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56" r:id="rId2"/>
    <p:sldId id="263" r:id="rId3"/>
    <p:sldId id="265" r:id="rId4"/>
    <p:sldId id="273" r:id="rId5"/>
    <p:sldId id="274" r:id="rId6"/>
    <p:sldId id="276" r:id="rId7"/>
    <p:sldId id="269" r:id="rId8"/>
    <p:sldId id="270" r:id="rId9"/>
    <p:sldId id="277" r:id="rId10"/>
    <p:sldId id="271" r:id="rId11"/>
    <p:sldId id="278" r:id="rId12"/>
    <p:sldId id="272" r:id="rId13"/>
    <p:sldId id="267" r:id="rId14"/>
    <p:sldId id="268" r:id="rId15"/>
    <p:sldId id="281" r:id="rId16"/>
    <p:sldId id="280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990000"/>
    <a:srgbClr val="FFDDBF"/>
    <a:srgbClr val="EBBB8A"/>
    <a:srgbClr val="E7B98A"/>
    <a:srgbClr val="050403"/>
    <a:srgbClr val="FFFFFF"/>
    <a:srgbClr val="9933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6049" autoAdjust="0"/>
    <p:restoredTop sz="81600" autoAdjust="0"/>
  </p:normalViewPr>
  <p:slideViewPr>
    <p:cSldViewPr>
      <p:cViewPr varScale="1">
        <p:scale>
          <a:sx n="104" d="100"/>
          <a:sy n="104" d="100"/>
        </p:scale>
        <p:origin x="-78" y="-28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77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9CE5EE8-768F-48B1-98B1-1FA70BFB4FE7}" type="datetimeFigureOut">
              <a:rPr lang="ru-RU"/>
              <a:pPr>
                <a:defRPr/>
              </a:pPr>
              <a:t>09.04.2013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9A3C793-94E0-43EB-9A5C-C90DC67944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Учебник Данилов Д. Всеобщая история. Средние века изд. Баласс стр. 18</a:t>
            </a:r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08DBCEE-4151-4062-8DE6-DBC9BFEAA679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Рисунок – ж. Новый солдат № 20</a:t>
            </a:r>
          </a:p>
        </p:txBody>
      </p:sp>
      <p:sp>
        <p:nvSpPr>
          <p:cNvPr id="3789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A8963EF-3C27-484E-8951-FEBD23A65853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таблицы.</a:t>
            </a:r>
          </a:p>
          <a:p>
            <a:pPr eaLnBrk="1" hangingPunct="1"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6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6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6" charset="0"/>
              </a:rPr>
              <a:t> в режиме просмотра (инструмент «ПЕРО»)</a:t>
            </a:r>
          </a:p>
        </p:txBody>
      </p:sp>
      <p:sp>
        <p:nvSpPr>
          <p:cNvPr id="39939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250021D-0853-47D8-B017-F791E9A957B0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6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6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6" charset="0"/>
              </a:rPr>
              <a:t> в режиме просмотра (инструмент «ПЕРО»)</a:t>
            </a:r>
          </a:p>
        </p:txBody>
      </p:sp>
      <p:sp>
        <p:nvSpPr>
          <p:cNvPr id="41987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E8B5549-82D6-4D66-B09B-7D1D1A9FDC65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Анимация поставлена на щелчок. Вопрос исчезает, возникает авторская формулировка проблемной ситуации</a:t>
            </a:r>
          </a:p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8435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3A47BCB-B75C-4E3A-A0CE-1763F93B6FFE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Кнопка – ссылка на скрытый слайд с заданием максимального уровня. Работа со слайдом на усмотрение учителя</a:t>
            </a:r>
          </a:p>
          <a:p>
            <a:pPr eaLnBrk="1" hangingPunct="1"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таблицы </a:t>
            </a:r>
          </a:p>
          <a:p>
            <a:pPr eaLnBrk="1" hangingPunct="1">
              <a:spcBef>
                <a:spcPct val="0"/>
              </a:spcBef>
            </a:pPr>
            <a:r>
              <a:rPr lang="ru-RU" smtClean="0"/>
              <a:t>Выполнение задания в режиме просмотра возможно при использовании встроенных средств </a:t>
            </a:r>
            <a:r>
              <a:rPr lang="en-US" smtClean="0"/>
              <a:t>Microsoft PPT</a:t>
            </a:r>
            <a:r>
              <a:rPr lang="ru-RU" smtClean="0"/>
              <a:t> (инструмент «ПЕРО»)</a:t>
            </a:r>
          </a:p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0483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74CE7B3-F8B6-49CF-B748-C70748381FEE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Скрытый слайд. Задание максимального уровня.</a:t>
            </a:r>
          </a:p>
          <a:p>
            <a:pPr eaLnBrk="1" hangingPunct="1"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таблицы </a:t>
            </a:r>
          </a:p>
          <a:p>
            <a:pPr eaLnBrk="1" hangingPunct="1">
              <a:spcBef>
                <a:spcPct val="0"/>
              </a:spcBef>
            </a:pPr>
            <a:r>
              <a:rPr lang="ru-RU" smtClean="0"/>
              <a:t>Выполнение задания в режиме просмотра возможно при использовании встроенных средств </a:t>
            </a:r>
            <a:r>
              <a:rPr lang="en-US" smtClean="0"/>
              <a:t>Microsoft PPT</a:t>
            </a:r>
            <a:r>
              <a:rPr lang="ru-RU" smtClean="0"/>
              <a:t> (инструмент «ПЕРО»)</a:t>
            </a:r>
          </a:p>
          <a:p>
            <a:pPr eaLnBrk="1" hangingPunct="1">
              <a:spcBef>
                <a:spcPct val="0"/>
              </a:spcBef>
            </a:pPr>
            <a:endParaRPr lang="ru-RU" smtClean="0"/>
          </a:p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253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386F760-60C2-49CC-83D5-0275DA83ACF4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Выполнение задания в режиме просмотра возможно при использовании встроенных средств </a:t>
            </a:r>
            <a:r>
              <a:rPr lang="en-US" smtClean="0"/>
              <a:t>Microsoft PPT</a:t>
            </a:r>
            <a:r>
              <a:rPr lang="ru-RU" smtClean="0"/>
              <a:t> (инструмент «ПЕРО»)</a:t>
            </a:r>
          </a:p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4579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AC7DF59-4376-48E5-90B9-00F596926FB5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карты со второго форзаца</a:t>
            </a:r>
          </a:p>
        </p:txBody>
      </p:sp>
      <p:sp>
        <p:nvSpPr>
          <p:cNvPr id="2765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756BB0-6EC7-46AA-A506-AD2B1408AC0D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Рисунок – ж. Новый солдат № 40</a:t>
            </a:r>
          </a:p>
        </p:txBody>
      </p:sp>
      <p:sp>
        <p:nvSpPr>
          <p:cNvPr id="29699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5C3EC8-5305-4DE1-8FD8-E24CBA65BCE9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ru-RU" smtClean="0"/>
              <a:t>Анимация построена на триггерах. По щелчку происходит  выцветание задания и появление следующего элемента схемы. Щелчок за пределами элементов схемы – переход на следующий слайд.</a:t>
            </a:r>
          </a:p>
        </p:txBody>
      </p:sp>
      <p:sp>
        <p:nvSpPr>
          <p:cNvPr id="32771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6791B17-2092-4365-AF0A-94F7FE4E58B2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5843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F6CD707-5A25-490C-8CD8-1F4CF1B77529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C5E9D1-974E-49CE-892A-B1F14CC26054}" type="datetimeFigureOut">
              <a:rPr lang="ru-RU"/>
              <a:pPr>
                <a:defRPr/>
              </a:pPr>
              <a:t>09.04.2013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9CBD5D-149D-4502-8CED-77AA6FA869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70F974-942E-47DB-8375-AEF22BEEA5F6}" type="datetimeFigureOut">
              <a:rPr lang="ru-RU"/>
              <a:pPr>
                <a:defRPr/>
              </a:pPr>
              <a:t>09.04.2013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C6AD9F-6236-4400-8E9E-415DF060157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9B1565-6391-4AB1-B040-86E8B433B6B2}" type="datetimeFigureOut">
              <a:rPr lang="ru-RU"/>
              <a:pPr>
                <a:defRPr/>
              </a:pPr>
              <a:t>09.04.2013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06E98E-75FA-4AFF-8CF9-1C794F458D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5" name="Рисунок 8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EFB"/>
              </a:clrFrom>
              <a:clrTo>
                <a:srgbClr val="FFFE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51613"/>
            <a:ext cx="9144000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C508F6-4F89-4EFE-BFAE-5D8DFF1A7061}" type="datetimeFigureOut">
              <a:rPr lang="ru-RU"/>
              <a:pPr>
                <a:defRPr/>
              </a:pPr>
              <a:t>09.04.2013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9C7ECF-7B18-4791-B8CB-22F3BCF6B28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FC6F88-A272-49B1-9CF4-2884ACCCE328}" type="datetimeFigureOut">
              <a:rPr lang="ru-RU"/>
              <a:pPr>
                <a:defRPr/>
              </a:pPr>
              <a:t>09.04.2013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A1ED0E-C918-4AA9-867D-8EC8720322E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6" name="Рисунок 9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EFB"/>
              </a:clrFrom>
              <a:clrTo>
                <a:srgbClr val="FFFE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51613"/>
            <a:ext cx="9144000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2000" y="980727"/>
            <a:ext cx="3600000" cy="5688000"/>
          </a:xfrm>
          <a:prstGeom prst="roundRect">
            <a:avLst>
              <a:gd name="adj" fmla="val 10317"/>
            </a:avLst>
          </a:prstGeom>
          <a:ln w="44450">
            <a:solidFill>
              <a:srgbClr val="FF00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56000" y="980727"/>
            <a:ext cx="3600000" cy="5688000"/>
          </a:xfrm>
          <a:prstGeom prst="roundRect">
            <a:avLst>
              <a:gd name="adj" fmla="val 9259"/>
            </a:avLst>
          </a:prstGeom>
          <a:ln w="44450">
            <a:solidFill>
              <a:srgbClr val="00CC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C71657-2710-478D-9B08-F4AA2687A46E}" type="datetimeFigureOut">
              <a:rPr lang="ru-RU"/>
              <a:pPr>
                <a:defRPr/>
              </a:pPr>
              <a:t>09.04.2013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1EF061-7141-4275-94CA-76499B924D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A00D52-6B80-4A79-9513-8CF46D91378E}" type="datetimeFigureOut">
              <a:rPr lang="ru-RU"/>
              <a:pPr>
                <a:defRPr/>
              </a:pPr>
              <a:t>09.04.2013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B523C-51C1-434B-A733-E38754F4AA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4" name="Рисунок 7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EFB"/>
              </a:clrFrom>
              <a:clrTo>
                <a:srgbClr val="FFFE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51613"/>
            <a:ext cx="9144000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6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8C878C-F2F7-4063-BDAC-96E75693866F}" type="datetimeFigureOut">
              <a:rPr lang="ru-RU"/>
              <a:pPr>
                <a:defRPr/>
              </a:pPr>
              <a:t>09.04.2013</a:t>
            </a:fld>
            <a:endParaRPr lang="ru-RU"/>
          </a:p>
        </p:txBody>
      </p:sp>
      <p:sp>
        <p:nvSpPr>
          <p:cNvPr id="7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5F07CB-16D7-4CA9-8CB4-CB01B0D8CF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3" name="Рисунок 7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EFB"/>
              </a:clrFrom>
              <a:clrTo>
                <a:srgbClr val="FFFE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551613"/>
            <a:ext cx="9144000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5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E436E6-6843-4219-A20A-3263BF997A60}" type="datetimeFigureOut">
              <a:rPr lang="ru-RU"/>
              <a:pPr>
                <a:defRPr/>
              </a:pPr>
              <a:t>09.04.2013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1D1769-D974-41B1-89AF-2EEBAB20EB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5C5FD7-7FC2-43EE-A9BC-42DE941398B7}" type="datetimeFigureOut">
              <a:rPr lang="ru-RU"/>
              <a:pPr>
                <a:defRPr/>
              </a:pPr>
              <a:t>09.04.2013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CE9E5E-E834-46A1-A9AF-0F1F925415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F672D9-4AB6-4B4C-A32D-9C473681EF81}" type="datetimeFigureOut">
              <a:rPr lang="ru-RU"/>
              <a:pPr>
                <a:defRPr/>
              </a:pPr>
              <a:t>09.04.2013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109BEE-AADE-475B-9860-BB175CCE6A6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169863"/>
            <a:ext cx="8642350" cy="11969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250825" y="1495425"/>
            <a:ext cx="8642350" cy="474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CD75EF8-9D1F-4207-8D53-24A4AF05A531}" type="datetimeFigureOut">
              <a:rPr lang="ru-RU"/>
              <a:pPr>
                <a:defRPr/>
              </a:pPr>
              <a:t>09.04.2013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A47C007-A918-4431-AA8B-AE22F0FB10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72" r:id="rId2"/>
    <p:sldLayoutId id="2147483666" r:id="rId3"/>
    <p:sldLayoutId id="2147483673" r:id="rId4"/>
    <p:sldLayoutId id="2147483667" r:id="rId5"/>
    <p:sldLayoutId id="2147483674" r:id="rId6"/>
    <p:sldLayoutId id="2147483675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 kern="1200" spc="50">
          <a:ln w="11430"/>
          <a:gradFill>
            <a:gsLst>
              <a:gs pos="25000">
                <a:schemeClr val="accent2">
                  <a:satMod val="155000"/>
                </a:schemeClr>
              </a:gs>
              <a:gs pos="100000">
                <a:schemeClr val="accent2">
                  <a:shade val="45000"/>
                  <a:satMod val="165000"/>
                </a:schemeClr>
              </a:gs>
            </a:gsLst>
            <a:lin ang="5400000"/>
          </a:gradFill>
          <a:effectLst>
            <a:outerShdw blurRad="76200" dist="50800" dir="5400000" algn="tl" rotWithShape="0">
              <a:srgbClr val="000000">
                <a:alpha val="65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png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slide" Target="slide5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.jpe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76488" y="2997200"/>
            <a:ext cx="4395787" cy="3382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000250"/>
            <a:ext cx="7772400" cy="147002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mtClean="0"/>
              <a:t>ЗАКАТ </a:t>
            </a:r>
            <a:br>
              <a:rPr lang="ru-RU" smtClean="0"/>
            </a:br>
            <a:r>
              <a:rPr lang="ru-RU" smtClean="0"/>
              <a:t>АНТИЧНОГО </a:t>
            </a:r>
            <a:r>
              <a:rPr lang="ru-RU" dirty="0" smtClean="0"/>
              <a:t>МИРА</a:t>
            </a:r>
            <a:endParaRPr lang="ru-RU" dirty="0"/>
          </a:p>
        </p:txBody>
      </p:sp>
      <p:pic>
        <p:nvPicPr>
          <p:cNvPr id="14339" name="Рисунок 2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0" name="Подзаголовок 2"/>
          <p:cNvSpPr txBox="1">
            <a:spLocks/>
          </p:cNvSpPr>
          <p:nvPr/>
        </p:nvSpPr>
        <p:spPr bwMode="auto">
          <a:xfrm>
            <a:off x="0" y="6240463"/>
            <a:ext cx="6156325" cy="63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Образовательная система «Школа 2100». 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Данилов Д.Д. и др. Всеобщая история. 5-й класс. История Древнего мира</a:t>
            </a:r>
            <a:r>
              <a:rPr lang="ru-RU" sz="1200">
                <a:solidFill>
                  <a:srgbClr val="400000"/>
                </a:solidFill>
              </a:rPr>
              <a:t>.</a:t>
            </a: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 § 45</a:t>
            </a:r>
            <a:r>
              <a:rPr lang="ru-RU" sz="1200">
                <a:solidFill>
                  <a:srgbClr val="400000"/>
                </a:solidFill>
              </a:rPr>
              <a:t>.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Автор презентации: Казаринова Н.В. (учитель, г. Йошкар-Ола)</a:t>
            </a:r>
            <a:r>
              <a:rPr lang="ru-RU" sz="1200">
                <a:solidFill>
                  <a:srgbClr val="400000"/>
                </a:solidFill>
              </a:rPr>
              <a:t>.</a:t>
            </a:r>
          </a:p>
        </p:txBody>
      </p:sp>
      <p:sp>
        <p:nvSpPr>
          <p:cNvPr id="14341" name="Прямоугольник 9"/>
          <p:cNvSpPr>
            <a:spLocks noChangeArrowheads="1"/>
          </p:cNvSpPr>
          <p:nvPr/>
        </p:nvSpPr>
        <p:spPr bwMode="auto">
          <a:xfrm>
            <a:off x="6394450" y="6488113"/>
            <a:ext cx="27876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omic Sans MS" pitchFamily="66" charset="0"/>
              </a:rPr>
              <a:t>© ООО «Баласс», 2012</a:t>
            </a:r>
            <a:r>
              <a:rPr lang="ru-RU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52000" y="980728"/>
            <a:ext cx="8640000" cy="1872853"/>
          </a:xfrm>
          <a:prstGeom prst="roundRect">
            <a:avLst/>
          </a:prstGeom>
          <a:blipFill>
            <a:blip r:embed="rId2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65125">
              <a:defRPr/>
            </a:pPr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600">
                <a:latin typeface="Comic Sans MS" pitchFamily="66" charset="0"/>
              </a:rPr>
              <a:t>На твой взгляд, действия Феодосия и его наследников</a:t>
            </a:r>
            <a:r>
              <a:rPr lang="en-US" sz="2600">
                <a:latin typeface="Comic Sans MS" pitchFamily="66" charset="0"/>
              </a:rPr>
              <a:t> </a:t>
            </a:r>
            <a:r>
              <a:rPr lang="ru-RU" sz="2600">
                <a:latin typeface="Comic Sans MS" pitchFamily="66" charset="0"/>
              </a:rPr>
              <a:t>ослабили или укрепили империю? Свой ответ поясни, опираясь на факты.</a:t>
            </a:r>
          </a:p>
        </p:txBody>
      </p:sp>
      <p:grpSp>
        <p:nvGrpSpPr>
          <p:cNvPr id="30724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0744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0725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0740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РАЗДЕЛ ИМПЕРИИ</a:t>
            </a:r>
          </a:p>
        </p:txBody>
      </p:sp>
      <p:graphicFrame>
        <p:nvGraphicFramePr>
          <p:cNvPr id="30746" name="Group 26"/>
          <p:cNvGraphicFramePr>
            <a:graphicFrameLocks noGrp="1"/>
          </p:cNvGraphicFramePr>
          <p:nvPr/>
        </p:nvGraphicFramePr>
        <p:xfrm>
          <a:off x="252413" y="2997200"/>
          <a:ext cx="8639175" cy="3840163"/>
        </p:xfrm>
        <a:graphic>
          <a:graphicData uri="http://schemas.openxmlformats.org/drawingml/2006/table">
            <a:tbl>
              <a:tblPr/>
              <a:tblGrid>
                <a:gridCol w="2159000"/>
                <a:gridCol w="648017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Позиция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Я считаю, что 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________________________________,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Аргумент(ы)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  <a:b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</a:b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  <a:b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</a:b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522679" y="4221088"/>
            <a:ext cx="1668585" cy="2556000"/>
          </a:xfrm>
          <a:prstGeom prst="roundRect">
            <a:avLst>
              <a:gd name="adj" fmla="val 10578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лилиния 5"/>
          <p:cNvSpPr/>
          <p:nvPr/>
        </p:nvSpPr>
        <p:spPr>
          <a:xfrm>
            <a:off x="252000" y="6176167"/>
            <a:ext cx="8640000" cy="565201"/>
          </a:xfrm>
          <a:custGeom>
            <a:avLst/>
            <a:gdLst>
              <a:gd name="connsiteX0" fmla="*/ 0 w 8640000"/>
              <a:gd name="connsiteY0" fmla="*/ 0 h 565201"/>
              <a:gd name="connsiteX1" fmla="*/ 8640000 w 8640000"/>
              <a:gd name="connsiteY1" fmla="*/ 0 h 565201"/>
              <a:gd name="connsiteX2" fmla="*/ 8640000 w 8640000"/>
              <a:gd name="connsiteY2" fmla="*/ 565201 h 565201"/>
              <a:gd name="connsiteX3" fmla="*/ 0 w 8640000"/>
              <a:gd name="connsiteY3" fmla="*/ 565201 h 565201"/>
              <a:gd name="connsiteX4" fmla="*/ 0 w 8640000"/>
              <a:gd name="connsiteY4" fmla="*/ 0 h 565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640000" h="565201">
                <a:moveTo>
                  <a:pt x="0" y="0"/>
                </a:moveTo>
                <a:lnTo>
                  <a:pt x="8640000" y="0"/>
                </a:lnTo>
                <a:lnTo>
                  <a:pt x="8640000" y="565201"/>
                </a:lnTo>
                <a:lnTo>
                  <a:pt x="0" y="565201"/>
                </a:lnTo>
                <a:lnTo>
                  <a:pt x="0" y="0"/>
                </a:lnTo>
                <a:close/>
              </a:path>
            </a:pathLst>
          </a:custGeom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rgbClr r="0" g="0" b="0"/>
          </a:lnRef>
          <a:fillRef idx="3">
            <a:schemeClr val="accent3">
              <a:hueOff val="0"/>
              <a:satOff val="0"/>
              <a:lumOff val="0"/>
              <a:alphaOff val="0"/>
            </a:schemeClr>
          </a:fillRef>
          <a:effectRef idx="2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56464" tIns="156464" rIns="156464" bIns="156464" spcCol="1270" anchor="ctr"/>
          <a:lstStyle/>
          <a:p>
            <a:pPr defTabSz="977900" fontAlgn="auto">
              <a:lnSpc>
                <a:spcPct val="90000"/>
              </a:lnSpc>
              <a:spcAft>
                <a:spcPct val="35000"/>
              </a:spcAft>
              <a:defRPr/>
            </a:pPr>
            <a:endParaRPr lang="ru-RU" sz="2200" dirty="0"/>
          </a:p>
        </p:txBody>
      </p:sp>
      <p:sp>
        <p:nvSpPr>
          <p:cNvPr id="7" name="Полилиния 6"/>
          <p:cNvSpPr/>
          <p:nvPr/>
        </p:nvSpPr>
        <p:spPr>
          <a:xfrm>
            <a:off x="252000" y="5315364"/>
            <a:ext cx="8640000" cy="869281"/>
          </a:xfrm>
          <a:custGeom>
            <a:avLst/>
            <a:gdLst>
              <a:gd name="connsiteX0" fmla="*/ 0 w 8640000"/>
              <a:gd name="connsiteY0" fmla="*/ 304448 h 869280"/>
              <a:gd name="connsiteX1" fmla="*/ 4211340 w 8640000"/>
              <a:gd name="connsiteY1" fmla="*/ 304448 h 869280"/>
              <a:gd name="connsiteX2" fmla="*/ 4211340 w 8640000"/>
              <a:gd name="connsiteY2" fmla="*/ 217320 h 869280"/>
              <a:gd name="connsiteX3" fmla="*/ 4102680 w 8640000"/>
              <a:gd name="connsiteY3" fmla="*/ 217320 h 869280"/>
              <a:gd name="connsiteX4" fmla="*/ 4320000 w 8640000"/>
              <a:gd name="connsiteY4" fmla="*/ 0 h 869280"/>
              <a:gd name="connsiteX5" fmla="*/ 4537320 w 8640000"/>
              <a:gd name="connsiteY5" fmla="*/ 217320 h 869280"/>
              <a:gd name="connsiteX6" fmla="*/ 4428660 w 8640000"/>
              <a:gd name="connsiteY6" fmla="*/ 217320 h 869280"/>
              <a:gd name="connsiteX7" fmla="*/ 4428660 w 8640000"/>
              <a:gd name="connsiteY7" fmla="*/ 304448 h 869280"/>
              <a:gd name="connsiteX8" fmla="*/ 8640000 w 8640000"/>
              <a:gd name="connsiteY8" fmla="*/ 304448 h 869280"/>
              <a:gd name="connsiteX9" fmla="*/ 8640000 w 8640000"/>
              <a:gd name="connsiteY9" fmla="*/ 869280 h 869280"/>
              <a:gd name="connsiteX10" fmla="*/ 0 w 8640000"/>
              <a:gd name="connsiteY10" fmla="*/ 869280 h 869280"/>
              <a:gd name="connsiteX11" fmla="*/ 0 w 8640000"/>
              <a:gd name="connsiteY11" fmla="*/ 304448 h 869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640000" h="869280">
                <a:moveTo>
                  <a:pt x="8640000" y="564832"/>
                </a:moveTo>
                <a:lnTo>
                  <a:pt x="4428660" y="564832"/>
                </a:lnTo>
                <a:lnTo>
                  <a:pt x="4428660" y="651960"/>
                </a:lnTo>
                <a:lnTo>
                  <a:pt x="4537320" y="651960"/>
                </a:lnTo>
                <a:lnTo>
                  <a:pt x="4320000" y="869279"/>
                </a:lnTo>
                <a:lnTo>
                  <a:pt x="4102680" y="651960"/>
                </a:lnTo>
                <a:lnTo>
                  <a:pt x="4211340" y="651960"/>
                </a:lnTo>
                <a:lnTo>
                  <a:pt x="4211340" y="564832"/>
                </a:lnTo>
                <a:lnTo>
                  <a:pt x="0" y="564832"/>
                </a:lnTo>
                <a:lnTo>
                  <a:pt x="0" y="1"/>
                </a:lnTo>
                <a:lnTo>
                  <a:pt x="8640000" y="1"/>
                </a:lnTo>
                <a:lnTo>
                  <a:pt x="8640000" y="564832"/>
                </a:lnTo>
                <a:close/>
              </a:path>
            </a:pathLst>
          </a:custGeom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rgbClr r="0" g="0" b="0"/>
          </a:lnRef>
          <a:fillRef idx="3">
            <a:schemeClr val="accent3">
              <a:hueOff val="299992"/>
              <a:satOff val="0"/>
              <a:lumOff val="1667"/>
              <a:alphaOff val="0"/>
            </a:schemeClr>
          </a:fillRef>
          <a:effectRef idx="2">
            <a:schemeClr val="accent3">
              <a:hueOff val="299992"/>
              <a:satOff val="0"/>
              <a:lumOff val="1667"/>
              <a:alphaOff val="0"/>
            </a:schemeClr>
          </a:effectRef>
          <a:fontRef idx="minor">
            <a:schemeClr val="lt1"/>
          </a:fontRef>
        </p:style>
        <p:txBody>
          <a:bodyPr lIns="156463" tIns="156465" rIns="156464" bIns="460912" anchor="ctr"/>
          <a:lstStyle/>
          <a:p>
            <a:pPr>
              <a:defRPr/>
            </a:pPr>
            <a:r>
              <a:rPr lang="ru-RU" sz="2200">
                <a:solidFill>
                  <a:srgbClr val="800000"/>
                </a:solidFill>
              </a:rPr>
              <a:t>410 г – осада Рима </a:t>
            </a:r>
          </a:p>
        </p:txBody>
      </p:sp>
      <p:sp>
        <p:nvSpPr>
          <p:cNvPr id="8" name="Полилиния 7"/>
          <p:cNvSpPr/>
          <p:nvPr/>
        </p:nvSpPr>
        <p:spPr>
          <a:xfrm>
            <a:off x="252000" y="4454562"/>
            <a:ext cx="8640000" cy="869281"/>
          </a:xfrm>
          <a:custGeom>
            <a:avLst/>
            <a:gdLst>
              <a:gd name="connsiteX0" fmla="*/ 0 w 8640000"/>
              <a:gd name="connsiteY0" fmla="*/ 304448 h 869280"/>
              <a:gd name="connsiteX1" fmla="*/ 4211340 w 8640000"/>
              <a:gd name="connsiteY1" fmla="*/ 304448 h 869280"/>
              <a:gd name="connsiteX2" fmla="*/ 4211340 w 8640000"/>
              <a:gd name="connsiteY2" fmla="*/ 217320 h 869280"/>
              <a:gd name="connsiteX3" fmla="*/ 4102680 w 8640000"/>
              <a:gd name="connsiteY3" fmla="*/ 217320 h 869280"/>
              <a:gd name="connsiteX4" fmla="*/ 4320000 w 8640000"/>
              <a:gd name="connsiteY4" fmla="*/ 0 h 869280"/>
              <a:gd name="connsiteX5" fmla="*/ 4537320 w 8640000"/>
              <a:gd name="connsiteY5" fmla="*/ 217320 h 869280"/>
              <a:gd name="connsiteX6" fmla="*/ 4428660 w 8640000"/>
              <a:gd name="connsiteY6" fmla="*/ 217320 h 869280"/>
              <a:gd name="connsiteX7" fmla="*/ 4428660 w 8640000"/>
              <a:gd name="connsiteY7" fmla="*/ 304448 h 869280"/>
              <a:gd name="connsiteX8" fmla="*/ 8640000 w 8640000"/>
              <a:gd name="connsiteY8" fmla="*/ 304448 h 869280"/>
              <a:gd name="connsiteX9" fmla="*/ 8640000 w 8640000"/>
              <a:gd name="connsiteY9" fmla="*/ 869280 h 869280"/>
              <a:gd name="connsiteX10" fmla="*/ 0 w 8640000"/>
              <a:gd name="connsiteY10" fmla="*/ 869280 h 869280"/>
              <a:gd name="connsiteX11" fmla="*/ 0 w 8640000"/>
              <a:gd name="connsiteY11" fmla="*/ 304448 h 869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640000" h="869280">
                <a:moveTo>
                  <a:pt x="8640000" y="564832"/>
                </a:moveTo>
                <a:lnTo>
                  <a:pt x="4428660" y="564832"/>
                </a:lnTo>
                <a:lnTo>
                  <a:pt x="4428660" y="651960"/>
                </a:lnTo>
                <a:lnTo>
                  <a:pt x="4537320" y="651960"/>
                </a:lnTo>
                <a:lnTo>
                  <a:pt x="4320000" y="869279"/>
                </a:lnTo>
                <a:lnTo>
                  <a:pt x="4102680" y="651960"/>
                </a:lnTo>
                <a:lnTo>
                  <a:pt x="4211340" y="651960"/>
                </a:lnTo>
                <a:lnTo>
                  <a:pt x="4211340" y="564832"/>
                </a:lnTo>
                <a:lnTo>
                  <a:pt x="0" y="564832"/>
                </a:lnTo>
                <a:lnTo>
                  <a:pt x="0" y="1"/>
                </a:lnTo>
                <a:lnTo>
                  <a:pt x="8640000" y="1"/>
                </a:lnTo>
                <a:lnTo>
                  <a:pt x="8640000" y="564832"/>
                </a:lnTo>
                <a:close/>
              </a:path>
            </a:pathLst>
          </a:custGeom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rgbClr r="0" g="0" b="0"/>
          </a:lnRef>
          <a:fillRef idx="3">
            <a:schemeClr val="accent3">
              <a:hueOff val="599984"/>
              <a:satOff val="0"/>
              <a:lumOff val="3334"/>
              <a:alphaOff val="0"/>
            </a:schemeClr>
          </a:fillRef>
          <a:effectRef idx="2">
            <a:schemeClr val="accent3">
              <a:hueOff val="599984"/>
              <a:satOff val="0"/>
              <a:lumOff val="3334"/>
              <a:alphaOff val="0"/>
            </a:schemeClr>
          </a:effectRef>
          <a:fontRef idx="minor">
            <a:schemeClr val="lt1"/>
          </a:fontRef>
        </p:style>
        <p:txBody>
          <a:bodyPr lIns="156463" tIns="156465" rIns="156464" bIns="460912" spcCol="1270" anchor="ctr"/>
          <a:lstStyle/>
          <a:p>
            <a:pPr defTabSz="9779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200" dirty="0"/>
              <a:t>…</a:t>
            </a:r>
          </a:p>
        </p:txBody>
      </p:sp>
      <p:sp>
        <p:nvSpPr>
          <p:cNvPr id="9" name="Полилиния 8"/>
          <p:cNvSpPr/>
          <p:nvPr/>
        </p:nvSpPr>
        <p:spPr>
          <a:xfrm>
            <a:off x="252000" y="3593760"/>
            <a:ext cx="8640000" cy="869281"/>
          </a:xfrm>
          <a:custGeom>
            <a:avLst/>
            <a:gdLst>
              <a:gd name="connsiteX0" fmla="*/ 0 w 8640000"/>
              <a:gd name="connsiteY0" fmla="*/ 304448 h 869280"/>
              <a:gd name="connsiteX1" fmla="*/ 4211340 w 8640000"/>
              <a:gd name="connsiteY1" fmla="*/ 304448 h 869280"/>
              <a:gd name="connsiteX2" fmla="*/ 4211340 w 8640000"/>
              <a:gd name="connsiteY2" fmla="*/ 217320 h 869280"/>
              <a:gd name="connsiteX3" fmla="*/ 4102680 w 8640000"/>
              <a:gd name="connsiteY3" fmla="*/ 217320 h 869280"/>
              <a:gd name="connsiteX4" fmla="*/ 4320000 w 8640000"/>
              <a:gd name="connsiteY4" fmla="*/ 0 h 869280"/>
              <a:gd name="connsiteX5" fmla="*/ 4537320 w 8640000"/>
              <a:gd name="connsiteY5" fmla="*/ 217320 h 869280"/>
              <a:gd name="connsiteX6" fmla="*/ 4428660 w 8640000"/>
              <a:gd name="connsiteY6" fmla="*/ 217320 h 869280"/>
              <a:gd name="connsiteX7" fmla="*/ 4428660 w 8640000"/>
              <a:gd name="connsiteY7" fmla="*/ 304448 h 869280"/>
              <a:gd name="connsiteX8" fmla="*/ 8640000 w 8640000"/>
              <a:gd name="connsiteY8" fmla="*/ 304448 h 869280"/>
              <a:gd name="connsiteX9" fmla="*/ 8640000 w 8640000"/>
              <a:gd name="connsiteY9" fmla="*/ 869280 h 869280"/>
              <a:gd name="connsiteX10" fmla="*/ 0 w 8640000"/>
              <a:gd name="connsiteY10" fmla="*/ 869280 h 869280"/>
              <a:gd name="connsiteX11" fmla="*/ 0 w 8640000"/>
              <a:gd name="connsiteY11" fmla="*/ 304448 h 869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640000" h="869280">
                <a:moveTo>
                  <a:pt x="8640000" y="564832"/>
                </a:moveTo>
                <a:lnTo>
                  <a:pt x="4428660" y="564832"/>
                </a:lnTo>
                <a:lnTo>
                  <a:pt x="4428660" y="651960"/>
                </a:lnTo>
                <a:lnTo>
                  <a:pt x="4537320" y="651960"/>
                </a:lnTo>
                <a:lnTo>
                  <a:pt x="4320000" y="869279"/>
                </a:lnTo>
                <a:lnTo>
                  <a:pt x="4102680" y="651960"/>
                </a:lnTo>
                <a:lnTo>
                  <a:pt x="4211340" y="651960"/>
                </a:lnTo>
                <a:lnTo>
                  <a:pt x="4211340" y="564832"/>
                </a:lnTo>
                <a:lnTo>
                  <a:pt x="0" y="564832"/>
                </a:lnTo>
                <a:lnTo>
                  <a:pt x="0" y="1"/>
                </a:lnTo>
                <a:lnTo>
                  <a:pt x="8640000" y="1"/>
                </a:lnTo>
                <a:lnTo>
                  <a:pt x="8640000" y="564832"/>
                </a:lnTo>
                <a:close/>
              </a:path>
            </a:pathLst>
          </a:custGeom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rgbClr r="0" g="0" b="0"/>
          </a:lnRef>
          <a:fillRef idx="3">
            <a:schemeClr val="accent3">
              <a:hueOff val="899976"/>
              <a:satOff val="0"/>
              <a:lumOff val="5000"/>
              <a:alphaOff val="0"/>
            </a:schemeClr>
          </a:fillRef>
          <a:effectRef idx="2">
            <a:schemeClr val="accent3">
              <a:hueOff val="899976"/>
              <a:satOff val="0"/>
              <a:lumOff val="5000"/>
              <a:alphaOff val="0"/>
            </a:schemeClr>
          </a:effectRef>
          <a:fontRef idx="minor">
            <a:schemeClr val="lt1"/>
          </a:fontRef>
        </p:style>
        <p:txBody>
          <a:bodyPr lIns="156463" tIns="156465" rIns="156464" bIns="460912" spcCol="1270" anchor="ctr"/>
          <a:lstStyle/>
          <a:p>
            <a:pPr defTabSz="9779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200" dirty="0"/>
              <a:t>Правительство отозвало легионы из Британии и Галлии.</a:t>
            </a:r>
          </a:p>
        </p:txBody>
      </p:sp>
      <p:sp>
        <p:nvSpPr>
          <p:cNvPr id="10" name="Полилиния 9"/>
          <p:cNvSpPr/>
          <p:nvPr/>
        </p:nvSpPr>
        <p:spPr>
          <a:xfrm>
            <a:off x="252000" y="2732958"/>
            <a:ext cx="8640000" cy="869281"/>
          </a:xfrm>
          <a:custGeom>
            <a:avLst/>
            <a:gdLst>
              <a:gd name="connsiteX0" fmla="*/ 0 w 8640000"/>
              <a:gd name="connsiteY0" fmla="*/ 304448 h 869280"/>
              <a:gd name="connsiteX1" fmla="*/ 4211340 w 8640000"/>
              <a:gd name="connsiteY1" fmla="*/ 304448 h 869280"/>
              <a:gd name="connsiteX2" fmla="*/ 4211340 w 8640000"/>
              <a:gd name="connsiteY2" fmla="*/ 217320 h 869280"/>
              <a:gd name="connsiteX3" fmla="*/ 4102680 w 8640000"/>
              <a:gd name="connsiteY3" fmla="*/ 217320 h 869280"/>
              <a:gd name="connsiteX4" fmla="*/ 4320000 w 8640000"/>
              <a:gd name="connsiteY4" fmla="*/ 0 h 869280"/>
              <a:gd name="connsiteX5" fmla="*/ 4537320 w 8640000"/>
              <a:gd name="connsiteY5" fmla="*/ 217320 h 869280"/>
              <a:gd name="connsiteX6" fmla="*/ 4428660 w 8640000"/>
              <a:gd name="connsiteY6" fmla="*/ 217320 h 869280"/>
              <a:gd name="connsiteX7" fmla="*/ 4428660 w 8640000"/>
              <a:gd name="connsiteY7" fmla="*/ 304448 h 869280"/>
              <a:gd name="connsiteX8" fmla="*/ 8640000 w 8640000"/>
              <a:gd name="connsiteY8" fmla="*/ 304448 h 869280"/>
              <a:gd name="connsiteX9" fmla="*/ 8640000 w 8640000"/>
              <a:gd name="connsiteY9" fmla="*/ 869280 h 869280"/>
              <a:gd name="connsiteX10" fmla="*/ 0 w 8640000"/>
              <a:gd name="connsiteY10" fmla="*/ 869280 h 869280"/>
              <a:gd name="connsiteX11" fmla="*/ 0 w 8640000"/>
              <a:gd name="connsiteY11" fmla="*/ 304448 h 869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640000" h="869280">
                <a:moveTo>
                  <a:pt x="8640000" y="564832"/>
                </a:moveTo>
                <a:lnTo>
                  <a:pt x="4428660" y="564832"/>
                </a:lnTo>
                <a:lnTo>
                  <a:pt x="4428660" y="651960"/>
                </a:lnTo>
                <a:lnTo>
                  <a:pt x="4537320" y="651960"/>
                </a:lnTo>
                <a:lnTo>
                  <a:pt x="4320000" y="869279"/>
                </a:lnTo>
                <a:lnTo>
                  <a:pt x="4102680" y="651960"/>
                </a:lnTo>
                <a:lnTo>
                  <a:pt x="4211340" y="651960"/>
                </a:lnTo>
                <a:lnTo>
                  <a:pt x="4211340" y="564832"/>
                </a:lnTo>
                <a:lnTo>
                  <a:pt x="0" y="564832"/>
                </a:lnTo>
                <a:lnTo>
                  <a:pt x="0" y="1"/>
                </a:lnTo>
                <a:lnTo>
                  <a:pt x="8640000" y="1"/>
                </a:lnTo>
                <a:lnTo>
                  <a:pt x="8640000" y="564832"/>
                </a:lnTo>
                <a:close/>
              </a:path>
            </a:pathLst>
          </a:custGeom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rgbClr r="0" g="0" b="0"/>
          </a:lnRef>
          <a:fillRef idx="3">
            <a:schemeClr val="accent3">
              <a:hueOff val="1199969"/>
              <a:satOff val="0"/>
              <a:lumOff val="6667"/>
              <a:alphaOff val="0"/>
            </a:schemeClr>
          </a:fillRef>
          <a:effectRef idx="2">
            <a:schemeClr val="accent3">
              <a:hueOff val="1199969"/>
              <a:satOff val="0"/>
              <a:lumOff val="6667"/>
              <a:alphaOff val="0"/>
            </a:schemeClr>
          </a:effectRef>
          <a:fontRef idx="minor">
            <a:schemeClr val="lt1"/>
          </a:fontRef>
        </p:style>
        <p:txBody>
          <a:bodyPr lIns="156463" tIns="156465" rIns="156464" bIns="460911" spcCol="1270" anchor="ctr"/>
          <a:lstStyle/>
          <a:p>
            <a:pPr defTabSz="97790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200" dirty="0"/>
              <a:t>… </a:t>
            </a:r>
          </a:p>
        </p:txBody>
      </p:sp>
      <p:sp>
        <p:nvSpPr>
          <p:cNvPr id="19" name="Полилиния 18"/>
          <p:cNvSpPr/>
          <p:nvPr/>
        </p:nvSpPr>
        <p:spPr>
          <a:xfrm>
            <a:off x="252000" y="1872156"/>
            <a:ext cx="8640000" cy="869282"/>
          </a:xfrm>
          <a:custGeom>
            <a:avLst/>
            <a:gdLst>
              <a:gd name="connsiteX0" fmla="*/ 0 w 8640000"/>
              <a:gd name="connsiteY0" fmla="*/ 304448 h 869280"/>
              <a:gd name="connsiteX1" fmla="*/ 4211340 w 8640000"/>
              <a:gd name="connsiteY1" fmla="*/ 304448 h 869280"/>
              <a:gd name="connsiteX2" fmla="*/ 4211340 w 8640000"/>
              <a:gd name="connsiteY2" fmla="*/ 217320 h 869280"/>
              <a:gd name="connsiteX3" fmla="*/ 4102680 w 8640000"/>
              <a:gd name="connsiteY3" fmla="*/ 217320 h 869280"/>
              <a:gd name="connsiteX4" fmla="*/ 4320000 w 8640000"/>
              <a:gd name="connsiteY4" fmla="*/ 0 h 869280"/>
              <a:gd name="connsiteX5" fmla="*/ 4537320 w 8640000"/>
              <a:gd name="connsiteY5" fmla="*/ 217320 h 869280"/>
              <a:gd name="connsiteX6" fmla="*/ 4428660 w 8640000"/>
              <a:gd name="connsiteY6" fmla="*/ 217320 h 869280"/>
              <a:gd name="connsiteX7" fmla="*/ 4428660 w 8640000"/>
              <a:gd name="connsiteY7" fmla="*/ 304448 h 869280"/>
              <a:gd name="connsiteX8" fmla="*/ 8640000 w 8640000"/>
              <a:gd name="connsiteY8" fmla="*/ 304448 h 869280"/>
              <a:gd name="connsiteX9" fmla="*/ 8640000 w 8640000"/>
              <a:gd name="connsiteY9" fmla="*/ 869280 h 869280"/>
              <a:gd name="connsiteX10" fmla="*/ 0 w 8640000"/>
              <a:gd name="connsiteY10" fmla="*/ 869280 h 869280"/>
              <a:gd name="connsiteX11" fmla="*/ 0 w 8640000"/>
              <a:gd name="connsiteY11" fmla="*/ 304448 h 869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640000" h="869280">
                <a:moveTo>
                  <a:pt x="8640000" y="564832"/>
                </a:moveTo>
                <a:lnTo>
                  <a:pt x="4428660" y="564832"/>
                </a:lnTo>
                <a:lnTo>
                  <a:pt x="4428660" y="651960"/>
                </a:lnTo>
                <a:lnTo>
                  <a:pt x="4537320" y="651960"/>
                </a:lnTo>
                <a:lnTo>
                  <a:pt x="4320000" y="869279"/>
                </a:lnTo>
                <a:lnTo>
                  <a:pt x="4102680" y="651960"/>
                </a:lnTo>
                <a:lnTo>
                  <a:pt x="4211340" y="651960"/>
                </a:lnTo>
                <a:lnTo>
                  <a:pt x="4211340" y="564832"/>
                </a:lnTo>
                <a:lnTo>
                  <a:pt x="0" y="564832"/>
                </a:lnTo>
                <a:lnTo>
                  <a:pt x="0" y="1"/>
                </a:lnTo>
                <a:lnTo>
                  <a:pt x="8640000" y="1"/>
                </a:lnTo>
                <a:lnTo>
                  <a:pt x="8640000" y="564832"/>
                </a:lnTo>
                <a:close/>
              </a:path>
            </a:pathLst>
          </a:custGeom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rgbClr r="0" g="0" b="0"/>
          </a:lnRef>
          <a:fillRef idx="3">
            <a:schemeClr val="accent3">
              <a:hueOff val="1499961"/>
              <a:satOff val="0"/>
              <a:lumOff val="8334"/>
              <a:alphaOff val="0"/>
            </a:schemeClr>
          </a:fillRef>
          <a:effectRef idx="2">
            <a:schemeClr val="accent3">
              <a:hueOff val="1499961"/>
              <a:satOff val="0"/>
              <a:lumOff val="8334"/>
              <a:alphaOff val="0"/>
            </a:schemeClr>
          </a:effectRef>
          <a:fontRef idx="minor">
            <a:schemeClr val="lt1"/>
          </a:fontRef>
        </p:style>
        <p:txBody>
          <a:bodyPr lIns="149351" tIns="149353" rIns="149352" bIns="453801" spcCol="1270" anchor="ctr"/>
          <a:lstStyle/>
          <a:p>
            <a:pPr defTabSz="933450" fontAlgn="auto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100" dirty="0"/>
              <a:t>Переход правительства императора Запада из Рима в Равенну.</a:t>
            </a:r>
          </a:p>
        </p:txBody>
      </p:sp>
      <p:sp>
        <p:nvSpPr>
          <p:cNvPr id="20" name="Полилиния 19"/>
          <p:cNvSpPr/>
          <p:nvPr/>
        </p:nvSpPr>
        <p:spPr>
          <a:xfrm>
            <a:off x="252000" y="1011354"/>
            <a:ext cx="8640000" cy="869282"/>
          </a:xfrm>
          <a:custGeom>
            <a:avLst/>
            <a:gdLst>
              <a:gd name="connsiteX0" fmla="*/ 0 w 8640000"/>
              <a:gd name="connsiteY0" fmla="*/ 304448 h 869280"/>
              <a:gd name="connsiteX1" fmla="*/ 4211340 w 8640000"/>
              <a:gd name="connsiteY1" fmla="*/ 304448 h 869280"/>
              <a:gd name="connsiteX2" fmla="*/ 4211340 w 8640000"/>
              <a:gd name="connsiteY2" fmla="*/ 217320 h 869280"/>
              <a:gd name="connsiteX3" fmla="*/ 4102680 w 8640000"/>
              <a:gd name="connsiteY3" fmla="*/ 217320 h 869280"/>
              <a:gd name="connsiteX4" fmla="*/ 4320000 w 8640000"/>
              <a:gd name="connsiteY4" fmla="*/ 0 h 869280"/>
              <a:gd name="connsiteX5" fmla="*/ 4537320 w 8640000"/>
              <a:gd name="connsiteY5" fmla="*/ 217320 h 869280"/>
              <a:gd name="connsiteX6" fmla="*/ 4428660 w 8640000"/>
              <a:gd name="connsiteY6" fmla="*/ 217320 h 869280"/>
              <a:gd name="connsiteX7" fmla="*/ 4428660 w 8640000"/>
              <a:gd name="connsiteY7" fmla="*/ 304448 h 869280"/>
              <a:gd name="connsiteX8" fmla="*/ 8640000 w 8640000"/>
              <a:gd name="connsiteY8" fmla="*/ 304448 h 869280"/>
              <a:gd name="connsiteX9" fmla="*/ 8640000 w 8640000"/>
              <a:gd name="connsiteY9" fmla="*/ 869280 h 869280"/>
              <a:gd name="connsiteX10" fmla="*/ 0 w 8640000"/>
              <a:gd name="connsiteY10" fmla="*/ 869280 h 869280"/>
              <a:gd name="connsiteX11" fmla="*/ 0 w 8640000"/>
              <a:gd name="connsiteY11" fmla="*/ 304448 h 869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8640000" h="869280">
                <a:moveTo>
                  <a:pt x="8640000" y="564832"/>
                </a:moveTo>
                <a:lnTo>
                  <a:pt x="4428660" y="564832"/>
                </a:lnTo>
                <a:lnTo>
                  <a:pt x="4428660" y="651960"/>
                </a:lnTo>
                <a:lnTo>
                  <a:pt x="4537320" y="651960"/>
                </a:lnTo>
                <a:lnTo>
                  <a:pt x="4320000" y="869279"/>
                </a:lnTo>
                <a:lnTo>
                  <a:pt x="4102680" y="651960"/>
                </a:lnTo>
                <a:lnTo>
                  <a:pt x="4211340" y="651960"/>
                </a:lnTo>
                <a:lnTo>
                  <a:pt x="4211340" y="564832"/>
                </a:lnTo>
                <a:lnTo>
                  <a:pt x="0" y="564832"/>
                </a:lnTo>
                <a:lnTo>
                  <a:pt x="0" y="1"/>
                </a:lnTo>
                <a:lnTo>
                  <a:pt x="8640000" y="1"/>
                </a:lnTo>
                <a:lnTo>
                  <a:pt x="8640000" y="564832"/>
                </a:lnTo>
                <a:close/>
              </a:path>
            </a:pathLst>
          </a:custGeom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>
              <a:rot lat="0" lon="0" rev="7500000"/>
            </a:lightRig>
          </a:scene3d>
          <a:sp3d prstMaterial="plastic">
            <a:bevelT w="127000" h="25400" prst="relaxedInset"/>
          </a:sp3d>
        </p:spPr>
        <p:style>
          <a:lnRef idx="0">
            <a:scrgbClr r="0" g="0" b="0"/>
          </a:lnRef>
          <a:fillRef idx="3">
            <a:schemeClr val="accent3">
              <a:hueOff val="1799953"/>
              <a:satOff val="0"/>
              <a:lumOff val="10001"/>
              <a:alphaOff val="0"/>
            </a:schemeClr>
          </a:fillRef>
          <a:effectRef idx="2">
            <a:schemeClr val="accent3">
              <a:hueOff val="1799953"/>
              <a:satOff val="0"/>
              <a:lumOff val="10001"/>
              <a:alphaOff val="0"/>
            </a:schemeClr>
          </a:effectRef>
          <a:fontRef idx="minor">
            <a:schemeClr val="lt1"/>
          </a:fontRef>
        </p:style>
        <p:txBody>
          <a:bodyPr lIns="156463" tIns="156465" rIns="156464" bIns="460913" anchor="ctr"/>
          <a:lstStyle/>
          <a:p>
            <a:pPr defTabSz="9779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200">
                <a:solidFill>
                  <a:srgbClr val="800000"/>
                </a:solidFill>
              </a:rPr>
              <a:t>395 г</a:t>
            </a:r>
            <a:r>
              <a:rPr lang="ru-RU" sz="2200">
                <a:solidFill>
                  <a:srgbClr val="800000"/>
                </a:solidFill>
                <a:latin typeface="Arial" charset="0"/>
              </a:rPr>
              <a:t>од</a:t>
            </a:r>
            <a:r>
              <a:rPr lang="ru-RU" sz="2200">
                <a:solidFill>
                  <a:srgbClr val="800000"/>
                </a:solidFill>
              </a:rPr>
              <a:t> н.э. </a:t>
            </a:r>
            <a:r>
              <a:rPr lang="ru-RU" sz="2200">
                <a:solidFill>
                  <a:srgbClr val="800000"/>
                </a:solidFill>
                <a:latin typeface="Arial" charset="0"/>
              </a:rPr>
              <a:t>–</a:t>
            </a: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12313" y="2383234"/>
            <a:ext cx="8640000" cy="2315528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65125">
              <a:defRPr/>
            </a:pPr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600">
                <a:latin typeface="Comic Sans MS" pitchFamily="66" charset="0"/>
              </a:rPr>
              <a:t>Используя текст учебника (пункт 3</a:t>
            </a:r>
            <a:r>
              <a:rPr lang="ru-RU" sz="2600"/>
              <a:t>,</a:t>
            </a:r>
            <a:r>
              <a:rPr lang="ru-RU" sz="2600">
                <a:latin typeface="Comic Sans MS" pitchFamily="66" charset="0"/>
              </a:rPr>
              <a:t> § 45), закончи логические цепочки рассуждений о том, каковы последствия раздела Римской империи.</a:t>
            </a:r>
            <a:r>
              <a:rPr lang="en-US" sz="2600">
                <a:latin typeface="Comic Sans MS" pitchFamily="66" charset="0"/>
              </a:rPr>
              <a:t> </a:t>
            </a:r>
            <a:r>
              <a:rPr lang="ru-RU" sz="2600">
                <a:latin typeface="Comic Sans MS" pitchFamily="66" charset="0"/>
              </a:rPr>
              <a:t>Впиши в схему ключевые фразы.</a:t>
            </a:r>
          </a:p>
        </p:txBody>
      </p:sp>
      <p:grpSp>
        <p:nvGrpSpPr>
          <p:cNvPr id="31769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1777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1770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1773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РАЗДЕЛ ИМПЕРИИ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52000" y="980728"/>
            <a:ext cx="8640000" cy="1430179"/>
          </a:xfrm>
          <a:prstGeom prst="roundRect">
            <a:avLst/>
          </a:prstGeom>
          <a:blipFill>
            <a:blip r:embed="rId2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65125">
              <a:defRPr/>
            </a:pPr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600">
                <a:latin typeface="Comic Sans MS" pitchFamily="66" charset="0"/>
              </a:rPr>
              <a:t>На основе текста учебника (§ 45) определи и запиши, каковы причины поражения римлян.</a:t>
            </a:r>
          </a:p>
        </p:txBody>
      </p:sp>
      <p:grpSp>
        <p:nvGrpSpPr>
          <p:cNvPr id="33796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3806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3797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3802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ПАДЕНИЕ РИМА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64668" y="2708920"/>
            <a:ext cx="4318331" cy="3528392"/>
          </a:xfrm>
          <a:prstGeom prst="roundRect">
            <a:avLst>
              <a:gd name="adj" fmla="val 8635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sp>
        <p:nvSpPr>
          <p:cNvPr id="19" name="TextBox 18"/>
          <p:cNvSpPr txBox="1"/>
          <p:nvPr/>
        </p:nvSpPr>
        <p:spPr>
          <a:xfrm>
            <a:off x="4716463" y="2697163"/>
            <a:ext cx="4224337" cy="354012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+mn-lt"/>
              </a:rPr>
              <a:t>__________________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+mn-lt"/>
              </a:rPr>
              <a:t>__________________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+mn-lt"/>
              </a:rPr>
              <a:t>__________________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+mn-lt"/>
              </a:rPr>
              <a:t>__________________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+mn-lt"/>
              </a:rPr>
              <a:t>__________________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+mn-lt"/>
              </a:rPr>
              <a:t>__________________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+mn-lt"/>
              </a:rPr>
              <a:t>__________________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+mn-lt"/>
              </a:rPr>
              <a:t>__________________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ый прямоугольник 18"/>
          <p:cNvSpPr/>
          <p:nvPr/>
        </p:nvSpPr>
        <p:spPr>
          <a:xfrm>
            <a:off x="612000" y="1800000"/>
            <a:ext cx="7920000" cy="3384000"/>
          </a:xfrm>
          <a:prstGeom prst="roundRect">
            <a:avLst/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ЗАПАДНАЯ РИМСКАЯ ИМПЕРИЯ ПАЛА ПОД УДАРАМИ ВАРВАРОВ</a:t>
            </a:r>
          </a:p>
        </p:txBody>
      </p:sp>
      <p:grpSp>
        <p:nvGrpSpPr>
          <p:cNvPr id="3481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4826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481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4822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19"/>
          <p:cNvSpPr txBox="1"/>
          <p:nvPr/>
        </p:nvSpPr>
        <p:spPr>
          <a:xfrm>
            <a:off x="1692275" y="2781300"/>
            <a:ext cx="5849938" cy="397033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+mn-lt"/>
              </a:rPr>
              <a:t>1. Происхождение  __________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+mn-lt"/>
              </a:rPr>
              <a:t>_________________________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+mn-lt"/>
              </a:rPr>
              <a:t>_________________________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+mn-lt"/>
              </a:rPr>
              <a:t>________________________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+mn-lt"/>
              </a:rPr>
              <a:t>_________________________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+mn-lt"/>
              </a:rPr>
              <a:t>2. Современный смысл  ______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+mn-lt"/>
              </a:rPr>
              <a:t>________________________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+mn-lt"/>
              </a:rPr>
              <a:t>________________________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+mn-lt"/>
              </a:rPr>
              <a:t>________________________</a:t>
            </a: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2000" y="980728"/>
            <a:ext cx="8640000" cy="1532334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65125">
              <a:defRPr/>
            </a:pPr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Объясни происхождение и современный смысл слов «варвар» и «вандал».</a:t>
            </a:r>
          </a:p>
        </p:txBody>
      </p:sp>
      <p:grpSp>
        <p:nvGrpSpPr>
          <p:cNvPr id="36869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6879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6870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6875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  <p:pic>
        <p:nvPicPr>
          <p:cNvPr id="36872" name="Picture 4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463" y="2513013"/>
            <a:ext cx="1955800" cy="4157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73" name="Picture 5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77075" y="2733675"/>
            <a:ext cx="2025650" cy="3954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52413" y="1079500"/>
          <a:ext cx="8640762" cy="545147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892050"/>
                <a:gridCol w="747949"/>
              </a:tblGrid>
              <a:tr h="1026705">
                <a:tc>
                  <a:txBody>
                    <a:bodyPr/>
                    <a:lstStyle/>
                    <a:p>
                      <a:r>
                        <a:rPr lang="ru-RU" sz="26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Гражданские войны полководцев Запада и Востока за императорский трон.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6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56645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dirty="0" smtClean="0"/>
                        <a:t>Разорение городов и загородных вилл.</a:t>
                      </a:r>
                      <a:endParaRPr lang="ru-RU" sz="26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60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56645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dirty="0" smtClean="0"/>
                        <a:t>Бегство ремесленников и земледельцев.</a:t>
                      </a:r>
                      <a:endParaRPr lang="ru-RU" sz="26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60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56645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dirty="0" smtClean="0"/>
                        <a:t>Увеличение числа христианских общин.</a:t>
                      </a:r>
                      <a:endParaRPr lang="ru-RU" sz="26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60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102670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dirty="0" smtClean="0"/>
                        <a:t>Появление больших земельных хозяйств с колонами.</a:t>
                      </a:r>
                      <a:endParaRPr lang="ru-RU" sz="26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60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56645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dirty="0" smtClean="0"/>
                        <a:t>Приход к власти Диоклетиана.</a:t>
                      </a:r>
                      <a:endParaRPr lang="ru-RU" sz="26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60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56645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dirty="0" smtClean="0"/>
                        <a:t>Рост налогов.</a:t>
                      </a:r>
                      <a:endParaRPr lang="ru-RU" sz="26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60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56645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dirty="0" smtClean="0"/>
                        <a:t>Гонения Диоклетиана на христиан.</a:t>
                      </a:r>
                      <a:endParaRPr lang="ru-RU" sz="26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6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Скругленный прямоугольник 2"/>
          <p:cNvSpPr/>
          <p:nvPr/>
        </p:nvSpPr>
        <p:spPr>
          <a:xfrm>
            <a:off x="212312" y="2454821"/>
            <a:ext cx="8640000" cy="1921252"/>
          </a:xfrm>
          <a:prstGeom prst="roundRect">
            <a:avLst>
              <a:gd name="adj" fmla="val 10887"/>
            </a:avLst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anchor="ctr">
            <a:spAutoFit/>
          </a:bodyPr>
          <a:lstStyle/>
          <a:p>
            <a:pPr indent="365125">
              <a:defRPr/>
            </a:pPr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Повышенный уровень.</a:t>
            </a:r>
            <a:r>
              <a:rPr lang="ru-RU" sz="2800">
                <a:solidFill>
                  <a:srgbClr val="0070C0"/>
                </a:solidFill>
                <a:latin typeface="Comic Sans MS" pitchFamily="66" charset="0"/>
              </a:rPr>
              <a:t> </a:t>
            </a:r>
            <a:r>
              <a:rPr lang="ru-RU" sz="2800">
                <a:latin typeface="Comic Sans MS" pitchFamily="66" charset="0"/>
              </a:rPr>
              <a:t>Отметь знаком «+» те события, которые, на твой взгляд,</a:t>
            </a:r>
            <a:r>
              <a:rPr lang="ru-RU" sz="2800"/>
              <a:t> </a:t>
            </a:r>
            <a:r>
              <a:rPr lang="ru-RU" sz="2800">
                <a:latin typeface="Comic Sans MS" pitchFamily="66" charset="0"/>
              </a:rPr>
              <a:t>являются причиной падения Западной  Римской империи.</a:t>
            </a:r>
          </a:p>
        </p:txBody>
      </p:sp>
      <p:grpSp>
        <p:nvGrpSpPr>
          <p:cNvPr id="38945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8953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38946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38949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52413" y="1079500"/>
          <a:ext cx="8640762" cy="544512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7919959"/>
                <a:gridCol w="720040"/>
              </a:tblGrid>
              <a:tr h="617911">
                <a:tc>
                  <a:txBody>
                    <a:bodyPr/>
                    <a:lstStyle/>
                    <a:p>
                      <a:r>
                        <a:rPr lang="ru-RU" sz="2600" b="0" i="0" u="none" strike="noStrike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Победа Константина в гражданской войне.</a:t>
                      </a:r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6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61791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dirty="0" smtClean="0"/>
                        <a:t>Терпимость к вере христиан.</a:t>
                      </a:r>
                      <a:endParaRPr lang="ru-RU" sz="26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60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61791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dirty="0" err="1" smtClean="0"/>
                        <a:t>Варваризация</a:t>
                      </a:r>
                      <a:r>
                        <a:rPr lang="ru-RU" sz="2600" dirty="0" smtClean="0"/>
                        <a:t> армии.</a:t>
                      </a:r>
                      <a:endParaRPr lang="ru-RU" sz="26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60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61791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dirty="0" smtClean="0"/>
                        <a:t>Вторжение готов и гуннов.</a:t>
                      </a:r>
                      <a:endParaRPr lang="ru-RU" sz="26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60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61791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dirty="0" smtClean="0"/>
                        <a:t>Разделение империи.</a:t>
                      </a:r>
                      <a:endParaRPr lang="ru-RU" sz="26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60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61791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dirty="0" smtClean="0"/>
                        <a:t>Взятие Рима готами.</a:t>
                      </a:r>
                      <a:endParaRPr lang="ru-RU" sz="26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60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111996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dirty="0" smtClean="0"/>
                        <a:t>Поселения варваров на землях Западной Римской империи.</a:t>
                      </a:r>
                      <a:endParaRPr lang="ru-RU" sz="26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60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61791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600" dirty="0" smtClean="0"/>
                        <a:t>Смещение императора Ромула </a:t>
                      </a:r>
                      <a:r>
                        <a:rPr lang="ru-RU" sz="2600" dirty="0" err="1" smtClean="0"/>
                        <a:t>Августула</a:t>
                      </a:r>
                      <a:r>
                        <a:rPr lang="ru-RU" sz="2600" dirty="0" smtClean="0"/>
                        <a:t>.</a:t>
                      </a:r>
                      <a:endParaRPr lang="ru-RU" sz="26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6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40990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0998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40991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40994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/>
              <a:t>ПРИМЕНЯЕМ НОВЫЕ ЗНАНИЯ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ОПРЕДЕЛЯЕМ ПРОБЛЕМУ</a:t>
            </a:r>
          </a:p>
        </p:txBody>
      </p:sp>
      <p:sp>
        <p:nvSpPr>
          <p:cNvPr id="16386" name="Объект 4"/>
          <p:cNvSpPr>
            <a:spLocks noGrp="1"/>
          </p:cNvSpPr>
          <p:nvPr>
            <p:ph sz="half" idx="1"/>
          </p:nvPr>
        </p:nvSpPr>
        <p:spPr>
          <a:xfrm>
            <a:off x="180975" y="979488"/>
            <a:ext cx="3814763" cy="3889375"/>
          </a:xfrm>
          <a:prstGeom prst="roundRect">
            <a:avLst>
              <a:gd name="adj" fmla="val 10315"/>
            </a:avLst>
          </a:prstGeom>
          <a:ln>
            <a:round/>
          </a:ln>
        </p:spPr>
        <p:txBody>
          <a:bodyPr/>
          <a:lstStyle/>
          <a:p>
            <a:pPr marL="88900" indent="358775" eaLnBrk="1" hangingPunct="1">
              <a:lnSpc>
                <a:spcPct val="90000"/>
              </a:lnSpc>
              <a:spcBef>
                <a:spcPct val="0"/>
              </a:spcBef>
            </a:pPr>
            <a:r>
              <a:rPr lang="ru-RU" smtClean="0"/>
              <a:t>Жителям Рима казалось</a:t>
            </a:r>
            <a:r>
              <a:rPr lang="ru-RU" smtClean="0">
                <a:latin typeface="Arial" charset="0"/>
              </a:rPr>
              <a:t>,</a:t>
            </a:r>
            <a:r>
              <a:rPr lang="ru-RU" smtClean="0"/>
              <a:t> что город существовал и будет существовать всегда. Наверное</a:t>
            </a:r>
            <a:r>
              <a:rPr lang="ru-RU" smtClean="0">
                <a:latin typeface="Arial" charset="0"/>
              </a:rPr>
              <a:t>,</a:t>
            </a:r>
            <a:r>
              <a:rPr lang="ru-RU" smtClean="0"/>
              <a:t> не случайно его называли «Вечный город»!</a:t>
            </a:r>
          </a:p>
        </p:txBody>
      </p:sp>
      <p:sp>
        <p:nvSpPr>
          <p:cNvPr id="16387" name="Объект 2"/>
          <p:cNvSpPr>
            <a:spLocks noGrp="1"/>
          </p:cNvSpPr>
          <p:nvPr>
            <p:ph sz="half" idx="2"/>
          </p:nvPr>
        </p:nvSpPr>
        <p:spPr>
          <a:xfrm>
            <a:off x="5292725" y="979488"/>
            <a:ext cx="3671888" cy="3889375"/>
          </a:xfrm>
          <a:ln>
            <a:round/>
          </a:ln>
        </p:spPr>
        <p:txBody>
          <a:bodyPr/>
          <a:lstStyle/>
          <a:p>
            <a:pPr marL="88900" indent="358775" eaLnBrk="1" hangingPunct="1">
              <a:lnSpc>
                <a:spcPct val="90000"/>
              </a:lnSpc>
              <a:spcBef>
                <a:spcPct val="0"/>
              </a:spcBef>
            </a:pPr>
            <a:r>
              <a:rPr lang="ru-RU" smtClean="0"/>
              <a:t>Тем не менее в </a:t>
            </a:r>
            <a:r>
              <a:rPr lang="en-US" smtClean="0"/>
              <a:t>V</a:t>
            </a:r>
            <a:r>
              <a:rPr lang="ru-RU" smtClean="0"/>
              <a:t> веке н.э. многие стены и храмы Вечного города превратились в руины, а дороги, ведущие к нему</a:t>
            </a:r>
            <a:r>
              <a:rPr lang="ru-RU" smtClean="0">
                <a:latin typeface="Arial" charset="0"/>
              </a:rPr>
              <a:t>,</a:t>
            </a:r>
            <a:r>
              <a:rPr lang="ru-RU" smtClean="0"/>
              <a:t> стали зарастать травой!</a:t>
            </a:r>
          </a:p>
        </p:txBody>
      </p:sp>
      <p:grpSp>
        <p:nvGrpSpPr>
          <p:cNvPr id="1638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8" name="Овал 7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9" name="Овал 8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0" name="Овал 9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6403" name="Рисунок 10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638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3" name="Овал 12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6399" name="Рисунок 13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" name="Стрелка вправо 15"/>
          <p:cNvSpPr/>
          <p:nvPr/>
        </p:nvSpPr>
        <p:spPr>
          <a:xfrm>
            <a:off x="3806716" y="1916832"/>
            <a:ext cx="1620000" cy="360000"/>
          </a:xfrm>
          <a:prstGeom prst="rightArrow">
            <a:avLst>
              <a:gd name="adj1" fmla="val 50000"/>
              <a:gd name="adj2" fmla="val 87830"/>
            </a:avLst>
          </a:prstGeom>
          <a:solidFill>
            <a:srgbClr val="FF000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" name="Стрелка влево 16"/>
          <p:cNvSpPr/>
          <p:nvPr/>
        </p:nvSpPr>
        <p:spPr>
          <a:xfrm>
            <a:off x="3790454" y="3861048"/>
            <a:ext cx="1620000" cy="360000"/>
          </a:xfrm>
          <a:prstGeom prst="leftArrow">
            <a:avLst>
              <a:gd name="adj1" fmla="val 50000"/>
              <a:gd name="adj2" fmla="val 90532"/>
            </a:avLst>
          </a:prstGeom>
          <a:solidFill>
            <a:srgbClr val="00B050"/>
          </a:solidFill>
          <a:ln>
            <a:solidFill>
              <a:srgbClr val="FFFFFF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6396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7950" y="5397500"/>
            <a:ext cx="287338" cy="287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7" name="Прямоугольник 18"/>
          <p:cNvSpPr>
            <a:spLocks noChangeArrowheads="1"/>
          </p:cNvSpPr>
          <p:nvPr/>
        </p:nvSpPr>
        <p:spPr bwMode="auto">
          <a:xfrm>
            <a:off x="392113" y="5229225"/>
            <a:ext cx="8620125" cy="1282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Font typeface="Comic Sans MS" pitchFamily="66" charset="0"/>
              <a:buChar char="—"/>
            </a:pPr>
            <a:r>
              <a:rPr lang="ru-RU" sz="2600">
                <a:latin typeface="Comic Sans MS" pitchFamily="66" charset="0"/>
              </a:rPr>
              <a:t>Сравни мнение Антошки и факт, приведённый учёным. Какое наблюдается противоречие? </a:t>
            </a:r>
          </a:p>
          <a:p>
            <a:pPr marL="457200" indent="-457200">
              <a:buFont typeface="Comic Sans MS" pitchFamily="66" charset="0"/>
              <a:buChar char="—"/>
            </a:pPr>
            <a:r>
              <a:rPr lang="ru-RU" sz="2600">
                <a:latin typeface="Comic Sans MS" pitchFamily="66" charset="0"/>
              </a:rPr>
              <a:t>Какой возникает вопрос? Сравни его с авторским</a:t>
            </a:r>
            <a:r>
              <a:rPr lang="ru-RU" sz="260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Скругленная прямоугольная выноска 18"/>
          <p:cNvSpPr/>
          <p:nvPr/>
        </p:nvSpPr>
        <p:spPr>
          <a:xfrm>
            <a:off x="612000" y="1800000"/>
            <a:ext cx="7920000" cy="3384000"/>
          </a:xfrm>
          <a:prstGeom prst="wedgeRoundRectCallout">
            <a:avLst>
              <a:gd name="adj1" fmla="val -28896"/>
              <a:gd name="adj2" fmla="val -67988"/>
              <a:gd name="adj3" fmla="val 16667"/>
            </a:avLst>
          </a:prstGeom>
          <a:gradFill>
            <a:gsLst>
              <a:gs pos="0">
                <a:schemeClr val="accent4">
                  <a:lumMod val="60000"/>
                  <a:lumOff val="40000"/>
                </a:schemeClr>
              </a:gs>
              <a:gs pos="80000">
                <a:schemeClr val="accent4">
                  <a:lumMod val="40000"/>
                  <a:lumOff val="60000"/>
                </a:schemeClr>
              </a:gs>
              <a:gs pos="100000">
                <a:schemeClr val="accent4">
                  <a:lumMod val="20000"/>
                  <a:lumOff val="80000"/>
                </a:schemeClr>
              </a:gs>
            </a:gsLst>
            <a:lin ang="162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rIns="36000"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ПОЧЕМУ ПОГИБЛА РИМСКАЯ ИМПЕРИЯ?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12000" y="1800000"/>
            <a:ext cx="7920000" cy="3384000"/>
          </a:xfrm>
          <a:prstGeom prst="roundRect">
            <a:avLst/>
          </a:prstGeom>
          <a:gradFill>
            <a:gsLst>
              <a:gs pos="0">
                <a:schemeClr val="accent6">
                  <a:lumMod val="40000"/>
                  <a:lumOff val="60000"/>
                </a:schemeClr>
              </a:gs>
              <a:gs pos="50000">
                <a:schemeClr val="accent5">
                  <a:lumMod val="40000"/>
                  <a:lumOff val="6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lin ang="5400000" scaled="0"/>
          </a:gradFill>
          <a:ln w="12700">
            <a:solidFill>
              <a:schemeClr val="tx1">
                <a:lumMod val="50000"/>
              </a:schemeClr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angle"/>
          </a:sp3d>
        </p:spPr>
        <p:style>
          <a:lnRef idx="0">
            <a:schemeClr val="accent1"/>
          </a:lnRef>
          <a:fillRef idx="1001">
            <a:schemeClr val="l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>
                <a:solidFill>
                  <a:schemeClr val="tx1"/>
                </a:solidFill>
              </a:rPr>
              <a:t>ВАША ФОРМУЛИРОВКА ПРОБЛЕМЫ МОЖЕТ НЕ СОВПАДАТЬ С АВТОРСКОЙ. ПОЖАЛУЙСТА, ВЫБЕРИТЕ В КЛАССЕ ТУ ФОРМУЛИРОВКУ, КОТОРАЯ ВАМ НАИБОЛЕЕ ИНТЕРЕСНА! </a:t>
            </a:r>
          </a:p>
        </p:txBody>
      </p:sp>
      <p:grpSp>
        <p:nvGrpSpPr>
          <p:cNvPr id="17413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7421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7414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7417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ОПРЕДЕЛЯЕМ ПРОБЛЕМУ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Таблица 18"/>
          <p:cNvGraphicFramePr>
            <a:graphicFrameLocks noGrp="1"/>
          </p:cNvGraphicFramePr>
          <p:nvPr/>
        </p:nvGraphicFramePr>
        <p:xfrm>
          <a:off x="252413" y="981075"/>
          <a:ext cx="8640762" cy="566896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59760"/>
                <a:gridCol w="648024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 smtClean="0"/>
                        <a:t>Понятия</a:t>
                      </a:r>
                      <a:endParaRPr lang="ru-RU" sz="2100" b="1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100" b="1" dirty="0" smtClean="0"/>
                        <a:t>Определения</a:t>
                      </a:r>
                      <a:endParaRPr lang="ru-RU" sz="2100" b="1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1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100" dirty="0" smtClean="0"/>
                        <a:t>Ступень развития общества, для которой характерно: возникновение городов, разделение людей на общественные слои, создание государства, возникновение письменности.</a:t>
                      </a:r>
                      <a:endParaRPr lang="ru-RU" sz="2100" dirty="0"/>
                    </a:p>
                  </a:txBody>
                  <a:tcPr marL="72000" marR="7200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1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100" dirty="0" smtClean="0"/>
                        <a:t>Общность людей, которых объединяет самоназвание, единый язык общения, особый образ жизни, обычаи.</a:t>
                      </a:r>
                      <a:endParaRPr lang="ru-RU" sz="2100" dirty="0"/>
                    </a:p>
                  </a:txBody>
                  <a:tcPr marL="72000" marR="7200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1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100" dirty="0" smtClean="0"/>
                        <a:t>Аппарат управления, система законов, службы защиты законного порядка, армия, налоги.</a:t>
                      </a:r>
                      <a:endParaRPr lang="ru-RU" sz="2100" dirty="0"/>
                    </a:p>
                  </a:txBody>
                  <a:tcPr marL="72000" marR="7200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1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100" dirty="0" smtClean="0"/>
                        <a:t>Крупное государство, состоящее из разных территорий с разным населением, но управляемое из одного центра, как правило одним человеком (императором).</a:t>
                      </a:r>
                      <a:endParaRPr lang="ru-RU" sz="2100" dirty="0"/>
                    </a:p>
                  </a:txBody>
                  <a:tcPr marL="72000" marR="7200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1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100" dirty="0" smtClean="0"/>
                    </a:p>
                    <a:p>
                      <a:endParaRPr lang="ru-RU" sz="21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Скругленный прямоугольник 2"/>
          <p:cNvSpPr/>
          <p:nvPr/>
        </p:nvSpPr>
        <p:spPr>
          <a:xfrm>
            <a:off x="283750" y="2519070"/>
            <a:ext cx="8640000" cy="2758202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>
              <a:defRPr/>
            </a:pPr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2600">
                <a:latin typeface="Comic Sans MS" pitchFamily="66" charset="0"/>
              </a:rPr>
              <a:t>Впиши в таблицу понятие «цивилизация» напротив характерных признаков.</a:t>
            </a:r>
          </a:p>
          <a:p>
            <a:pPr indent="357188">
              <a:defRPr/>
            </a:pPr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600">
                <a:latin typeface="Comic Sans MS" pitchFamily="66" charset="0"/>
              </a:rPr>
              <a:t>Впиши в таблицу остальные понятия напротив характерных для них признаков.</a:t>
            </a:r>
          </a:p>
        </p:txBody>
      </p:sp>
      <p:grpSp>
        <p:nvGrpSpPr>
          <p:cNvPr id="19483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9494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19484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19490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sp>
        <p:nvSpPr>
          <p:cNvPr id="4" name="Управляющая кнопка: справка 3">
            <a:hlinkClick r:id="rId6" action="ppaction://hlinksldjump" highlightClick="1"/>
          </p:cNvPr>
          <p:cNvSpPr/>
          <p:nvPr/>
        </p:nvSpPr>
        <p:spPr>
          <a:xfrm>
            <a:off x="8712000" y="6444000"/>
            <a:ext cx="360000" cy="360000"/>
          </a:xfrm>
          <a:prstGeom prst="actionButtonHelp">
            <a:avLst/>
          </a:prstGeom>
          <a:blipFill>
            <a:blip r:embed="rId3"/>
            <a:tile tx="0" ty="0" sx="100000" sy="100000" flip="none" algn="tl"/>
          </a:blipFill>
          <a:ln w="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Таблица 18"/>
          <p:cNvGraphicFramePr>
            <a:graphicFrameLocks noGrp="1"/>
          </p:cNvGraphicFramePr>
          <p:nvPr/>
        </p:nvGraphicFramePr>
        <p:xfrm>
          <a:off x="252413" y="981075"/>
          <a:ext cx="8640762" cy="54864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59760"/>
                <a:gridCol w="648024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Понятия</a:t>
                      </a:r>
                      <a:endParaRPr lang="ru-RU" sz="2400" b="1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Определения</a:t>
                      </a:r>
                      <a:endParaRPr lang="ru-RU" sz="2400" b="1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Ступень развития общества, для которой характерно: возникновение городов, разделение людей на общественные слои, создание государства, возникновение письменности.</a:t>
                      </a:r>
                      <a:endParaRPr lang="ru-RU" sz="2000" dirty="0"/>
                    </a:p>
                  </a:txBody>
                  <a:tcPr marL="72000" marR="7200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Общность людей, которых объединяет самоназвание, единый язык общения, особый образ жизни, обычаи.</a:t>
                      </a:r>
                      <a:endParaRPr lang="ru-RU" sz="2000" dirty="0"/>
                    </a:p>
                  </a:txBody>
                  <a:tcPr marL="72000" marR="7200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Аппарат управления, система законов, службы защиты законного порядка, армия, налоги.</a:t>
                      </a:r>
                      <a:endParaRPr lang="ru-RU" sz="2000" dirty="0"/>
                    </a:p>
                  </a:txBody>
                  <a:tcPr marL="72000" marR="7200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Крупное государство, состоящее из разных территорий с разным населением, но управляемое из одного центра, как правило одним человеком (императором).</a:t>
                      </a:r>
                      <a:endParaRPr lang="ru-RU" sz="2000" dirty="0"/>
                    </a:p>
                  </a:txBody>
                  <a:tcPr marL="72000" marR="72000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ru-RU" sz="24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dirty="0" smtClean="0"/>
                    </a:p>
                    <a:p>
                      <a:endParaRPr lang="ru-RU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grpSp>
        <p:nvGrpSpPr>
          <p:cNvPr id="21528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1539" name="Рисунок 14" descr="_1_~1.JPG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1529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1535" name="Рисунок 17" descr="Cartoon-Clipart-Free-18.gif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212313" y="2596663"/>
            <a:ext cx="8640000" cy="1430180"/>
          </a:xfrm>
          <a:prstGeom prst="roundRect">
            <a:avLst/>
          </a:prstGeom>
          <a:blipFill>
            <a:blip r:embed="rId5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600" b="1" dirty="0">
                <a:solidFill>
                  <a:srgbClr val="0070C0"/>
                </a:solidFill>
                <a:latin typeface="+mn-lt"/>
              </a:rPr>
              <a:t>Максимальный уровень. </a:t>
            </a:r>
            <a:r>
              <a:rPr lang="ru-RU" sz="2600" dirty="0">
                <a:latin typeface="+mn-lt"/>
              </a:rPr>
              <a:t>Подумай и запиши в таблицу ещё одно понятие и его определение, которое логически бы сочеталось с имеющимися.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252000" y="980728"/>
            <a:ext cx="8640000" cy="2492597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>
              <a:lnSpc>
                <a:spcPct val="90000"/>
              </a:lnSpc>
              <a:defRPr/>
            </a:pPr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2600">
                <a:latin typeface="Comic Sans MS" pitchFamily="66" charset="0"/>
              </a:rPr>
              <a:t>Отметь соответствующими цифрами на ленте времени следующие события: </a:t>
            </a:r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1</a:t>
            </a:r>
            <a:r>
              <a:rPr lang="ru-RU" sz="2600">
                <a:latin typeface="Comic Sans MS" pitchFamily="66" charset="0"/>
              </a:rPr>
              <a:t> – время установления Римской республики; </a:t>
            </a:r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2</a:t>
            </a:r>
            <a:r>
              <a:rPr lang="ru-RU" sz="2600">
                <a:latin typeface="Comic Sans MS" pitchFamily="66" charset="0"/>
              </a:rPr>
              <a:t> – время установления Римской империи; </a:t>
            </a:r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3</a:t>
            </a:r>
            <a:r>
              <a:rPr lang="ru-RU" sz="2600">
                <a:latin typeface="Comic Sans MS" pitchFamily="66" charset="0"/>
              </a:rPr>
              <a:t> – принятие Константином закона о свободе вероисповедания.</a:t>
            </a:r>
          </a:p>
        </p:txBody>
      </p:sp>
      <p:grpSp>
        <p:nvGrpSpPr>
          <p:cNvPr id="23556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3605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3557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3601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graphicFrame>
        <p:nvGraphicFramePr>
          <p:cNvPr id="23607" name="Group 55"/>
          <p:cNvGraphicFramePr>
            <a:graphicFrameLocks noGrp="1"/>
          </p:cNvGraphicFramePr>
          <p:nvPr/>
        </p:nvGraphicFramePr>
        <p:xfrm>
          <a:off x="252413" y="3684588"/>
          <a:ext cx="8639175" cy="1114425"/>
        </p:xfrm>
        <a:graphic>
          <a:graphicData uri="http://schemas.openxmlformats.org/drawingml/2006/table">
            <a:tbl>
              <a:tblPr/>
              <a:tblGrid>
                <a:gridCol w="863600"/>
                <a:gridCol w="863600"/>
                <a:gridCol w="863600"/>
                <a:gridCol w="865187"/>
                <a:gridCol w="863600"/>
                <a:gridCol w="863600"/>
                <a:gridCol w="865188"/>
                <a:gridCol w="863600"/>
                <a:gridCol w="863600"/>
                <a:gridCol w="863600"/>
              </a:tblGrid>
              <a:tr h="371475"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тысячелетие до н.э.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Наша эра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V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IV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IV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DE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6EF"/>
                    </a:solidFill>
                  </a:tcPr>
                </a:tc>
              </a:tr>
            </a:tbl>
          </a:graphicData>
        </a:graphic>
      </p:graphicFrame>
      <p:sp>
        <p:nvSpPr>
          <p:cNvPr id="20" name="Скругленный прямоугольник 19"/>
          <p:cNvSpPr/>
          <p:nvPr/>
        </p:nvSpPr>
        <p:spPr>
          <a:xfrm>
            <a:off x="252000" y="5045585"/>
            <a:ext cx="8640000" cy="1695783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57188">
              <a:lnSpc>
                <a:spcPct val="90000"/>
              </a:lnSpc>
              <a:defRPr/>
            </a:pPr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600">
                <a:latin typeface="Comic Sans MS" pitchFamily="66" charset="0"/>
              </a:rPr>
              <a:t>Раздели на этапы историю Римской империи, дай название каждому этапу и рубежам между ними. Отметь и подпиши их на ленте времени.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1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5612" name="Рисунок 14" descr="_1_~1.JPG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5602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5608" name="Рисунок 17" descr="Cartoon-Clipart-Free-18.gif"/>
            <p:cNvPicPr>
              <a:picLocks noChangeAspect="1"/>
            </p:cNvPicPr>
            <p:nvPr/>
          </p:nvPicPr>
          <p:blipFill>
            <a:blip r:embed="rId3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2000" y="1772816"/>
            <a:ext cx="8640000" cy="71508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wrap="none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1. РИМ И ВАРВАРЫ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2000" y="3253626"/>
            <a:ext cx="8640000" cy="71508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wrap="none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2. РАЗДЕЛ ИМПЕРИИ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52000" y="4586119"/>
            <a:ext cx="8640000" cy="715089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 wrap="none"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3. ПАДЕНИЕ РИМА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85813"/>
            <a:ext cx="9144000" cy="609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7" name="Группа 6"/>
          <p:cNvGrpSpPr>
            <a:grpSpLocks/>
          </p:cNvGrpSpPr>
          <p:nvPr/>
        </p:nvGrpSpPr>
        <p:grpSpPr bwMode="auto">
          <a:xfrm>
            <a:off x="252413" y="2852738"/>
            <a:ext cx="8639175" cy="1531937"/>
            <a:chOff x="252000" y="980728"/>
            <a:chExt cx="8640000" cy="1532334"/>
          </a:xfrm>
        </p:grpSpPr>
        <p:sp>
          <p:nvSpPr>
            <p:cNvPr id="6" name="Скругленный прямоугольник 5"/>
            <p:cNvSpPr/>
            <p:nvPr/>
          </p:nvSpPr>
          <p:spPr>
            <a:xfrm>
              <a:off x="252000" y="980728"/>
              <a:ext cx="8640000" cy="1532334"/>
            </a:xfrm>
            <a:prstGeom prst="roundRect">
              <a:avLst/>
            </a:prstGeom>
            <a:blipFill>
              <a:blip r:embed="rId4"/>
              <a:tile tx="0" ty="0" sx="100000" sy="100000" flip="none" algn="tl"/>
            </a:blipFill>
            <a:ln w="22225">
              <a:solidFill>
                <a:schemeClr val="bg1">
                  <a:lumMod val="50000"/>
                </a:schemeClr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dirty="0">
                  <a:latin typeface="+mn-lt"/>
                </a:rPr>
                <a:t>	</a:t>
              </a:r>
              <a:r>
                <a:rPr lang="ru-RU" sz="2800" dirty="0">
                  <a:latin typeface="+mn-lt"/>
                </a:rPr>
                <a:t>По карте </a:t>
              </a:r>
              <a:r>
                <a:rPr lang="en-US" sz="2800" dirty="0">
                  <a:latin typeface="+mn-lt"/>
                </a:rPr>
                <a:t> </a:t>
              </a:r>
              <a:r>
                <a:rPr lang="ru-RU" sz="2800" dirty="0">
                  <a:latin typeface="+mn-lt"/>
                </a:rPr>
                <a:t>определи, </a:t>
              </a:r>
              <a:r>
                <a:rPr lang="en-US" sz="2800" dirty="0">
                  <a:latin typeface="+mn-lt"/>
                </a:rPr>
                <a:t> </a:t>
              </a:r>
              <a:r>
                <a:rPr lang="ru-RU" sz="2800" dirty="0">
                  <a:latin typeface="+mn-lt"/>
                </a:rPr>
                <a:t>какие </a:t>
              </a:r>
              <a:r>
                <a:rPr lang="en-US" sz="2800" dirty="0">
                  <a:latin typeface="+mn-lt"/>
                </a:rPr>
                <a:t> </a:t>
              </a:r>
              <a:r>
                <a:rPr lang="ru-RU" sz="2800" dirty="0">
                  <a:latin typeface="+mn-lt"/>
                </a:rPr>
                <a:t>племена</a:t>
              </a:r>
              <a:r>
                <a:rPr lang="en-US" sz="2800" dirty="0">
                  <a:latin typeface="+mn-lt"/>
                </a:rPr>
                <a:t> </a:t>
              </a:r>
              <a:r>
                <a:rPr lang="ru-RU" sz="2800" dirty="0">
                  <a:latin typeface="+mn-lt"/>
                </a:rPr>
                <a:t>постепенно</a:t>
              </a:r>
              <a:r>
                <a:rPr lang="en-US" sz="2800" dirty="0">
                  <a:latin typeface="+mn-lt"/>
                </a:rPr>
                <a:t> </a:t>
              </a:r>
              <a:r>
                <a:rPr lang="ru-RU" sz="2800" dirty="0">
                  <a:latin typeface="+mn-lt"/>
                </a:rPr>
                <a:t> были вовлечены </a:t>
              </a:r>
              <a:r>
                <a:rPr lang="en-US" sz="2800" dirty="0">
                  <a:latin typeface="+mn-lt"/>
                </a:rPr>
                <a:t> </a:t>
              </a:r>
              <a:r>
                <a:rPr lang="ru-RU" sz="2800" dirty="0">
                  <a:latin typeface="+mn-lt"/>
                </a:rPr>
                <a:t>в </a:t>
              </a:r>
              <a:r>
                <a:rPr lang="en-US" sz="2800" dirty="0">
                  <a:latin typeface="+mn-lt"/>
                </a:rPr>
                <a:t> </a:t>
              </a:r>
              <a:r>
                <a:rPr lang="ru-RU" sz="2800" dirty="0">
                  <a:latin typeface="+mn-lt"/>
                </a:rPr>
                <a:t>Великое переселение </a:t>
              </a:r>
              <a:r>
                <a:rPr lang="en-US" sz="2800" dirty="0">
                  <a:latin typeface="+mn-lt"/>
                </a:rPr>
                <a:t> </a:t>
              </a:r>
              <a:r>
                <a:rPr lang="ru-RU" sz="2800" dirty="0">
                  <a:latin typeface="+mn-lt"/>
                </a:rPr>
                <a:t>народов.</a:t>
              </a:r>
            </a:p>
          </p:txBody>
        </p:sp>
        <p:sp>
          <p:nvSpPr>
            <p:cNvPr id="20" name="Овал 19"/>
            <p:cNvSpPr>
              <a:spLocks noChangeAspect="1"/>
            </p:cNvSpPr>
            <p:nvPr/>
          </p:nvSpPr>
          <p:spPr>
            <a:xfrm>
              <a:off x="828000" y="1160776"/>
              <a:ext cx="252000" cy="252000"/>
            </a:xfrm>
            <a:prstGeom prst="ellipse">
              <a:avLst/>
            </a:prstGeom>
            <a:solidFill>
              <a:srgbClr val="0070C0"/>
            </a:solidFill>
            <a:scene3d>
              <a:camera prst="orthographicFront">
                <a:rot lat="0" lon="0" rev="0"/>
              </a:camera>
              <a:lightRig rig="contrasting" dir="t">
                <a:rot lat="0" lon="0" rev="1200000"/>
              </a:lightRig>
            </a:scene3d>
            <a:sp3d contourW="19050" prstMaterial="metal">
              <a:bevelT w="88900" h="203200"/>
              <a:bevelB w="165100" h="254000"/>
            </a:sp3d>
          </p:spPr>
          <p:style>
            <a:lnRef idx="0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2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15241" tIns="562479" rIns="15240" bIns="562477" spcCol="1270" anchor="ctr"/>
            <a:lstStyle/>
            <a:p>
              <a:pPr algn="ctr" defTabSz="1066800" fontAlgn="auto">
                <a:lnSpc>
                  <a:spcPct val="90000"/>
                </a:lnSpc>
                <a:spcAft>
                  <a:spcPct val="35000"/>
                </a:spcAft>
                <a:defRPr/>
              </a:pPr>
              <a:endParaRPr lang="ru-RU" sz="2400"/>
            </a:p>
          </p:txBody>
        </p:sp>
      </p:grpSp>
      <p:grpSp>
        <p:nvGrpSpPr>
          <p:cNvPr id="26627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6635" name="Рисунок 14" descr="_1_~1.JPG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6628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6631" name="Рисунок 17" descr="Cartoon-Clipart-Free-18.gif"/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РИМ И ВАРВАРЫ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52000" y="980728"/>
            <a:ext cx="8640000" cy="1872853"/>
          </a:xfrm>
          <a:prstGeom prst="roundRect">
            <a:avLst/>
          </a:prstGeom>
          <a:blipFill>
            <a:blip r:embed="rId3"/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>
            <a:spAutoFit/>
          </a:bodyPr>
          <a:lstStyle/>
          <a:p>
            <a:pPr indent="365125">
              <a:defRPr/>
            </a:pPr>
            <a:r>
              <a:rPr lang="ru-RU" sz="2600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600">
                <a:latin typeface="Comic Sans MS" pitchFamily="66" charset="0"/>
              </a:rPr>
              <a:t>Используя текст учебника (пункт 1, § 45), перечисли, чем</a:t>
            </a:r>
            <a:r>
              <a:rPr lang="en-US" sz="2600">
                <a:latin typeface="Comic Sans MS" pitchFamily="66" charset="0"/>
              </a:rPr>
              <a:t> </a:t>
            </a:r>
            <a:r>
              <a:rPr lang="ru-RU" sz="2600">
                <a:latin typeface="Comic Sans MS" pitchFamily="66" charset="0"/>
              </a:rPr>
              <a:t>были опасны племена варваров для жителей древних цивилизаций.</a:t>
            </a:r>
          </a:p>
        </p:txBody>
      </p:sp>
      <p:grpSp>
        <p:nvGrpSpPr>
          <p:cNvPr id="28676" name="Группа 3"/>
          <p:cNvGrpSpPr>
            <a:grpSpLocks/>
          </p:cNvGrpSpPr>
          <p:nvPr/>
        </p:nvGrpSpPr>
        <p:grpSpPr bwMode="auto">
          <a:xfrm>
            <a:off x="19050" y="-44450"/>
            <a:ext cx="969963" cy="1241425"/>
            <a:chOff x="-19448" y="332656"/>
            <a:chExt cx="1783136" cy="1999120"/>
          </a:xfrm>
        </p:grpSpPr>
        <p:sp>
          <p:nvSpPr>
            <p:cNvPr id="12" name="Овал 11"/>
            <p:cNvSpPr/>
            <p:nvPr/>
          </p:nvSpPr>
          <p:spPr>
            <a:xfrm>
              <a:off x="683884" y="764692"/>
              <a:ext cx="431921" cy="288875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3" name="Овал 12"/>
            <p:cNvSpPr/>
            <p:nvPr/>
          </p:nvSpPr>
          <p:spPr>
            <a:xfrm>
              <a:off x="36002" y="1700341"/>
              <a:ext cx="393981" cy="432034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sp>
          <p:nvSpPr>
            <p:cNvPr id="14" name="Овал 13"/>
            <p:cNvSpPr/>
            <p:nvPr/>
          </p:nvSpPr>
          <p:spPr>
            <a:xfrm>
              <a:off x="324922" y="1485602"/>
              <a:ext cx="933884" cy="28631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8686" name="Рисунок 14" descr="_1_~1.JPG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/>
            <a:stretch>
              <a:fillRect/>
            </a:stretch>
          </p:blipFill>
          <p:spPr bwMode="auto">
            <a:xfrm>
              <a:off x="-19448" y="332656"/>
              <a:ext cx="1783136" cy="19991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8677" name="Группа 8"/>
          <p:cNvGrpSpPr>
            <a:grpSpLocks/>
          </p:cNvGrpSpPr>
          <p:nvPr/>
        </p:nvGrpSpPr>
        <p:grpSpPr bwMode="auto">
          <a:xfrm>
            <a:off x="8240713" y="-26988"/>
            <a:ext cx="957262" cy="1223963"/>
            <a:chOff x="7452320" y="-8901"/>
            <a:chExt cx="1691681" cy="2645813"/>
          </a:xfrm>
        </p:grpSpPr>
        <p:sp>
          <p:nvSpPr>
            <p:cNvPr id="17" name="Овал 16"/>
            <p:cNvSpPr/>
            <p:nvPr/>
          </p:nvSpPr>
          <p:spPr>
            <a:xfrm>
              <a:off x="8100376" y="145525"/>
              <a:ext cx="288961" cy="428959"/>
            </a:xfrm>
            <a:prstGeom prst="ellipse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ru-RU"/>
            </a:p>
          </p:txBody>
        </p:sp>
        <p:pic>
          <p:nvPicPr>
            <p:cNvPr id="28682" name="Рисунок 17" descr="Cartoon-Clipart-Free-18.gif"/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22678" r="17007" b="5669"/>
            <a:stretch>
              <a:fillRect/>
            </a:stretch>
          </p:blipFill>
          <p:spPr bwMode="auto">
            <a:xfrm>
              <a:off x="7452320" y="-8901"/>
              <a:ext cx="1691681" cy="26458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/>
              <a:t>РИМ И ВАРВАРЫ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067175" y="2997200"/>
            <a:ext cx="4899025" cy="353853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+mn-lt"/>
              </a:rPr>
              <a:t>_____________________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+mn-lt"/>
              </a:rPr>
              <a:t>_____________________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+mn-lt"/>
              </a:rPr>
              <a:t>_____________________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+mn-lt"/>
              </a:rPr>
              <a:t>_____________________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+mn-lt"/>
              </a:rPr>
              <a:t>_____________________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+mn-lt"/>
              </a:rPr>
              <a:t>_____________________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+mn-lt"/>
              </a:rPr>
              <a:t>_____________________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>
                <a:latin typeface="+mn-lt"/>
              </a:rPr>
              <a:t>_____________________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/>
            </a:extLst>
          </a:blip>
          <a:srcRect/>
          <a:stretch>
            <a:fillRect/>
          </a:stretch>
        </p:blipFill>
        <p:spPr bwMode="auto">
          <a:xfrm>
            <a:off x="226532" y="2988000"/>
            <a:ext cx="3553380" cy="3780000"/>
          </a:xfrm>
          <a:prstGeom prst="roundRect">
            <a:avLst>
              <a:gd name="adj" fmla="val 5230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Другая 6">
      <a:dk1>
        <a:srgbClr val="800000"/>
      </a:dk1>
      <a:lt1>
        <a:srgbClr val="800000"/>
      </a:lt1>
      <a:dk2>
        <a:srgbClr val="800000"/>
      </a:dk2>
      <a:lt2>
        <a:srgbClr val="FFFF99"/>
      </a:lt2>
      <a:accent1>
        <a:srgbClr val="FFCC99"/>
      </a:accent1>
      <a:accent2>
        <a:srgbClr val="800000"/>
      </a:accent2>
      <a:accent3>
        <a:srgbClr val="FF9933"/>
      </a:accent3>
      <a:accent4>
        <a:srgbClr val="FFFF66"/>
      </a:accent4>
      <a:accent5>
        <a:srgbClr val="FFC000"/>
      </a:accent5>
      <a:accent6>
        <a:srgbClr val="F79646"/>
      </a:accent6>
      <a:hlink>
        <a:srgbClr val="800000"/>
      </a:hlink>
      <a:folHlink>
        <a:srgbClr val="990000"/>
      </a:folHlink>
    </a:clrScheme>
    <a:fontScheme name="для урока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4220</TotalTime>
  <Words>747</Words>
  <Application>Microsoft Office PowerPoint</Application>
  <PresentationFormat>Экран (4:3)</PresentationFormat>
  <Paragraphs>130</Paragraphs>
  <Slides>16</Slides>
  <Notes>12</Notes>
  <HiddenSlides>1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5</vt:i4>
      </vt:variant>
      <vt:variant>
        <vt:lpstr>Заголовки слайдов</vt:lpstr>
      </vt:variant>
      <vt:variant>
        <vt:i4>16</vt:i4>
      </vt:variant>
    </vt:vector>
  </HeadingPairs>
  <TitlesOfParts>
    <vt:vector size="25" baseType="lpstr">
      <vt:lpstr>Arial</vt:lpstr>
      <vt:lpstr>Comic Sans MS</vt:lpstr>
      <vt:lpstr>Calibri</vt:lpstr>
      <vt:lpstr>Times New Roman</vt:lpstr>
      <vt:lpstr>Тема1</vt:lpstr>
      <vt:lpstr>Тема1</vt:lpstr>
      <vt:lpstr>Тема1</vt:lpstr>
      <vt:lpstr>Тема1</vt:lpstr>
      <vt:lpstr>Тема1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ЗАКАТ АНТИЧНОГО МИРА</dc:title>
  <dc:creator>Telli</dc:creator>
  <cp:lastModifiedBy>Admin</cp:lastModifiedBy>
  <cp:revision>241</cp:revision>
  <dcterms:created xsi:type="dcterms:W3CDTF">2012-04-06T18:00:09Z</dcterms:created>
  <dcterms:modified xsi:type="dcterms:W3CDTF">2013-04-09T14:51:12Z</dcterms:modified>
</cp:coreProperties>
</file>