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473" r:id="rId2"/>
    <p:sldId id="464" r:id="rId3"/>
    <p:sldId id="401" r:id="rId4"/>
    <p:sldId id="475" r:id="rId5"/>
    <p:sldId id="474" r:id="rId6"/>
    <p:sldId id="309" r:id="rId7"/>
    <p:sldId id="460" r:id="rId8"/>
    <p:sldId id="471" r:id="rId9"/>
    <p:sldId id="476" r:id="rId10"/>
    <p:sldId id="472" r:id="rId11"/>
    <p:sldId id="477" r:id="rId12"/>
    <p:sldId id="459" r:id="rId13"/>
    <p:sldId id="313" r:id="rId14"/>
    <p:sldId id="42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00"/>
    <a:srgbClr val="002060"/>
    <a:srgbClr val="EAEAEA"/>
    <a:srgbClr val="DDDDDD"/>
    <a:srgbClr val="C0C0C0"/>
    <a:srgbClr val="A50021"/>
    <a:srgbClr val="99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1387" autoAdjust="0"/>
  </p:normalViewPr>
  <p:slideViewPr>
    <p:cSldViewPr>
      <p:cViewPr varScale="1">
        <p:scale>
          <a:sx n="111" d="100"/>
          <a:sy n="111" d="100"/>
        </p:scale>
        <p:origin x="-1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638497A-B410-40E4-A15D-9FA3252D9B84}" type="datetimeFigureOut">
              <a:rPr lang="ru-RU"/>
              <a:pPr>
                <a:defRPr/>
              </a:pPr>
              <a:t>26.02.2014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62984D4-2457-442C-BEA2-574A62ED7B3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ж. Новый солдат №193  Русские латники 750 - 1250</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9D1CBB-5A09-443B-AA5D-4F2390EC8B7B}"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E2763F-392B-4AAD-9D8E-757BB9D41BD6}"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1CC1EA-E7A7-44A2-95AE-F3C88F46C6F6}"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Св. София (Новгород) - </a:t>
            </a:r>
            <a:r>
              <a:rPr lang="sq-AL" smtClean="0"/>
              <a:t>http://upload.wikimedia.org/wikipedia/commons/3/39/Cathedral_of_St._Sophia%2C_the_Holy_Wisdom_of_God_in_Novgorod%2C_Russia.jpg</a:t>
            </a:r>
            <a:r>
              <a:rPr lang="ru-RU" smtClean="0"/>
              <a:t> </a:t>
            </a:r>
          </a:p>
          <a:p>
            <a:pPr>
              <a:spcBef>
                <a:spcPct val="0"/>
              </a:spcBef>
            </a:pPr>
            <a:r>
              <a:rPr lang="ru-RU" smtClean="0"/>
              <a:t>Церковь Спаса Преображения на Ильине улице - </a:t>
            </a:r>
            <a:r>
              <a:rPr lang="sq-AL" smtClean="0"/>
              <a:t>http://upload.wikimedia.org/wikipedia/commons/thumb/b/bf/Ilyina_Transfiguration_church%2C_Novgorod.JPG/384px-Ilyina_Transfiguration_church%2C_Novgorod.JPG</a:t>
            </a: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43810E-E243-433D-96D9-412E3DFF427F}"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EBA300-428B-4733-B0C5-DD3F609049D3}"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Грамота – </a:t>
            </a:r>
            <a:r>
              <a:rPr lang="sq-AL" smtClean="0"/>
              <a:t>http://upload.wikimedia.org/wikipedia/commons/thumb/e/e1/Berest_gramata_n_155.jpg/800px-Berest_gramata_n_155.jpg</a:t>
            </a:r>
            <a:endParaRPr lang="ru-RU" smtClean="0"/>
          </a:p>
          <a:p>
            <a:pPr>
              <a:spcBef>
                <a:spcPct val="0"/>
              </a:spcBef>
            </a:pPr>
            <a:r>
              <a:rPr lang="ru-RU" smtClean="0"/>
              <a:t>Анимация построена на триггерах. Щелчок по цифре выводит на слайд и убирает документ.</a:t>
            </a:r>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9D2433-F92F-403A-AE05-3C6CEE287D8B}" type="slidenum">
              <a:rPr lang="ru-RU"/>
              <a:pPr fontAlgn="base">
                <a:spcBef>
                  <a:spcPct val="0"/>
                </a:spcBef>
                <a:spcAft>
                  <a:spcPct val="0"/>
                </a:spcAft>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0ABA3-FCD9-4304-909C-B8475692CB21}"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A9D7B-477A-4E2F-B1F8-54032502A7F2}"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2B19C1-DB97-4041-8DD8-59AB43C9AA9D}"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A57C5-5099-4036-88FF-2BDABBBD0018}"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04AB8-E8A0-455D-B44A-832E386E8CB7}"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карты </a:t>
            </a:r>
            <a:r>
              <a:rPr lang="sq-AL" smtClean="0"/>
              <a:t>http://sozvezdie-tour.ru/articles_files/novgorodskaya_respublika/image001.jpg</a:t>
            </a: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93BDC2-50E4-470E-B320-19D99EB9777C}"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DCE8A4-9F19-4AD9-9392-0055CDF52505}"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D97151-2AE5-4A0A-8E3E-C043FE11AA8E}"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A3D71F-35CF-4EFD-860C-3E4F4F52C476}" type="datetimeFigureOut">
              <a:rPr lang="ru-RU"/>
              <a:pPr>
                <a:defRPr/>
              </a:pPr>
              <a:t>26.02.2014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9B3945-7900-459B-B44A-118D2BF46FA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491E90-5EE0-4CF5-88A3-7C0DA1FCF3C3}" type="datetimeFigureOut">
              <a:rPr lang="ru-RU"/>
              <a:pPr>
                <a:defRPr/>
              </a:pPr>
              <a:t>26.02.2014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CB0F8D-78B6-4527-A933-DEBD72B34E9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E7D65A-A264-408C-AA3F-FC1A744C5214}" type="datetimeFigureOut">
              <a:rPr lang="ru-RU"/>
              <a:pPr>
                <a:defRPr/>
              </a:pPr>
              <a:t>26.02.2014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20C62C-C6EF-4AAD-944E-370AAC391D3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55A38EA-74F4-48C4-9475-8F1155C35DEB}" type="datetimeFigureOut">
              <a:rPr lang="ru-RU"/>
              <a:pPr>
                <a:defRPr/>
              </a:pPr>
              <a:t>26.02.2014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EC35FAA5-6ACE-47EA-A040-39B6C0D7643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BA626D5-0C53-415D-BC03-09239C74F3D2}" type="datetimeFigureOut">
              <a:rPr lang="ru-RU"/>
              <a:pPr>
                <a:defRPr/>
              </a:pPr>
              <a:t>26.02.2014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79239D-6685-4640-9C84-E498057C38E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497B434B-CF90-4810-AB2B-8FCA5BF112E2}" type="datetimeFigureOut">
              <a:rPr lang="ru-RU"/>
              <a:pPr>
                <a:defRPr/>
              </a:pPr>
              <a:t>26.02.2014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B12A5676-622F-49FE-BBE2-0C5C0499C31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341B978-3A18-4F49-A8D0-78148FF2CD5B}" type="datetimeFigureOut">
              <a:rPr lang="ru-RU"/>
              <a:pPr>
                <a:defRPr/>
              </a:pPr>
              <a:t>26.02.2014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2B5AD80-5C07-41BB-B6FA-DE061A7ADF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6FE39D23-663B-49D7-9556-5B6651D9EFB5}" type="datetimeFigureOut">
              <a:rPr lang="ru-RU"/>
              <a:pPr>
                <a:defRPr/>
              </a:pPr>
              <a:t>26.02.2014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83D1294-D27B-49E0-AE44-2E4A014D4B6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A8152B7D-C446-4560-BD1A-96296942E355}" type="datetimeFigureOut">
              <a:rPr lang="ru-RU"/>
              <a:pPr>
                <a:defRPr/>
              </a:pPr>
              <a:t>26.02.2014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A4DF7B86-DEC7-495E-9836-263793A3B3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D864F5-DF61-4C73-8701-384A8E218CDD}" type="datetimeFigureOut">
              <a:rPr lang="ru-RU"/>
              <a:pPr>
                <a:defRPr/>
              </a:pPr>
              <a:t>26.02.2014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84A88C-DBD0-4F30-A9A1-0B211AB264D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428AD5-1881-443B-BFC9-628A7E961B70}" type="datetimeFigureOut">
              <a:rPr lang="ru-RU"/>
              <a:pPr>
                <a:defRPr/>
              </a:pPr>
              <a:t>26.02.2014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CCFC46-8976-409B-B041-FB81B6CC6FF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BD34CF-5DE1-4A48-BB4B-74807D638065}" type="datetimeFigureOut">
              <a:rPr lang="ru-RU"/>
              <a:pPr>
                <a:defRPr/>
              </a:pPr>
              <a:t>26.02.2014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810B457-6C1A-49A7-A5A8-08ABD3B47A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2.xml"/><Relationship Id="rId16"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7.png"/><Relationship Id="rId9" Type="http://schemas.openxmlformats.org/officeDocument/2006/relationships/image" Target="../media/image16.png"/><Relationship Id="rId1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33650" y="3281363"/>
            <a:ext cx="3983038" cy="3603625"/>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12</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3" name="Заголовок 2"/>
          <p:cNvSpPr>
            <a:spLocks noGrp="1"/>
          </p:cNvSpPr>
          <p:nvPr>
            <p:ph type="ctrTitle"/>
          </p:nvPr>
        </p:nvSpPr>
        <p:spPr/>
        <p:txBody>
          <a:bodyPr/>
          <a:lstStyle/>
          <a:p>
            <a:pPr fontAlgn="auto">
              <a:spcAft>
                <a:spcPts val="0"/>
              </a:spcAft>
              <a:defRPr/>
            </a:pPr>
            <a:r>
              <a:rPr lang="ru-RU" dirty="0" smtClean="0"/>
              <a:t>ГОСПОДИН ВЕЛИКИЙ НОВГОРОД</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srcRect/>
          <a:stretch>
            <a:fillRect/>
          </a:stretch>
        </p:blipFill>
        <p:spPr bwMode="auto">
          <a:xfrm>
            <a:off x="246063" y="981075"/>
            <a:ext cx="6018212" cy="5759450"/>
          </a:xfrm>
          <a:prstGeom prst="rect">
            <a:avLst/>
          </a:prstGeom>
          <a:noFill/>
          <a:ln w="9525">
            <a:solidFill>
              <a:schemeClr val="tx1"/>
            </a:solidFill>
            <a:miter lim="800000"/>
            <a:headEnd/>
            <a:tailEnd/>
          </a:ln>
        </p:spPr>
      </p:pic>
      <p:sp>
        <p:nvSpPr>
          <p:cNvPr id="10" name="Прямоугольник 9"/>
          <p:cNvSpPr/>
          <p:nvPr/>
        </p:nvSpPr>
        <p:spPr>
          <a:xfrm>
            <a:off x="6443663" y="979488"/>
            <a:ext cx="2447925" cy="575945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ru-RU" sz="2400" dirty="0"/>
              <a:t>УСЛОВНЫЕ ЗНАКИ</a:t>
            </a:r>
            <a:endParaRPr lang="ru-RU" sz="2400" dirty="0"/>
          </a:p>
        </p:txBody>
      </p:sp>
      <p:sp>
        <p:nvSpPr>
          <p:cNvPr id="9" name="Скругленный прямоугольник 8"/>
          <p:cNvSpPr/>
          <p:nvPr/>
        </p:nvSpPr>
        <p:spPr>
          <a:xfrm>
            <a:off x="252000" y="2499777"/>
            <a:ext cx="8640000" cy="1790998"/>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Придумай и нанеси на карту 2–3 условных обозначения, доказывающие непростые взаимоотношения Новгородской земли с соседними государствами.</a:t>
            </a:r>
          </a:p>
        </p:txBody>
      </p:sp>
      <p:pic>
        <p:nvPicPr>
          <p:cNvPr id="32774"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600" dirty="0" smtClean="0"/>
              <a:t>СОСЕДИ ВЕЛИКОГО НОВГОРОДА</a:t>
            </a:r>
            <a:endParaRPr lang="ru-RU"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7909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0838"/>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С помощью учебника определи, как, по твоему мнению, соседи Великого Новгорода могли влиять на его государственный строй.</a:t>
            </a:r>
          </a:p>
        </p:txBody>
      </p:sp>
      <p:pic>
        <p:nvPicPr>
          <p:cNvPr id="3482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600" dirty="0" smtClean="0"/>
              <a:t>СОСЕДИ ВЕЛИКОГО НОВГОРОДА</a:t>
            </a:r>
            <a:endParaRPr lang="ru-RU" sz="3600" dirty="0"/>
          </a:p>
        </p:txBody>
      </p:sp>
      <p:pic>
        <p:nvPicPr>
          <p:cNvPr id="2050" name="Picture 2"/>
          <p:cNvPicPr>
            <a:picLocks noChangeAspect="1" noChangeArrowheads="1"/>
          </p:cNvPicPr>
          <p:nvPr/>
        </p:nvPicPr>
        <p:blipFill>
          <a:blip r:embed="rId5" cstate="email">
            <a:extLst>
              <a:ext uri="{28A0092B-C50C-407E-A947-70E740481C1C}"/>
            </a:extLst>
          </a:blip>
          <a:srcRect/>
          <a:stretch>
            <a:fillRect/>
          </a:stretch>
        </p:blipFill>
        <p:spPr bwMode="auto">
          <a:xfrm>
            <a:off x="5534058" y="2859565"/>
            <a:ext cx="3337404" cy="3960000"/>
          </a:xfrm>
          <a:prstGeom prst="roundRect">
            <a:avLst>
              <a:gd name="adj" fmla="val 850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12" name="Прямоугольник 11"/>
          <p:cNvSpPr/>
          <p:nvPr/>
        </p:nvSpPr>
        <p:spPr>
          <a:xfrm>
            <a:off x="269875" y="2862263"/>
            <a:ext cx="5022850" cy="3852862"/>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r>
              <a:rPr lang="ru-RU" sz="3200" dirty="0"/>
              <a:t>__________________</a:t>
            </a:r>
          </a:p>
          <a:p>
            <a:pPr algn="ctr" fontAlgn="auto">
              <a:lnSpc>
                <a:spcPct val="150000"/>
              </a:lnSpc>
              <a:spcBef>
                <a:spcPts val="0"/>
              </a:spcBef>
              <a:spcAft>
                <a:spcPts val="0"/>
              </a:spcAft>
              <a:defRPr/>
            </a:pPr>
            <a:r>
              <a:rPr lang="ru-RU" sz="3200" dirty="0"/>
              <a:t>__________________</a:t>
            </a:r>
          </a:p>
          <a:p>
            <a:pPr algn="ctr" fontAlgn="auto">
              <a:lnSpc>
                <a:spcPct val="150000"/>
              </a:lnSpc>
              <a:spcBef>
                <a:spcPts val="0"/>
              </a:spcBef>
              <a:spcAft>
                <a:spcPts val="0"/>
              </a:spcAft>
              <a:defRPr/>
            </a:pPr>
            <a:r>
              <a:rPr lang="ru-RU" sz="3200" dirty="0"/>
              <a:t>__________________</a:t>
            </a:r>
          </a:p>
          <a:p>
            <a:pPr algn="ctr" fontAlgn="auto">
              <a:lnSpc>
                <a:spcPct val="150000"/>
              </a:lnSpc>
              <a:spcBef>
                <a:spcPts val="0"/>
              </a:spcBef>
              <a:spcAft>
                <a:spcPts val="0"/>
              </a:spcAft>
              <a:defRPr/>
            </a:pPr>
            <a:r>
              <a:rPr lang="ru-RU" sz="3200" dirty="0"/>
              <a:t>__________________</a:t>
            </a:r>
          </a:p>
          <a:p>
            <a:pPr algn="ctr" fontAlgn="auto">
              <a:lnSpc>
                <a:spcPct val="150000"/>
              </a:lnSpc>
              <a:spcBef>
                <a:spcPts val="0"/>
              </a:spcBef>
              <a:spcAft>
                <a:spcPts val="0"/>
              </a:spcAft>
              <a:defRPr/>
            </a:pPr>
            <a:r>
              <a:rPr lang="ru-RU" sz="3200" dirty="0"/>
              <a:t>__________________</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9930"/>
            <a:ext cx="8640000" cy="17909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0838"/>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учебника и иллюстрации, определи сходства и отличия культуры Новгородской земли и Владимиро-Суздальского княжества.</a:t>
            </a:r>
          </a:p>
        </p:txBody>
      </p:sp>
      <p:pic>
        <p:nvPicPr>
          <p:cNvPr id="3686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Autofit/>
          </a:bodyPr>
          <a:lstStyle/>
          <a:p>
            <a:pPr fontAlgn="auto">
              <a:spcAft>
                <a:spcPts val="0"/>
              </a:spcAft>
              <a:defRPr/>
            </a:pPr>
            <a:r>
              <a:rPr lang="ru-RU" sz="3000" dirty="0" smtClean="0"/>
              <a:t>СВЯТЫНИ НОВГОРОДСКОЙ ВОЛЬНИЦЫ</a:t>
            </a:r>
            <a:endParaRPr lang="ru-RU" sz="3000" dirty="0"/>
          </a:p>
        </p:txBody>
      </p:sp>
      <p:graphicFrame>
        <p:nvGraphicFramePr>
          <p:cNvPr id="25" name="Таблица 24"/>
          <p:cNvGraphicFramePr>
            <a:graphicFrameLocks noGrp="1"/>
          </p:cNvGraphicFramePr>
          <p:nvPr/>
        </p:nvGraphicFramePr>
        <p:xfrm>
          <a:off x="250825" y="3068638"/>
          <a:ext cx="8640763" cy="976312"/>
        </p:xfrm>
        <a:graphic>
          <a:graphicData uri="http://schemas.openxmlformats.org/drawingml/2006/table">
            <a:tbl>
              <a:tblPr firstRow="1" bandRow="1">
                <a:tableStyleId>{5940675A-B579-460E-94D1-54222C63F5DA}</a:tableStyleId>
              </a:tblPr>
              <a:tblGrid>
                <a:gridCol w="4320480"/>
                <a:gridCol w="4319521"/>
              </a:tblGrid>
              <a:tr h="370840">
                <a:tc>
                  <a:txBody>
                    <a:bodyPr/>
                    <a:lstStyle/>
                    <a:p>
                      <a:pPr algn="ctr"/>
                      <a:r>
                        <a:rPr lang="ru-RU" sz="2800" dirty="0" smtClean="0"/>
                        <a:t>СХОДСТВА</a:t>
                      </a:r>
                      <a:endParaRPr lang="ru-RU" sz="2800" dirty="0"/>
                    </a:p>
                  </a:txBody>
                  <a:tcPr>
                    <a:solidFill>
                      <a:schemeClr val="accent4">
                        <a:lumMod val="40000"/>
                        <a:lumOff val="60000"/>
                      </a:schemeClr>
                    </a:solidFill>
                  </a:tcPr>
                </a:tc>
                <a:tc>
                  <a:txBody>
                    <a:bodyPr/>
                    <a:lstStyle/>
                    <a:p>
                      <a:pPr algn="ctr"/>
                      <a:r>
                        <a:rPr lang="ru-RU" sz="2800" dirty="0" smtClean="0"/>
                        <a:t>ОТЛИЧИЯ</a:t>
                      </a:r>
                      <a:endParaRPr lang="ru-RU" sz="2800" dirty="0"/>
                    </a:p>
                  </a:txBody>
                  <a:tcPr>
                    <a:solidFill>
                      <a:schemeClr val="accent4">
                        <a:lumMod val="40000"/>
                        <a:lumOff val="60000"/>
                      </a:schemeClr>
                    </a:solidFill>
                  </a:tcPr>
                </a:tc>
              </a:tr>
              <a:tr h="370840">
                <a:tc>
                  <a:txBody>
                    <a:bodyPr/>
                    <a:lstStyle/>
                    <a:p>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r>
            </a:tbl>
          </a:graphicData>
        </a:graphic>
      </p:graphicFrame>
      <p:pic>
        <p:nvPicPr>
          <p:cNvPr id="2" name="Рисунок 1"/>
          <p:cNvPicPr>
            <a:picLocks noChangeAspect="1"/>
          </p:cNvPicPr>
          <p:nvPr/>
        </p:nvPicPr>
        <p:blipFill>
          <a:blip r:embed="rId5" cstate="email">
            <a:extLst>
              <a:ext uri="{28A0092B-C50C-407E-A947-70E740481C1C}"/>
            </a:extLst>
          </a:blip>
          <a:stretch>
            <a:fillRect/>
          </a:stretch>
        </p:blipFill>
        <p:spPr>
          <a:xfrm>
            <a:off x="251520" y="4176000"/>
            <a:ext cx="1267200"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6" cstate="email">
            <a:extLst>
              <a:ext uri="{28A0092B-C50C-407E-A947-70E740481C1C}"/>
            </a:extLst>
          </a:blip>
          <a:srcRect/>
          <a:stretch/>
        </p:blipFill>
        <p:spPr>
          <a:xfrm>
            <a:off x="1691680" y="4176000"/>
            <a:ext cx="1267200"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rotWithShape="1">
          <a:blip r:embed="rId7" cstate="email">
            <a:extLst>
              <a:ext uri="{28A0092B-C50C-407E-A947-70E740481C1C}"/>
            </a:extLst>
          </a:blip>
          <a:srcRect/>
          <a:stretch/>
        </p:blipFill>
        <p:spPr bwMode="auto">
          <a:xfrm>
            <a:off x="3131840" y="4176000"/>
            <a:ext cx="1266720" cy="198000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1" name="Picture 2"/>
          <p:cNvPicPr>
            <a:picLocks noChangeAspect="1" noChangeArrowheads="1"/>
          </p:cNvPicPr>
          <p:nvPr/>
        </p:nvPicPr>
        <p:blipFill rotWithShape="1">
          <a:blip r:embed="rId8" cstate="email">
            <a:extLst>
              <a:ext uri="{28A0092B-C50C-407E-A947-70E740481C1C}"/>
            </a:extLst>
          </a:blip>
          <a:srcRect/>
          <a:stretch/>
        </p:blipFill>
        <p:spPr bwMode="auto">
          <a:xfrm>
            <a:off x="4716016" y="4176000"/>
            <a:ext cx="1266720" cy="1980000"/>
          </a:xfrm>
          <a:prstGeom prst="roundRect">
            <a:avLst>
              <a:gd name="adj" fmla="val 11914"/>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2" name="Picture 3"/>
          <p:cNvPicPr>
            <a:picLocks noChangeAspect="1" noChangeArrowheads="1"/>
          </p:cNvPicPr>
          <p:nvPr/>
        </p:nvPicPr>
        <p:blipFill rotWithShape="1">
          <a:blip r:embed="rId9" cstate="email">
            <a:extLst>
              <a:ext uri="{28A0092B-C50C-407E-A947-70E740481C1C}"/>
            </a:extLst>
          </a:blip>
          <a:srcRect/>
          <a:stretch/>
        </p:blipFill>
        <p:spPr bwMode="auto">
          <a:xfrm>
            <a:off x="7625279" y="4176000"/>
            <a:ext cx="1266721" cy="1980000"/>
          </a:xfrm>
          <a:prstGeom prst="roundRect">
            <a:avLst>
              <a:gd name="adj" fmla="val 11002"/>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33" name="Picture 4"/>
          <p:cNvPicPr>
            <a:picLocks noChangeAspect="1" noChangeArrowheads="1"/>
          </p:cNvPicPr>
          <p:nvPr/>
        </p:nvPicPr>
        <p:blipFill rotWithShape="1">
          <a:blip r:embed="rId10" cstate="email">
            <a:extLst>
              <a:ext uri="{28A0092B-C50C-407E-A947-70E740481C1C}"/>
            </a:extLst>
          </a:blip>
          <a:srcRect/>
          <a:stretch/>
        </p:blipFill>
        <p:spPr bwMode="auto">
          <a:xfrm>
            <a:off x="6156176" y="4176000"/>
            <a:ext cx="1266721" cy="1980000"/>
          </a:xfrm>
          <a:prstGeom prst="roundRect">
            <a:avLst>
              <a:gd name="adj" fmla="val 9064"/>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12" name="TextBox 11"/>
          <p:cNvSpPr txBox="1"/>
          <p:nvPr/>
        </p:nvSpPr>
        <p:spPr>
          <a:xfrm>
            <a:off x="374650" y="6308725"/>
            <a:ext cx="4086225" cy="511175"/>
          </a:xfrm>
          <a:prstGeom prst="round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sz="2400" dirty="0">
                <a:latin typeface="+mn-lt"/>
              </a:rPr>
              <a:t>Новгородская республика</a:t>
            </a:r>
            <a:endParaRPr lang="ru-RU" sz="2400" dirty="0">
              <a:latin typeface="+mn-lt"/>
            </a:endParaRPr>
          </a:p>
        </p:txBody>
      </p:sp>
      <p:sp>
        <p:nvSpPr>
          <p:cNvPr id="35" name="TextBox 34"/>
          <p:cNvSpPr txBox="1"/>
          <p:nvPr/>
        </p:nvSpPr>
        <p:spPr>
          <a:xfrm>
            <a:off x="4598988" y="6308725"/>
            <a:ext cx="4565650" cy="442913"/>
          </a:xfrm>
          <a:prstGeom prst="round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sz="2000" dirty="0">
                <a:latin typeface="+mn-lt"/>
              </a:rPr>
              <a:t>Владимиро-Суздальское княжество</a:t>
            </a:r>
            <a:endParaRPr lang="ru-RU" sz="2000" dirty="0">
              <a:latin typeface="+mn-lt"/>
            </a:endParaRPr>
          </a:p>
        </p:txBody>
      </p:sp>
      <p:pic>
        <p:nvPicPr>
          <p:cNvPr id="24" name="Picture 4"/>
          <p:cNvPicPr>
            <a:picLocks noChangeAspect="1" noChangeArrowheads="1"/>
          </p:cNvPicPr>
          <p:nvPr/>
        </p:nvPicPr>
        <p:blipFill>
          <a:blip r:embed="rId11"/>
          <a:srcRect/>
          <a:stretch>
            <a:fillRect/>
          </a:stretch>
        </p:blipFill>
        <p:spPr bwMode="auto">
          <a:xfrm>
            <a:off x="539750" y="981075"/>
            <a:ext cx="8061325" cy="6048375"/>
          </a:xfrm>
          <a:prstGeom prst="rect">
            <a:avLst/>
          </a:prstGeom>
          <a:noFill/>
          <a:ln w="9525">
            <a:solidFill>
              <a:schemeClr val="tx1"/>
            </a:solidFill>
            <a:miter lim="800000"/>
            <a:headEnd/>
            <a:tailEnd/>
          </a:ln>
        </p:spPr>
      </p:pic>
      <p:pic>
        <p:nvPicPr>
          <p:cNvPr id="26" name="Picture 3"/>
          <p:cNvPicPr>
            <a:picLocks noChangeAspect="1" noChangeArrowheads="1"/>
          </p:cNvPicPr>
          <p:nvPr/>
        </p:nvPicPr>
        <p:blipFill>
          <a:blip r:embed="rId12"/>
          <a:srcRect/>
          <a:stretch>
            <a:fillRect/>
          </a:stretch>
        </p:blipFill>
        <p:spPr bwMode="auto">
          <a:xfrm>
            <a:off x="2339975" y="1052513"/>
            <a:ext cx="4311650" cy="6048375"/>
          </a:xfrm>
          <a:prstGeom prst="rect">
            <a:avLst/>
          </a:prstGeom>
          <a:noFill/>
          <a:ln w="9525">
            <a:solidFill>
              <a:schemeClr val="tx1"/>
            </a:solidFill>
            <a:miter lim="800000"/>
            <a:headEnd/>
            <a:tailEnd/>
          </a:ln>
        </p:spPr>
      </p:pic>
      <p:pic>
        <p:nvPicPr>
          <p:cNvPr id="23" name="Picture 2"/>
          <p:cNvPicPr>
            <a:picLocks noChangeAspect="1" noChangeArrowheads="1"/>
          </p:cNvPicPr>
          <p:nvPr/>
        </p:nvPicPr>
        <p:blipFill>
          <a:blip r:embed="rId13"/>
          <a:srcRect/>
          <a:stretch>
            <a:fillRect/>
          </a:stretch>
        </p:blipFill>
        <p:spPr bwMode="auto">
          <a:xfrm>
            <a:off x="2484438" y="981075"/>
            <a:ext cx="4554537" cy="6048375"/>
          </a:xfrm>
          <a:prstGeom prst="rect">
            <a:avLst/>
          </a:prstGeom>
          <a:noFill/>
          <a:ln w="9525">
            <a:solidFill>
              <a:schemeClr val="bg1">
                <a:lumMod val="50000"/>
              </a:schemeClr>
            </a:solidFill>
            <a:miter lim="800000"/>
            <a:headEnd/>
            <a:tailEnd/>
          </a:ln>
          <a:extLst>
            <a:ext uri="{909E8E84-426E-40DD-AFC4-6F175D3DCCD1}"/>
          </a:extLst>
        </p:spPr>
      </p:pic>
      <p:pic>
        <p:nvPicPr>
          <p:cNvPr id="22" name="Рисунок 21"/>
          <p:cNvPicPr>
            <a:picLocks noChangeAspect="1"/>
          </p:cNvPicPr>
          <p:nvPr/>
        </p:nvPicPr>
        <p:blipFill>
          <a:blip r:embed="rId14"/>
          <a:stretch>
            <a:fillRect/>
          </a:stretch>
        </p:blipFill>
        <p:spPr>
          <a:xfrm>
            <a:off x="2484438" y="1052513"/>
            <a:ext cx="3870325" cy="6048375"/>
          </a:xfrm>
          <a:prstGeom prst="rect">
            <a:avLst/>
          </a:prstGeom>
          <a:ln>
            <a:solidFill>
              <a:schemeClr val="bg1">
                <a:lumMod val="50000"/>
              </a:schemeClr>
            </a:solidFill>
          </a:ln>
        </p:spPr>
      </p:pic>
      <p:pic>
        <p:nvPicPr>
          <p:cNvPr id="21" name="Рисунок 20"/>
          <p:cNvPicPr>
            <a:picLocks noChangeAspect="1"/>
          </p:cNvPicPr>
          <p:nvPr/>
        </p:nvPicPr>
        <p:blipFill>
          <a:blip r:embed="rId15"/>
          <a:stretch>
            <a:fillRect/>
          </a:stretch>
        </p:blipFill>
        <p:spPr>
          <a:xfrm>
            <a:off x="539750" y="981075"/>
            <a:ext cx="8064500" cy="6048375"/>
          </a:xfrm>
          <a:prstGeom prst="rect">
            <a:avLst/>
          </a:prstGeom>
          <a:ln>
            <a:solidFill>
              <a:schemeClr val="bg1">
                <a:lumMod val="50000"/>
              </a:schemeClr>
            </a:solidFill>
          </a:ln>
        </p:spPr>
      </p:pic>
      <p:pic>
        <p:nvPicPr>
          <p:cNvPr id="3076" name="Picture 4"/>
          <p:cNvPicPr>
            <a:picLocks noChangeAspect="1" noChangeArrowheads="1"/>
          </p:cNvPicPr>
          <p:nvPr/>
        </p:nvPicPr>
        <p:blipFill>
          <a:blip r:embed="rId16"/>
          <a:srcRect t="5087"/>
          <a:stretch>
            <a:fillRect/>
          </a:stretch>
        </p:blipFill>
        <p:spPr bwMode="auto">
          <a:xfrm>
            <a:off x="541338" y="981075"/>
            <a:ext cx="8062912" cy="60483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nextCondLst>
                <p:cond evt="onClick" delay="0">
                  <p:tgtEl>
                    <p:spTgt spid="3074"/>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307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76"/>
                                        </p:tgtEl>
                                      </p:cBhvr>
                                    </p:animEffect>
                                    <p:set>
                                      <p:cBhvr>
                                        <p:cTn id="25" dur="1" fill="hold">
                                          <p:stCondLst>
                                            <p:cond delay="499"/>
                                          </p:stCondLst>
                                        </p:cTn>
                                        <p:tgtEl>
                                          <p:spTgt spid="3076"/>
                                        </p:tgtEl>
                                        <p:attrNameLst>
                                          <p:attrName>style.visibility</p:attrName>
                                        </p:attrNameLst>
                                      </p:cBhvr>
                                      <p:to>
                                        <p:strVal val="hidden"/>
                                      </p:to>
                                    </p:set>
                                  </p:childTnLst>
                                </p:cTn>
                              </p:par>
                            </p:childTnLst>
                          </p:cTn>
                        </p:par>
                      </p:childTnLst>
                    </p:cTn>
                  </p:par>
                </p:childTnLst>
              </p:cTn>
              <p:nextCondLst>
                <p:cond evt="onClick" delay="0">
                  <p:tgtEl>
                    <p:spTgt spid="3076"/>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nextCondLst>
                <p:cond evt="onClick" delay="0">
                  <p:tgtEl>
                    <p:spTgt spid="2"/>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nextCondLst>
                <p:cond evt="onClick" delay="0">
                  <p:tgtEl>
                    <p:spTgt spid="33"/>
                  </p:tgtEl>
                </p:cond>
              </p:nextCondLst>
            </p:seq>
            <p:seq concurrent="1" nextAc="seek">
              <p:cTn id="56" restart="whenNotActive" fill="hold" evtFilter="cancelBubble" nodeType="interactiveSeq">
                <p:stCondLst>
                  <p:cond evt="onClick" delay="0">
                    <p:tgtEl>
                      <p:spTgt spid="2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Господин Великий Новгород отличался от других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русских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земель особенностями хозяйства, культуры,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вечевыми порядками.</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8915"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45446"/>
            <a:ext cx="8640000" cy="2051506"/>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400" b="1">
                <a:solidFill>
                  <a:srgbClr val="0070C0"/>
                </a:solidFill>
                <a:latin typeface="Comic Sans MS" pitchFamily="66" charset="0"/>
              </a:rPr>
              <a:t>Повышенный уровень.</a:t>
            </a:r>
            <a:r>
              <a:rPr lang="ru-RU" sz="2400">
                <a:latin typeface="Comic Sans MS" pitchFamily="66" charset="0"/>
              </a:rPr>
              <a:t> Во время раскопок в Новгороде были найдены берестяные грамоты. Ознакомься с примерным содержанием грамот и сделай вывод о жизни, занятиях, проблемах авторов этих грамот.</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0965"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pic>
        <p:nvPicPr>
          <p:cNvPr id="4" name="Рисунок 3"/>
          <p:cNvPicPr>
            <a:picLocks noChangeAspect="1"/>
          </p:cNvPicPr>
          <p:nvPr/>
        </p:nvPicPr>
        <p:blipFill>
          <a:blip r:embed="rId5">
            <a:extLst>
              <a:ext uri="{28A0092B-C50C-407E-A947-70E740481C1C}"/>
            </a:extLst>
          </a:blip>
          <a:stretch>
            <a:fillRect/>
          </a:stretch>
        </p:blipFill>
        <p:spPr>
          <a:xfrm>
            <a:off x="252000" y="3140968"/>
            <a:ext cx="8640000" cy="3002400"/>
          </a:xfrm>
          <a:prstGeom prst="roundRect">
            <a:avLst>
              <a:gd name="adj" fmla="val 9639"/>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Скругленный прямоугольник 2"/>
          <p:cNvSpPr/>
          <p:nvPr/>
        </p:nvSpPr>
        <p:spPr>
          <a:xfrm>
            <a:off x="254000" y="3141663"/>
            <a:ext cx="8639175" cy="2957512"/>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r>
              <a:rPr lang="ru-RU" sz="3600">
                <a:latin typeface="Comic Sans MS" pitchFamily="66" charset="0"/>
              </a:rPr>
              <a:t>«Поклон от Михаила к господину своему Тимофею. Земля готова (вспахана), нужны семена. Пришли скорее распоряжение, а мы не смеем взять зерно без твоего слова».</a:t>
            </a:r>
          </a:p>
        </p:txBody>
      </p:sp>
      <p:sp>
        <p:nvSpPr>
          <p:cNvPr id="5" name="TextBox 4"/>
          <p:cNvSpPr txBox="1"/>
          <p:nvPr/>
        </p:nvSpPr>
        <p:spPr>
          <a:xfrm>
            <a:off x="1475656" y="6290538"/>
            <a:ext cx="410690" cy="523220"/>
          </a:xfrm>
          <a:prstGeom prst="rect">
            <a:avLst/>
          </a:prstGeom>
          <a:solidFill>
            <a:schemeClr val="accent4">
              <a:lumMod val="20000"/>
              <a:lumOff val="80000"/>
            </a:schemeClr>
          </a:solid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9" name="Скругленный прямоугольник 8"/>
          <p:cNvSpPr/>
          <p:nvPr/>
        </p:nvSpPr>
        <p:spPr>
          <a:xfrm>
            <a:off x="204788" y="3486150"/>
            <a:ext cx="8615362" cy="1814513"/>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r>
              <a:rPr lang="ru-RU" sz="3600">
                <a:latin typeface="Comic Sans MS" pitchFamily="66" charset="0"/>
              </a:rPr>
              <a:t>«От Никиты Ульяне. Иди за меня. Ты мне нравишься, а я тебе? Свидетелем моим будет Игнат Моисеев».</a:t>
            </a:r>
          </a:p>
        </p:txBody>
      </p:sp>
      <p:sp>
        <p:nvSpPr>
          <p:cNvPr id="10" name="TextBox 9"/>
          <p:cNvSpPr txBox="1"/>
          <p:nvPr/>
        </p:nvSpPr>
        <p:spPr>
          <a:xfrm>
            <a:off x="2915816" y="6290538"/>
            <a:ext cx="410690" cy="523220"/>
          </a:xfrm>
          <a:prstGeom prst="rect">
            <a:avLst/>
          </a:prstGeom>
          <a:solidFill>
            <a:schemeClr val="accent4">
              <a:lumMod val="20000"/>
              <a:lumOff val="80000"/>
            </a:schemeClr>
          </a:solid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1" name="Скругленный прямоугольник 10"/>
          <p:cNvSpPr/>
          <p:nvPr/>
        </p:nvSpPr>
        <p:spPr>
          <a:xfrm>
            <a:off x="250825" y="2992438"/>
            <a:ext cx="8637588" cy="2957512"/>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r>
              <a:rPr lang="ru-RU" sz="3600">
                <a:latin typeface="Comic Sans MS" pitchFamily="66" charset="0"/>
              </a:rPr>
              <a:t>«От Фёдора к Ксении. Если Матвея поймали, хорошо его скуйте, а цепи сумейте достать. Прикуйте в пивном подклете. Дайте его Константину, пусть сторожит до моего приезда».</a:t>
            </a:r>
          </a:p>
        </p:txBody>
      </p:sp>
      <p:sp>
        <p:nvSpPr>
          <p:cNvPr id="12" name="TextBox 11"/>
          <p:cNvSpPr txBox="1"/>
          <p:nvPr/>
        </p:nvSpPr>
        <p:spPr>
          <a:xfrm>
            <a:off x="4366655" y="6309320"/>
            <a:ext cx="410690" cy="523220"/>
          </a:xfrm>
          <a:prstGeom prst="rect">
            <a:avLst/>
          </a:prstGeom>
          <a:solidFill>
            <a:schemeClr val="accent4">
              <a:lumMod val="20000"/>
              <a:lumOff val="80000"/>
            </a:schemeClr>
          </a:solid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3" name="Скругленный прямоугольник 12"/>
          <p:cNvSpPr/>
          <p:nvPr/>
        </p:nvSpPr>
        <p:spPr>
          <a:xfrm>
            <a:off x="182563" y="3348038"/>
            <a:ext cx="8637587" cy="2386012"/>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r>
              <a:rPr lang="ru-RU" sz="3600">
                <a:latin typeface="Comic Sans MS" pitchFamily="66" charset="0"/>
              </a:rPr>
              <a:t>«Поклон от Настасьи к господину и братьям. Бориса моего нет в живых. Попечальтесь со мною и моими детьми».</a:t>
            </a:r>
          </a:p>
        </p:txBody>
      </p:sp>
      <p:sp>
        <p:nvSpPr>
          <p:cNvPr id="14" name="TextBox 13"/>
          <p:cNvSpPr txBox="1"/>
          <p:nvPr/>
        </p:nvSpPr>
        <p:spPr>
          <a:xfrm>
            <a:off x="5796136" y="6290538"/>
            <a:ext cx="410690" cy="523220"/>
          </a:xfrm>
          <a:prstGeom prst="rect">
            <a:avLst/>
          </a:prstGeom>
          <a:solidFill>
            <a:schemeClr val="accent4">
              <a:lumMod val="20000"/>
              <a:lumOff val="80000"/>
            </a:schemeClr>
          </a:solid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5" name="Скругленный прямоугольник 14"/>
          <p:cNvSpPr/>
          <p:nvPr/>
        </p:nvSpPr>
        <p:spPr>
          <a:xfrm>
            <a:off x="182563" y="3702050"/>
            <a:ext cx="8637587" cy="1814513"/>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r>
              <a:rPr lang="ru-RU" sz="3600">
                <a:latin typeface="Comic Sans MS" pitchFamily="66" charset="0"/>
              </a:rPr>
              <a:t>«Поклон от Григория к матери. Дай 30 гривен. Воита и сына подвергли пытке после суда о воровстве».</a:t>
            </a:r>
          </a:p>
        </p:txBody>
      </p:sp>
      <p:sp>
        <p:nvSpPr>
          <p:cNvPr id="16" name="TextBox 15"/>
          <p:cNvSpPr txBox="1"/>
          <p:nvPr/>
        </p:nvSpPr>
        <p:spPr>
          <a:xfrm>
            <a:off x="7236296" y="6281465"/>
            <a:ext cx="410690" cy="523220"/>
          </a:xfrm>
          <a:prstGeom prst="rect">
            <a:avLst/>
          </a:prstGeom>
          <a:solidFill>
            <a:schemeClr val="accent4">
              <a:lumMod val="20000"/>
              <a:lumOff val="80000"/>
            </a:schemeClr>
          </a:solidFill>
          <a:ln>
            <a:solidFill>
              <a:schemeClr val="bg1">
                <a:lumMod val="50000"/>
              </a:schemeClr>
            </a:solidFill>
          </a:ln>
          <a:scene3d>
            <a:camera prst="orthographicFront"/>
            <a:lightRig rig="soft" dir="tl">
              <a:rot lat="0" lon="0" rev="0"/>
            </a:lightRig>
          </a:scene3d>
          <a:sp3d>
            <a:bevelT prst="angle"/>
          </a:sp3d>
        </p:spPr>
        <p:txBody>
          <a:bodyPr wrap="none">
            <a:spAutoFit/>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5</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animBg="1"/>
      <p:bldP spid="3" grpId="1" animBg="1"/>
      <p:bldP spid="9" grpId="0" animBg="1"/>
      <p:bldP spid="9" grpId="1" animBg="1"/>
      <p:bldP spid="11" grpId="0" animBg="1"/>
      <p:bldP spid="11" grpId="1" animBg="1"/>
      <p:bldP spid="13" grpId="0" animBg="1"/>
      <p:bldP spid="13" grpId="1"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828675"/>
            <a:ext cx="3598862" cy="4751388"/>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358775" algn="ctr">
              <a:spcBef>
                <a:spcPct val="0"/>
              </a:spcBef>
              <a:buFont typeface="Comic Sans MS" pitchFamily="66" charset="0"/>
              <a:buNone/>
            </a:pPr>
            <a:r>
              <a:rPr lang="ru-RU" sz="2000" i="1" smtClean="0"/>
              <a:t>Из договоров Господина Великого Новгорода и князей</a:t>
            </a:r>
          </a:p>
          <a:p>
            <a:pPr marL="88900" indent="358775" algn="ctr">
              <a:spcBef>
                <a:spcPct val="0"/>
              </a:spcBef>
              <a:buFont typeface="Comic Sans MS" pitchFamily="66" charset="0"/>
              <a:buNone/>
            </a:pPr>
            <a:endParaRPr lang="ru-RU" sz="2000" i="1" smtClean="0"/>
          </a:p>
          <a:p>
            <a:pPr marL="88900" indent="358775">
              <a:spcBef>
                <a:spcPct val="0"/>
              </a:spcBef>
              <a:buFont typeface="Comic Sans MS" pitchFamily="66" charset="0"/>
              <a:buNone/>
            </a:pPr>
            <a:r>
              <a:rPr lang="ru-RU" sz="2000" smtClean="0"/>
              <a:t>«Без посадника (выбранного горожанами на вече) тебе, княже, суда не судити, волостей не раздавати, грамот не давати». «Не замышлять князю войны без новгородского слова (без обсуждения на вече)».</a:t>
            </a:r>
          </a:p>
        </p:txBody>
      </p:sp>
      <p:sp>
        <p:nvSpPr>
          <p:cNvPr id="7" name="Объект 6"/>
          <p:cNvSpPr>
            <a:spLocks noGrp="1"/>
          </p:cNvSpPr>
          <p:nvPr>
            <p:ph sz="half" idx="2"/>
          </p:nvPr>
        </p:nvSpPr>
        <p:spPr>
          <a:xfrm>
            <a:off x="5292725" y="828675"/>
            <a:ext cx="3598863" cy="4751388"/>
          </a:xfrm>
          <a:blipFill dpi="0" rotWithShape="1">
            <a:blip r:embed="rId3"/>
            <a:srcRect/>
            <a:tile tx="0" ty="0" sx="100000" sy="100000" flip="none" algn="tl"/>
          </a:blipFill>
          <a:ln>
            <a:round/>
          </a:ln>
        </p:spPr>
        <p:txBody>
          <a:bodyPr anchor="ctr"/>
          <a:lstStyle/>
          <a:p>
            <a:pPr marL="82550" indent="282575" algn="ctr">
              <a:spcBef>
                <a:spcPct val="0"/>
              </a:spcBef>
              <a:buFont typeface="Comic Sans MS" pitchFamily="66" charset="0"/>
              <a:buNone/>
            </a:pPr>
            <a:r>
              <a:rPr lang="ru-RU" sz="1500" i="1" smtClean="0"/>
              <a:t>Спор князя Святослава Мстиславича с новгородцами в 1218 году (в изложении русского историка XIX века В.О. Ключевского)</a:t>
            </a:r>
          </a:p>
          <a:p>
            <a:pPr marL="82550" indent="282575">
              <a:spcBef>
                <a:spcPct val="0"/>
              </a:spcBef>
              <a:buFont typeface="Comic Sans MS" pitchFamily="66" charset="0"/>
              <a:buNone/>
            </a:pPr>
            <a:r>
              <a:rPr lang="ru-RU" sz="1500" smtClean="0"/>
              <a:t>«Князь потребовал смены выборного новгородского посадника Твердислава. "А за что, – спросили новгородцы, – какая его вина?" "Так, без вины", – отвечал князь. Тогда Твердислав сказал, обращаясь к вечу: "Рад я, что нету на мне вины, а вы, братья, и в посадниках, и в князьях вольны". Тогда вече сказало князю: "Вот ты лишаешь мужа должности, а ведь ты нам крест целовал (давал клятву) без вины мужа должности </a:t>
            </a:r>
            <a:r>
              <a:rPr lang="ru-RU" sz="1500" i="1" smtClean="0"/>
              <a:t>не лишать"».</a:t>
            </a:r>
            <a:endParaRPr lang="ru-RU" sz="1500" smtClean="0"/>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2413" y="828675"/>
            <a:ext cx="8640762" cy="47513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400" i="1">
                <a:latin typeface="Comic Sans MS" pitchFamily="66" charset="0"/>
              </a:rPr>
              <a:t>Спор князя Святослава Мстиславича с новгородцами в 1218 году (в изложении русского историка XIX века В.О. Ключевского)</a:t>
            </a:r>
          </a:p>
          <a:p>
            <a:pPr marL="82550" indent="282575">
              <a:buFont typeface="Comic Sans MS" pitchFamily="66" charset="0"/>
              <a:buNone/>
            </a:pPr>
            <a:r>
              <a:rPr lang="ru-RU" sz="2400">
                <a:latin typeface="Comic Sans MS" pitchFamily="66" charset="0"/>
              </a:rPr>
              <a:t>«Князь потребовал смены выборного новгородского посадника Твердислава. "А за что, – спросили новгородцы, – какая его вина?" "Так, без вины", – отвечал князь. Тогда Твердислав сказал, обращаясь к вечу: "Рад я, что нету на мне вины, а вы, братья, и в посадниках, и в князьях вольны". Тогда вече сказало князю: "Вот ты лишаешь мужа должности, а ведь ты нам крест целовал (давал клятву) без вины мужа должности не лишать"».</a:t>
            </a:r>
          </a:p>
        </p:txBody>
      </p:sp>
      <p:sp>
        <p:nvSpPr>
          <p:cNvPr id="12" name="Объект 1"/>
          <p:cNvSpPr>
            <a:spLocks/>
          </p:cNvSpPr>
          <p:nvPr/>
        </p:nvSpPr>
        <p:spPr bwMode="auto">
          <a:xfrm>
            <a:off x="254000" y="836613"/>
            <a:ext cx="8639175" cy="4751387"/>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3200" i="1">
                <a:latin typeface="Comic Sans MS" pitchFamily="66" charset="0"/>
              </a:rPr>
              <a:t>Из договоров Господина Великого Новгорода и князей</a:t>
            </a:r>
          </a:p>
          <a:p>
            <a:pPr marL="88900" algn="ctr">
              <a:buFont typeface="Comic Sans MS" pitchFamily="66" charset="0"/>
              <a:buNone/>
            </a:pPr>
            <a:endParaRPr lang="ru-RU" sz="3200" i="1">
              <a:latin typeface="Comic Sans MS" pitchFamily="66" charset="0"/>
            </a:endParaRPr>
          </a:p>
          <a:p>
            <a:pPr marL="88900">
              <a:buFont typeface="Comic Sans MS" pitchFamily="66" charset="0"/>
              <a:buNone/>
            </a:pPr>
            <a:r>
              <a:rPr lang="ru-RU" sz="3200">
                <a:latin typeface="Comic Sans MS" pitchFamily="66" charset="0"/>
              </a:rPr>
              <a:t>«Без посадника (выбранного горожанами на вече) тебе, княже, суда не судити, волостей не раздавати, грамот не давати». «Не замышлять князю войны без новгородского слова (без обсуждения на вече)».</a:t>
            </a:r>
          </a:p>
        </p:txBody>
      </p:sp>
      <p:sp>
        <p:nvSpPr>
          <p:cNvPr id="4" name="Скругленный прямоугольник 3"/>
          <p:cNvSpPr/>
          <p:nvPr/>
        </p:nvSpPr>
        <p:spPr>
          <a:xfrm>
            <a:off x="252000" y="5688000"/>
            <a:ext cx="8640000" cy="769501"/>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000" dirty="0">
                <a:latin typeface="+mn-lt"/>
              </a:rPr>
              <a:t>	</a:t>
            </a:r>
            <a:r>
              <a:rPr lang="ru-RU" sz="2000" dirty="0">
                <a:latin typeface="+mn-lt"/>
              </a:rPr>
              <a:t>Подтверждают ли эти факты мысль о «погибели» раздробленной Русской земли?</a:t>
            </a:r>
            <a:endParaRPr lang="ru-RU" sz="2000" dirty="0">
              <a:latin typeface="+mn-lt"/>
            </a:endParaRPr>
          </a:p>
        </p:txBody>
      </p:sp>
      <p:sp>
        <p:nvSpPr>
          <p:cNvPr id="6" name="Скругленный прямоугольник 5"/>
          <p:cNvSpPr/>
          <p:nvPr/>
        </p:nvSpPr>
        <p:spPr>
          <a:xfrm>
            <a:off x="252000" y="5688000"/>
            <a:ext cx="8640000" cy="987504"/>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r>
              <a:rPr lang="ru-RU" sz="2600">
                <a:latin typeface="Comic Sans MS" pitchFamily="66" charset="0"/>
              </a:rPr>
              <a:t>	О каком государстве идёт речь – о монархии или республике?</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765737"/>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НОВГОРОДСКОЕ ГОСУДАРСТВО – МОНАРХИЯ ИЛИ РЕСПУБЛИКА?</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9" name="Group 39"/>
          <p:cNvGraphicFramePr>
            <a:graphicFrameLocks noGrp="1"/>
          </p:cNvGraphicFramePr>
          <p:nvPr/>
        </p:nvGraphicFramePr>
        <p:xfrm>
          <a:off x="252413" y="981075"/>
          <a:ext cx="8640762" cy="5397500"/>
        </p:xfrm>
        <a:graphic>
          <a:graphicData uri="http://schemas.openxmlformats.org/drawingml/2006/table">
            <a:tbl>
              <a:tblPr/>
              <a:tblGrid>
                <a:gridCol w="1684337"/>
                <a:gridCol w="1050925"/>
                <a:gridCol w="5905500"/>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Закон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вооружённая борьба за власть в одном княжестве или за отделение и образование самостоятельного княжения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198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ряд последовательно правящих монархов из одного рода, сменяющих друг друга по праву родства престолонаследия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Династия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утверждённые государством правила поведения людей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Великий князь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правитель города, «посаженный» (назначенный) князем и от его имени вершивший суд, собиравший дань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Посадник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титул верховного правителя государства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196975"/>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3" name="Picture 7"/>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
        <p:nvSpPr>
          <p:cNvPr id="6" name="Скругленный прямоугольник 5"/>
          <p:cNvSpPr/>
          <p:nvPr/>
        </p:nvSpPr>
        <p:spPr>
          <a:xfrm>
            <a:off x="226569" y="2091054"/>
            <a:ext cx="8640000" cy="2009061"/>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Впиши в первую колонку недостающее понятие.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9"/>
                                        </p:tgtEl>
                                        <p:attrNameLst>
                                          <p:attrName>style.visibility</p:attrName>
                                        </p:attrNameLst>
                                      </p:cBhvr>
                                      <p:to>
                                        <p:strVal val="visible"/>
                                      </p:to>
                                    </p:set>
                                    <p:animEffect transition="in" filter="fade">
                                      <p:cBhvr>
                                        <p:cTn id="13" dur="1000"/>
                                        <p:tgtEl>
                                          <p:spTgt spid="2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64669" y="980728"/>
            <a:ext cx="8640000" cy="987504"/>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600" b="1">
                <a:solidFill>
                  <a:srgbClr val="0070C0"/>
                </a:solidFill>
                <a:latin typeface="Comic Sans MS" pitchFamily="66" charset="0"/>
              </a:rPr>
              <a:t>Необходимый уровень.</a:t>
            </a:r>
            <a:r>
              <a:rPr lang="ru-RU" sz="2600" b="1">
                <a:solidFill>
                  <a:srgbClr val="00B0F0"/>
                </a:solidFill>
                <a:latin typeface="Comic Sans MS" pitchFamily="66" charset="0"/>
              </a:rPr>
              <a:t> </a:t>
            </a:r>
            <a:r>
              <a:rPr lang="ru-RU" sz="2600">
                <a:latin typeface="Comic Sans MS" pitchFamily="66" charset="0"/>
              </a:rPr>
              <a:t>Соедини стрелками понятие и его признаки.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3"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251998" y="2177008"/>
          <a:ext cx="8640480" cy="3124200"/>
        </p:xfrm>
        <a:graphic>
          <a:graphicData uri="http://schemas.openxmlformats.org/drawingml/2006/table">
            <a:tbl>
              <a:tblPr firstRow="1" bandRow="1">
                <a:tableStyleId>{5C22544A-7EE6-4342-B048-85BDC9FD1C3A}</a:tableStyleId>
              </a:tblPr>
              <a:tblGrid>
                <a:gridCol w="719602"/>
                <a:gridCol w="864096"/>
                <a:gridCol w="5472608"/>
                <a:gridCol w="864096"/>
                <a:gridCol w="720078"/>
              </a:tblGrid>
              <a:tr h="370840">
                <a:tc rowSpan="5">
                  <a:txBody>
                    <a:bodyPr/>
                    <a:lstStyle/>
                    <a:p>
                      <a:pPr algn="ctr"/>
                      <a:r>
                        <a:rPr lang="ru-RU" sz="2500" dirty="0" smtClean="0"/>
                        <a:t>РЕСПУБЛИКА</a:t>
                      </a:r>
                      <a:endParaRPr lang="ru-RU" sz="2500" dirty="0"/>
                    </a:p>
                  </a:txBody>
                  <a:tcPr vert="vert270" anchor="ctr">
                    <a:solidFill>
                      <a:schemeClr val="accent4">
                        <a:lumMod val="20000"/>
                        <a:lumOff val="80000"/>
                      </a:schemeClr>
                    </a:solidFill>
                  </a:tcPr>
                </a:tc>
                <a:tc>
                  <a:txBody>
                    <a:bodyPr/>
                    <a:lstStyle/>
                    <a:p>
                      <a:endParaRPr lang="ru-RU" sz="2500" dirty="0"/>
                    </a:p>
                  </a:txBody>
                  <a:tcPr>
                    <a:solidFill>
                      <a:schemeClr val="accent5">
                        <a:lumMod val="20000"/>
                        <a:lumOff val="80000"/>
                      </a:schemeClr>
                    </a:solidFill>
                  </a:tcPr>
                </a:tc>
                <a:tc>
                  <a:txBody>
                    <a:bodyPr/>
                    <a:lstStyle/>
                    <a:p>
                      <a:pPr algn="ctr"/>
                      <a:r>
                        <a:rPr lang="ru-RU" sz="2500" dirty="0" smtClean="0"/>
                        <a:t>Признаки</a:t>
                      </a:r>
                      <a:endParaRPr lang="ru-RU" sz="2500" dirty="0"/>
                    </a:p>
                  </a:txBody>
                  <a:tcPr>
                    <a:solidFill>
                      <a:schemeClr val="accent5">
                        <a:lumMod val="20000"/>
                        <a:lumOff val="80000"/>
                      </a:schemeClr>
                    </a:solidFill>
                  </a:tcPr>
                </a:tc>
                <a:tc>
                  <a:txBody>
                    <a:bodyPr/>
                    <a:lstStyle/>
                    <a:p>
                      <a:endParaRPr lang="ru-RU" sz="2500" dirty="0"/>
                    </a:p>
                  </a:txBody>
                  <a:tcPr>
                    <a:solidFill>
                      <a:schemeClr val="accent5">
                        <a:lumMod val="20000"/>
                        <a:lumOff val="80000"/>
                      </a:schemeClr>
                    </a:solidFill>
                  </a:tcPr>
                </a:tc>
                <a:tc rowSpan="5">
                  <a:txBody>
                    <a:bodyPr/>
                    <a:lstStyle/>
                    <a:p>
                      <a:pPr algn="ctr"/>
                      <a:r>
                        <a:rPr lang="ru-RU" sz="2500" dirty="0" smtClean="0"/>
                        <a:t>МОНАРХИЯ</a:t>
                      </a:r>
                      <a:endParaRPr lang="ru-RU" sz="2500" dirty="0"/>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rowSpan="4">
                  <a:txBody>
                    <a:bodyPr/>
                    <a:lstStyle/>
                    <a:p>
                      <a:endParaRPr lang="ru-RU" sz="2500" dirty="0"/>
                    </a:p>
                  </a:txBody>
                  <a:tcPr>
                    <a:solidFill>
                      <a:schemeClr val="accent4">
                        <a:lumMod val="20000"/>
                        <a:lumOff val="80000"/>
                      </a:schemeClr>
                    </a:solidFill>
                  </a:tcPr>
                </a:tc>
                <a:tc>
                  <a:txBody>
                    <a:bodyPr/>
                    <a:lstStyle/>
                    <a:p>
                      <a:r>
                        <a:rPr lang="ru-RU" sz="2500" dirty="0" smtClean="0"/>
                        <a:t>Власть передается по наследству</a:t>
                      </a:r>
                      <a:endParaRPr lang="ru-RU" sz="2500" dirty="0"/>
                    </a:p>
                  </a:txBody>
                  <a:tcPr>
                    <a:solidFill>
                      <a:schemeClr val="accent4">
                        <a:lumMod val="20000"/>
                        <a:lumOff val="80000"/>
                      </a:schemeClr>
                    </a:solidFill>
                  </a:tcPr>
                </a:tc>
                <a:tc rowSpan="4">
                  <a:txBody>
                    <a:bodyPr/>
                    <a:lstStyle/>
                    <a:p>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500" dirty="0" smtClean="0"/>
                        <a:t>Главой государства считается выборное лицо</a:t>
                      </a:r>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500" dirty="0" smtClean="0"/>
                        <a:t>Органы власти избираются гражданами</a:t>
                      </a:r>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500" dirty="0" smtClean="0"/>
                        <a:t>Единственный правитель</a:t>
                      </a:r>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bl>
          </a:graphicData>
        </a:graphic>
      </p:graphicFrame>
      <p:cxnSp>
        <p:nvCxnSpPr>
          <p:cNvPr id="9" name="Прямая со стрелкой 8"/>
          <p:cNvCxnSpPr/>
          <p:nvPr/>
        </p:nvCxnSpPr>
        <p:spPr>
          <a:xfrm flipH="1">
            <a:off x="989013" y="2420938"/>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380288" y="2420938"/>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264669" y="5413345"/>
            <a:ext cx="8640000" cy="132802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400" b="1">
                <a:solidFill>
                  <a:srgbClr val="0070C0"/>
                </a:solidFill>
                <a:latin typeface="Comic Sans MS" pitchFamily="66" charset="0"/>
              </a:rPr>
              <a:t>Повышенный уровень. </a:t>
            </a:r>
            <a:r>
              <a:rPr lang="ru-RU" sz="2400">
                <a:latin typeface="Comic Sans MS" pitchFamily="66" charset="0"/>
              </a:rPr>
              <a:t>Можно ли назвать Владимиро-Суздальскую землю монархией? Ответ аргументируй.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196752"/>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Суровая красота русского Севера</a:t>
            </a: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2817798"/>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Вечевая вольница</a:t>
            </a:r>
          </a:p>
        </p:txBody>
      </p:sp>
      <p:sp>
        <p:nvSpPr>
          <p:cNvPr id="6" name="Скругленный прямоугольник 5"/>
          <p:cNvSpPr/>
          <p:nvPr/>
        </p:nvSpPr>
        <p:spPr>
          <a:xfrm>
            <a:off x="251520" y="3820919"/>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Соседи Великого Новгорода</a:t>
            </a:r>
          </a:p>
        </p:txBody>
      </p:sp>
      <p:sp>
        <p:nvSpPr>
          <p:cNvPr id="7" name="Скругленный прямоугольник 6"/>
          <p:cNvSpPr/>
          <p:nvPr/>
        </p:nvSpPr>
        <p:spPr>
          <a:xfrm>
            <a:off x="252481" y="4829031"/>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4.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Святыни новгородской вольницы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p:cNvPicPr>
          <p:nvPr/>
        </p:nvPicPr>
        <p:blipFill>
          <a:blip r:embed="rId3" cstate="email">
            <a:extLst>
              <a:ext uri="{28A0092B-C50C-407E-A947-70E740481C1C}"/>
            </a:extLst>
          </a:blip>
          <a:stretch>
            <a:fillRect/>
          </a:stretch>
        </p:blipFill>
        <p:spPr>
          <a:xfrm>
            <a:off x="252000" y="764704"/>
            <a:ext cx="8640000" cy="6012000"/>
          </a:xfrm>
          <a:prstGeom prst="rect">
            <a:avLst/>
          </a:prstGeom>
          <a:solidFill>
            <a:srgbClr val="FFFFFF">
              <a:shade val="85000"/>
            </a:srgbClr>
          </a:solidFill>
          <a:ln w="9525" cap="sq">
            <a:solidFill>
              <a:schemeClr val="bg1">
                <a:lumMod val="50000"/>
              </a:schemeClr>
            </a:solidFill>
            <a:miter lim="800000"/>
          </a:ln>
          <a:effectLst/>
          <a:scene3d>
            <a:camera prst="perspectiveRelaxed" fov="900000">
              <a:rot lat="21000000" lon="0" rev="0"/>
            </a:camera>
            <a:lightRig rig="twoPt" dir="t">
              <a:rot lat="0" lon="0" rev="7200000"/>
            </a:lightRig>
          </a:scene3d>
          <a:sp3d prstMaterial="matte">
            <a:bevelT w="22860" h="12700"/>
            <a:contourClr>
              <a:srgbClr val="FFFFFF"/>
            </a:contourClr>
          </a:sp3d>
        </p:spPr>
      </p:pic>
      <p:sp>
        <p:nvSpPr>
          <p:cNvPr id="9" name="Скругленный прямоугольник 8"/>
          <p:cNvSpPr/>
          <p:nvPr/>
        </p:nvSpPr>
        <p:spPr>
          <a:xfrm>
            <a:off x="252000" y="1886788"/>
            <a:ext cx="8640000" cy="3060978"/>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учебника, запиши особенности природных условий и занятий населения Новгородской земли. Зелёным цветом выдели неблагоприятные факторы, которые, на твой взгляд, тормозили её развитие, красным – то, что способствовало процветанию.</a:t>
            </a:r>
          </a:p>
        </p:txBody>
      </p:sp>
      <p:pic>
        <p:nvPicPr>
          <p:cNvPr id="2662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pPr fontAlgn="auto">
              <a:spcAft>
                <a:spcPts val="0"/>
              </a:spcAft>
              <a:defRPr/>
            </a:pPr>
            <a:r>
              <a:rPr lang="ru-RU" sz="3200" dirty="0" smtClean="0"/>
              <a:t>СУРОВАЯ КРАСОТА РУССКОГО СЕВЕРА</a:t>
            </a:r>
            <a:endParaRPr lang="ru-RU"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790998"/>
          </a:xfrm>
          <a:prstGeom prst="roundRect">
            <a:avLst>
              <a:gd name="adj" fmla="val 10887"/>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и схемы учебника, запиши отличительные черты Древнерусского государства (русских княжеств) и Великого Новгорода.</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pPr fontAlgn="auto">
              <a:spcAft>
                <a:spcPts val="0"/>
              </a:spcAft>
              <a:defRPr/>
            </a:pPr>
            <a:r>
              <a:rPr lang="ru-RU" dirty="0" smtClean="0"/>
              <a:t>ВЕЧЕВАЯ ВОЛЬНИЦА</a:t>
            </a:r>
            <a:endParaRPr lang="ru-RU" dirty="0"/>
          </a:p>
        </p:txBody>
      </p:sp>
      <p:graphicFrame>
        <p:nvGraphicFramePr>
          <p:cNvPr id="10" name="Таблица 9"/>
          <p:cNvGraphicFramePr>
            <a:graphicFrameLocks noGrp="1"/>
          </p:cNvGraphicFramePr>
          <p:nvPr/>
        </p:nvGraphicFramePr>
        <p:xfrm>
          <a:off x="250825" y="2997200"/>
          <a:ext cx="8640763" cy="3794125"/>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endParaRPr lang="ru-RU" sz="2500" dirty="0"/>
                    </a:p>
                  </a:txBody>
                  <a:tcPr>
                    <a:solidFill>
                      <a:schemeClr val="accent4">
                        <a:lumMod val="40000"/>
                        <a:lumOff val="60000"/>
                      </a:schemeClr>
                    </a:solidFill>
                  </a:tcPr>
                </a:tc>
                <a:tc>
                  <a:txBody>
                    <a:bodyPr/>
                    <a:lstStyle/>
                    <a:p>
                      <a:pPr algn="ctr"/>
                      <a:r>
                        <a:rPr lang="ru-RU" sz="2500" dirty="0" smtClean="0"/>
                        <a:t>Древнерусские княжества</a:t>
                      </a:r>
                      <a:endParaRPr lang="ru-RU" sz="2500" dirty="0"/>
                    </a:p>
                  </a:txBody>
                  <a:tcPr>
                    <a:solidFill>
                      <a:schemeClr val="accent4">
                        <a:lumMod val="40000"/>
                        <a:lumOff val="60000"/>
                      </a:schemeClr>
                    </a:solidFill>
                  </a:tcPr>
                </a:tc>
                <a:tc>
                  <a:txBody>
                    <a:bodyPr/>
                    <a:lstStyle/>
                    <a:p>
                      <a:pPr algn="ctr"/>
                      <a:r>
                        <a:rPr lang="ru-RU" sz="2500" dirty="0" smtClean="0"/>
                        <a:t>Великий Новгород</a:t>
                      </a:r>
                      <a:endParaRPr lang="ru-RU" sz="2500" dirty="0"/>
                    </a:p>
                  </a:txBody>
                  <a:tcPr>
                    <a:solidFill>
                      <a:schemeClr val="accent4">
                        <a:lumMod val="40000"/>
                        <a:lumOff val="60000"/>
                      </a:schemeClr>
                    </a:solidFill>
                  </a:tcPr>
                </a:tc>
              </a:tr>
              <a:tr h="370840">
                <a:tc>
                  <a:txBody>
                    <a:bodyPr/>
                    <a:lstStyle/>
                    <a:p>
                      <a:r>
                        <a:rPr lang="ru-RU" sz="2500" dirty="0" smtClean="0"/>
                        <a:t>Глава государства</a:t>
                      </a:r>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r>
              <a:tr h="370840">
                <a:tc>
                  <a:txBody>
                    <a:bodyPr/>
                    <a:lstStyle/>
                    <a:p>
                      <a:r>
                        <a:rPr lang="ru-RU" sz="2500" dirty="0" smtClean="0"/>
                        <a:t>От кого зависит</a:t>
                      </a:r>
                    </a:p>
                    <a:p>
                      <a:r>
                        <a:rPr lang="ru-RU" sz="2500" dirty="0" smtClean="0"/>
                        <a:t>центральное и</a:t>
                      </a:r>
                    </a:p>
                    <a:p>
                      <a:r>
                        <a:rPr lang="ru-RU" sz="2500" dirty="0" smtClean="0"/>
                        <a:t>местное управление</a:t>
                      </a:r>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r>
              <a:tr h="370840">
                <a:tc>
                  <a:txBody>
                    <a:bodyPr/>
                    <a:lstStyle/>
                    <a:p>
                      <a:r>
                        <a:rPr lang="ru-RU" sz="2500" dirty="0" smtClean="0"/>
                        <a:t>Армия</a:t>
                      </a:r>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srcRect/>
          <a:stretch>
            <a:fillRect/>
          </a:stretch>
        </p:blipFill>
        <p:spPr bwMode="auto">
          <a:xfrm>
            <a:off x="252413" y="981075"/>
            <a:ext cx="8639175" cy="5819775"/>
          </a:xfrm>
          <a:prstGeom prst="rect">
            <a:avLst/>
          </a:prstGeom>
          <a:noFill/>
          <a:ln w="9525">
            <a:solidFill>
              <a:schemeClr val="tx1"/>
            </a:solidFill>
            <a:miter lim="800000"/>
            <a:headEnd/>
            <a:tailEnd/>
          </a:ln>
        </p:spPr>
      </p:pic>
      <p:sp>
        <p:nvSpPr>
          <p:cNvPr id="9" name="Скругленный прямоугольник 8"/>
          <p:cNvSpPr/>
          <p:nvPr/>
        </p:nvSpPr>
        <p:spPr>
          <a:xfrm>
            <a:off x="252000" y="2574106"/>
            <a:ext cx="8640000" cy="1790998"/>
          </a:xfrm>
          <a:prstGeom prst="roundRect">
            <a:avLst>
              <a:gd name="adj" fmla="val 10887"/>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и схемы учебника, запиши отличительные черты Древнерусского государства (русских княжеств) и Великого Новгорода.</a:t>
            </a:r>
          </a:p>
        </p:txBody>
      </p:sp>
      <p:pic>
        <p:nvPicPr>
          <p:cNvPr id="30725"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pPr fontAlgn="auto">
              <a:spcAft>
                <a:spcPts val="0"/>
              </a:spcAft>
              <a:defRPr/>
            </a:pPr>
            <a:r>
              <a:rPr lang="ru-RU" dirty="0" smtClean="0"/>
              <a:t>ВЕЧЕВАЯ ВОЛЬНИЦА</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29547</TotalTime>
  <Words>806</Words>
  <Application>Microsoft Office PowerPoint</Application>
  <PresentationFormat>Экран (4:3)</PresentationFormat>
  <Paragraphs>85</Paragraphs>
  <Slides>14</Slides>
  <Notes>14</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5</vt:i4>
      </vt:variant>
      <vt:variant>
        <vt:lpstr>Заголовки слайдов</vt:lpstr>
      </vt:variant>
      <vt:variant>
        <vt:i4>14</vt:i4>
      </vt:variant>
    </vt:vector>
  </HeadingPairs>
  <TitlesOfParts>
    <vt:vector size="22" baseType="lpstr">
      <vt:lpstr>Comic Sans MS</vt:lpstr>
      <vt:lpstr>Arial</vt:lpstr>
      <vt:lpstr>Calibri</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ГОСПОДИН ВЕЛИКИЙ НОВГОРОД</dc:title>
  <dc:creator>Telli</dc:creator>
  <cp:lastModifiedBy>Admin</cp:lastModifiedBy>
  <cp:revision>1198</cp:revision>
  <dcterms:created xsi:type="dcterms:W3CDTF">2012-04-06T18:00:09Z</dcterms:created>
  <dcterms:modified xsi:type="dcterms:W3CDTF">2014-02-26T08:52:01Z</dcterms:modified>
</cp:coreProperties>
</file>