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305" r:id="rId2"/>
    <p:sldId id="344" r:id="rId3"/>
    <p:sldId id="267" r:id="rId4"/>
    <p:sldId id="323" r:id="rId5"/>
    <p:sldId id="309" r:id="rId6"/>
    <p:sldId id="334" r:id="rId7"/>
    <p:sldId id="345" r:id="rId8"/>
    <p:sldId id="342" r:id="rId9"/>
    <p:sldId id="347" r:id="rId10"/>
    <p:sldId id="350" r:id="rId11"/>
    <p:sldId id="335" r:id="rId12"/>
    <p:sldId id="348" r:id="rId13"/>
    <p:sldId id="313" r:id="rId14"/>
    <p:sldId id="328" r:id="rId15"/>
    <p:sldId id="338" r:id="rId16"/>
    <p:sldId id="349" r:id="rId1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9900"/>
    <a:srgbClr val="DDDDDD"/>
    <a:srgbClr val="C0C0C0"/>
    <a:srgbClr val="FFFFCC"/>
    <a:srgbClr val="FFCCFF"/>
    <a:srgbClr val="FFECE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28" autoAdjust="0"/>
    <p:restoredTop sz="35382" autoAdjust="0"/>
  </p:normalViewPr>
  <p:slideViewPr>
    <p:cSldViewPr>
      <p:cViewPr varScale="1">
        <p:scale>
          <a:sx n="50" d="100"/>
          <a:sy n="50" d="100"/>
        </p:scale>
        <p:origin x="-1296" y="-102"/>
      </p:cViewPr>
      <p:guideLst>
        <p:guide orient="horz" pos="2160"/>
        <p:guide pos="2880"/>
      </p:guideLst>
    </p:cSldViewPr>
  </p:slideViewPr>
  <p:notesTextViewPr>
    <p:cViewPr>
      <p:scale>
        <a:sx n="1" d="1"/>
        <a:sy n="1" d="1"/>
      </p:scale>
      <p:origin x="0" y="0"/>
    </p:cViewPr>
  </p:notesTextViewPr>
  <p:sorterViewPr>
    <p:cViewPr>
      <p:scale>
        <a:sx n="100" d="100"/>
        <a:sy n="100" d="100"/>
      </p:scale>
      <p:origin x="0" y="17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9028C095-F9B4-4FF0-899F-C336E425CB6F}" type="datetimeFigureOut">
              <a:rPr lang="ru-RU"/>
              <a:pPr>
                <a:defRPr/>
              </a:pPr>
              <a:t>15.10.2013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07C9031D-0772-4B60-A8F7-611708CDF4EE}" type="slidenum">
              <a:rPr lang="ru-RU"/>
              <a:pPr>
                <a:defRPr/>
              </a:pPr>
              <a:t>‹#›</a:t>
            </a:fld>
            <a:endParaRPr lang="ru-RU"/>
          </a:p>
        </p:txBody>
      </p:sp>
    </p:spTree>
    <p:extLst>
      <p:ext uri="{BB962C8B-B14F-4D97-AF65-F5344CB8AC3E}">
        <p14:creationId xmlns:p14="http://schemas.microsoft.com/office/powerpoint/2010/main" val="25787547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noFill/>
          <a:ln>
            <a:solidFill>
              <a:srgbClr val="000000"/>
            </a:solidFill>
            <a:miter lim="800000"/>
            <a:headEnd/>
            <a:tailEnd/>
          </a:ln>
        </p:spPr>
      </p:sp>
      <p:sp>
        <p:nvSpPr>
          <p:cNvPr id="1536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Фотография автора презентации</a:t>
            </a:r>
          </a:p>
        </p:txBody>
      </p:sp>
      <p:sp>
        <p:nvSpPr>
          <p:cNvPr id="1536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061B10-DB48-4884-BAB4-684DC2C313AE}" type="slidenum">
              <a:rPr lang="ru-RU"/>
              <a:pPr fontAlgn="base">
                <a:spcBef>
                  <a:spcPct val="0"/>
                </a:spcBef>
                <a:spcAft>
                  <a:spcPct val="0"/>
                </a:spcAft>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Образ слайда 1"/>
          <p:cNvSpPr>
            <a:spLocks noGrp="1" noRot="1" noChangeAspect="1"/>
          </p:cNvSpPr>
          <p:nvPr>
            <p:ph type="sldImg"/>
          </p:nvPr>
        </p:nvSpPr>
        <p:spPr bwMode="auto">
          <a:noFill/>
          <a:ln>
            <a:solidFill>
              <a:srgbClr val="000000"/>
            </a:solidFill>
            <a:miter lim="800000"/>
            <a:headEnd/>
            <a:tailEnd/>
          </a:ln>
        </p:spPr>
      </p:sp>
      <p:sp>
        <p:nvSpPr>
          <p:cNvPr id="3481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3481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519085F-FDAD-47D0-822B-3C821BB346E5}" type="slidenum">
              <a:rPr lang="ru-RU"/>
              <a:pPr fontAlgn="base">
                <a:spcBef>
                  <a:spcPct val="0"/>
                </a:spcBef>
                <a:spcAft>
                  <a:spcPct val="0"/>
                </a:spcAft>
              </a:pPr>
              <a:t>11</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Образ слайда 1"/>
          <p:cNvSpPr>
            <a:spLocks noGrp="1" noRot="1" noChangeAspect="1"/>
          </p:cNvSpPr>
          <p:nvPr>
            <p:ph type="sldImg"/>
          </p:nvPr>
        </p:nvSpPr>
        <p:spPr bwMode="auto">
          <a:noFill/>
          <a:ln>
            <a:solidFill>
              <a:srgbClr val="000000"/>
            </a:solidFill>
            <a:miter lim="800000"/>
            <a:headEnd/>
            <a:tailEnd/>
          </a:ln>
        </p:spPr>
      </p:sp>
      <p:sp>
        <p:nvSpPr>
          <p:cNvPr id="3686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ea typeface="Calibri" pitchFamily="34" charset="0"/>
                <a:cs typeface="Times New Roman" pitchFamily="18" charset="0"/>
              </a:rPr>
              <a:t>Рисунок ж. Новый солдат №</a:t>
            </a:r>
          </a:p>
          <a:p>
            <a:pPr>
              <a:spcBef>
                <a:spcPct val="0"/>
              </a:spcBef>
            </a:pPr>
            <a:r>
              <a:rPr lang="ru-RU" smtClean="0">
                <a:ea typeface="Calibri" pitchFamily="34" charset="0"/>
                <a:cs typeface="Times New Roman" pitchFamily="18" charset="0"/>
              </a:rPr>
              <a:t>Выполнение задания в режиме просмотра возможно при использовании встроенных средств </a:t>
            </a:r>
            <a:r>
              <a:rPr lang="en-US" smtClean="0">
                <a:ea typeface="Calibri" pitchFamily="34" charset="0"/>
                <a:cs typeface="Times New Roman" pitchFamily="18" charset="0"/>
              </a:rPr>
              <a:t>Microsoft PPT</a:t>
            </a:r>
            <a:r>
              <a:rPr lang="ru-RU" smtClean="0">
                <a:ea typeface="Calibri" pitchFamily="34" charset="0"/>
                <a:cs typeface="Times New Roman" pitchFamily="18" charset="0"/>
              </a:rPr>
              <a:t> (инструмент «ПЕРО»)</a:t>
            </a:r>
          </a:p>
          <a:p>
            <a:pPr>
              <a:spcBef>
                <a:spcPct val="0"/>
              </a:spcBef>
            </a:pPr>
            <a:endParaRPr lang="ru-RU" smtClean="0">
              <a:ea typeface="Calibri" pitchFamily="34" charset="0"/>
              <a:cs typeface="Times New Roman" pitchFamily="18" charset="0"/>
            </a:endParaRPr>
          </a:p>
        </p:txBody>
      </p:sp>
      <p:sp>
        <p:nvSpPr>
          <p:cNvPr id="3686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93C943-9713-421A-AADD-FF42F7184AC6}" type="slidenum">
              <a:rPr lang="ru-RU"/>
              <a:pPr fontAlgn="base">
                <a:spcBef>
                  <a:spcPct val="0"/>
                </a:spcBef>
                <a:spcAft>
                  <a:spcPct val="0"/>
                </a:spcAft>
              </a:pPr>
              <a:t>12</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Образ слайда 1"/>
          <p:cNvSpPr>
            <a:spLocks noGrp="1" noRot="1" noChangeAspect="1"/>
          </p:cNvSpPr>
          <p:nvPr>
            <p:ph type="sldImg"/>
          </p:nvPr>
        </p:nvSpPr>
        <p:spPr bwMode="auto">
          <a:noFill/>
          <a:ln>
            <a:solidFill>
              <a:srgbClr val="000000"/>
            </a:solidFill>
            <a:miter lim="800000"/>
            <a:headEnd/>
            <a:tailEnd/>
          </a:ln>
        </p:spPr>
      </p:sp>
      <p:sp>
        <p:nvSpPr>
          <p:cNvPr id="3891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891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D9AD04-493B-47EA-A0A5-F1CB2A698A7C}" type="slidenum">
              <a:rPr lang="ru-RU"/>
              <a:pPr fontAlgn="base">
                <a:spcBef>
                  <a:spcPct val="0"/>
                </a:spcBef>
                <a:spcAft>
                  <a:spcPct val="0"/>
                </a:spcAft>
              </a:pPr>
              <a:t>13</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Образ слайда 1"/>
          <p:cNvSpPr>
            <a:spLocks noGrp="1" noRot="1" noChangeAspect="1"/>
          </p:cNvSpPr>
          <p:nvPr>
            <p:ph type="sldImg"/>
          </p:nvPr>
        </p:nvSpPr>
        <p:spPr bwMode="auto">
          <a:noFill/>
          <a:ln>
            <a:solidFill>
              <a:srgbClr val="000000"/>
            </a:solidFill>
            <a:miter lim="800000"/>
            <a:headEnd/>
            <a:tailEnd/>
          </a:ln>
        </p:spPr>
      </p:sp>
      <p:sp>
        <p:nvSpPr>
          <p:cNvPr id="4096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При  наведении курсора на герб появляется название города.</a:t>
            </a:r>
          </a:p>
          <a:p>
            <a:pPr>
              <a:spcBef>
                <a:spcPct val="0"/>
              </a:spcBef>
            </a:pPr>
            <a:r>
              <a:rPr lang="ru-RU" smtClean="0"/>
              <a:t>На слайде гербы </a:t>
            </a:r>
          </a:p>
          <a:p>
            <a:pPr>
              <a:spcBef>
                <a:spcPct val="0"/>
              </a:spcBef>
            </a:pPr>
            <a:r>
              <a:rPr lang="ru-RU" smtClean="0"/>
              <a:t>Парижа - </a:t>
            </a:r>
            <a:r>
              <a:rPr lang="sq-AL" smtClean="0"/>
              <a:t>http://upload.wikimedia.org/wikipedia/commons/thumb/0/0d/Grandes_Armes_de_Paris.svg/505px-Grandes_Armes_de_Paris.svg.png</a:t>
            </a:r>
            <a:endParaRPr lang="ru-RU" smtClean="0"/>
          </a:p>
          <a:p>
            <a:pPr>
              <a:spcBef>
                <a:spcPct val="0"/>
              </a:spcBef>
            </a:pPr>
            <a:r>
              <a:rPr lang="ru-RU" smtClean="0"/>
              <a:t>Лондона (</a:t>
            </a:r>
            <a:r>
              <a:rPr lang="en-US" smtClean="0"/>
              <a:t>XIV</a:t>
            </a:r>
            <a:r>
              <a:rPr lang="ru-RU" smtClean="0"/>
              <a:t> в.) - </a:t>
            </a:r>
            <a:r>
              <a:rPr lang="sq-AL" smtClean="0"/>
              <a:t>http://upload.wikimedia.org/wikipedia/commons/thumb/3/36/Lesser_Coat_of_Arms_of_The_City_of_London.svg/300px-Lesser_Coat_of_Arms_of_The_City_of_London.svg.png</a:t>
            </a:r>
            <a:endParaRPr lang="ru-RU" smtClean="0"/>
          </a:p>
          <a:p>
            <a:pPr>
              <a:spcBef>
                <a:spcPct val="0"/>
              </a:spcBef>
            </a:pPr>
            <a:r>
              <a:rPr lang="ru-RU" smtClean="0"/>
              <a:t>Берлина - </a:t>
            </a:r>
            <a:r>
              <a:rPr lang="sq-AL" smtClean="0"/>
              <a:t>http://upload.wikimedia.org/wikipedia/commons/thumb/d/d9/Coat_of_arms_of_Berlin.svg/365px-Coat_of_arms_of_Berlin.svg.png</a:t>
            </a:r>
            <a:endParaRPr lang="ru-RU" smtClean="0"/>
          </a:p>
          <a:p>
            <a:pPr>
              <a:spcBef>
                <a:spcPct val="0"/>
              </a:spcBef>
            </a:pPr>
            <a:r>
              <a:rPr lang="ru-RU" smtClean="0"/>
              <a:t>Амстердама - </a:t>
            </a:r>
            <a:r>
              <a:rPr lang="sq-AL" smtClean="0"/>
              <a:t>http://upload.wikimedia.org/wikipedia/commons/thumb/1/10/Amsterdam.svg/800px-Amsterdam.svg.png</a:t>
            </a:r>
            <a:endParaRPr lang="ru-RU" smtClean="0"/>
          </a:p>
          <a:p>
            <a:pPr>
              <a:spcBef>
                <a:spcPct val="0"/>
              </a:spcBef>
            </a:pPr>
            <a:endParaRPr lang="ru-RU" smtClean="0"/>
          </a:p>
        </p:txBody>
      </p:sp>
      <p:sp>
        <p:nvSpPr>
          <p:cNvPr id="4096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093A45-A673-4468-8890-F906E460731F}" type="slidenum">
              <a:rPr lang="ru-RU"/>
              <a:pPr fontAlgn="base">
                <a:spcBef>
                  <a:spcPct val="0"/>
                </a:spcBef>
                <a:spcAft>
                  <a:spcPct val="0"/>
                </a:spcAft>
              </a:pPr>
              <a:t>14</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Образ слайда 1"/>
          <p:cNvSpPr>
            <a:spLocks noGrp="1" noRot="1" noChangeAspect="1"/>
          </p:cNvSpPr>
          <p:nvPr>
            <p:ph type="sldImg"/>
          </p:nvPr>
        </p:nvSpPr>
        <p:spPr bwMode="auto">
          <a:noFill/>
          <a:ln>
            <a:solidFill>
              <a:srgbClr val="000000"/>
            </a:solidFill>
            <a:miter lim="800000"/>
            <a:headEnd/>
            <a:tailEnd/>
          </a:ln>
        </p:spPr>
      </p:sp>
      <p:sp>
        <p:nvSpPr>
          <p:cNvPr id="4301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Рисунок ж. Новый солдат №169 Итальянские латники городских гарнизонов 1260-1392</a:t>
            </a:r>
          </a:p>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4301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07E1EE-9C1A-44EA-B4D4-9088767820BC}" type="slidenum">
              <a:rPr lang="ru-RU"/>
              <a:pPr fontAlgn="base">
                <a:spcBef>
                  <a:spcPct val="0"/>
                </a:spcBef>
                <a:spcAft>
                  <a:spcPct val="0"/>
                </a:spcAft>
              </a:pPr>
              <a:t>15</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Образ слайда 1"/>
          <p:cNvSpPr>
            <a:spLocks noGrp="1" noRot="1" noChangeAspect="1"/>
          </p:cNvSpPr>
          <p:nvPr>
            <p:ph type="sldImg"/>
          </p:nvPr>
        </p:nvSpPr>
        <p:spPr bwMode="auto">
          <a:noFill/>
          <a:ln>
            <a:solidFill>
              <a:srgbClr val="000000"/>
            </a:solidFill>
            <a:miter lim="800000"/>
            <a:headEnd/>
            <a:tailEnd/>
          </a:ln>
        </p:spPr>
      </p:sp>
      <p:sp>
        <p:nvSpPr>
          <p:cNvPr id="4505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Рисунки:</a:t>
            </a:r>
          </a:p>
          <a:p>
            <a:pPr>
              <a:spcBef>
                <a:spcPct val="0"/>
              </a:spcBef>
            </a:pPr>
            <a:r>
              <a:rPr lang="ru-RU" smtClean="0"/>
              <a:t>Гамбург </a:t>
            </a:r>
            <a:r>
              <a:rPr lang="sq-AL" smtClean="0"/>
              <a:t>http://upload.wikimedia.org/wikipedia/commons/thumb/d/d0/Coat_of_arms_of_Hamburg.svg/225px-Coat_of_arms_of_Hamburg.svg.png</a:t>
            </a:r>
            <a:endParaRPr lang="ru-RU" smtClean="0"/>
          </a:p>
          <a:p>
            <a:pPr>
              <a:spcBef>
                <a:spcPct val="0"/>
              </a:spcBef>
            </a:pPr>
            <a:r>
              <a:rPr lang="ru-RU" smtClean="0"/>
              <a:t>Кембридж - </a:t>
            </a:r>
            <a:r>
              <a:rPr lang="sq-AL" smtClean="0"/>
              <a:t>http://www.geraldia.ru/files/medal/1284846426big.jpg</a:t>
            </a:r>
            <a:r>
              <a:rPr lang="ru-RU" smtClean="0"/>
              <a:t>Франкфурт на Майне </a:t>
            </a:r>
            <a:r>
              <a:rPr lang="sq-AL" smtClean="0"/>
              <a:t>http://upload.wikimedia.org/wikipedia/commons/3/31/Wappen_Frankfurt_an_der_Oder.jpg</a:t>
            </a:r>
            <a:endParaRPr lang="ru-RU" smtClean="0"/>
          </a:p>
          <a:p>
            <a:pPr>
              <a:spcBef>
                <a:spcPct val="0"/>
              </a:spcBef>
            </a:pPr>
            <a:r>
              <a:rPr lang="ru-RU" smtClean="0"/>
              <a:t>Вильгельмсхафен - </a:t>
            </a:r>
            <a:r>
              <a:rPr lang="sq-AL" smtClean="0"/>
              <a:t>http://upload.wikimedia.org/wikipedia/commons/6/66/Wappen_WHV.jpg</a:t>
            </a:r>
            <a:endParaRPr lang="ru-RU" smtClean="0"/>
          </a:p>
        </p:txBody>
      </p:sp>
      <p:sp>
        <p:nvSpPr>
          <p:cNvPr id="4505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EEABC4-5721-4226-816A-61E237D331F2}" type="slidenum">
              <a:rPr lang="ru-RU"/>
              <a:pPr fontAlgn="base">
                <a:spcBef>
                  <a:spcPct val="0"/>
                </a:spcBef>
                <a:spcAft>
                  <a:spcPct val="0"/>
                </a:spcAft>
              </a:pPr>
              <a:t>16</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Образ слайда 1"/>
          <p:cNvSpPr>
            <a:spLocks noGrp="1" noRot="1" noChangeAspect="1"/>
          </p:cNvSpPr>
          <p:nvPr>
            <p:ph type="sldImg"/>
          </p:nvPr>
        </p:nvSpPr>
        <p:spPr bwMode="auto">
          <a:noFill/>
          <a:ln>
            <a:solidFill>
              <a:srgbClr val="000000"/>
            </a:solidFill>
            <a:miter lim="800000"/>
            <a:headEnd/>
            <a:tailEnd/>
          </a:ln>
        </p:spPr>
      </p:sp>
      <p:sp>
        <p:nvSpPr>
          <p:cNvPr id="1741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построена на триггерах. Щелчок по документу (справа) выводит на слайд увеличенную копию документа. Щелчок по увеличенному документу сворачивает его. Смена вопросов происходит  по щелчку на тексте вопроса. Переход на следующий слайд – щелчок за пределами текстовых блоков</a:t>
            </a:r>
          </a:p>
        </p:txBody>
      </p:sp>
      <p:sp>
        <p:nvSpPr>
          <p:cNvPr id="1741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BF8C65-D29C-4431-B0AA-90B319D2EBAC}" type="slidenum">
              <a:rPr lang="ru-RU"/>
              <a:pPr fontAlgn="base">
                <a:spcBef>
                  <a:spcPct val="0"/>
                </a:spcBef>
                <a:spcAft>
                  <a:spcPct val="0"/>
                </a:spcAft>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Образ слайда 1"/>
          <p:cNvSpPr>
            <a:spLocks noGrp="1" noRot="1" noChangeAspect="1"/>
          </p:cNvSpPr>
          <p:nvPr>
            <p:ph type="sldImg"/>
          </p:nvPr>
        </p:nvSpPr>
        <p:spPr bwMode="auto">
          <a:noFill/>
          <a:ln>
            <a:solidFill>
              <a:srgbClr val="000000"/>
            </a:solidFill>
            <a:miter lim="800000"/>
            <a:headEnd/>
            <a:tailEnd/>
          </a:ln>
        </p:spPr>
      </p:sp>
      <p:sp>
        <p:nvSpPr>
          <p:cNvPr id="1945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поставлена на щелчок. Вопрос исчезает, возникает авторская формулировка проблемной ситуации</a:t>
            </a:r>
          </a:p>
          <a:p>
            <a:pPr>
              <a:spcBef>
                <a:spcPct val="0"/>
              </a:spcBef>
            </a:pPr>
            <a:endParaRPr lang="ru-RU" smtClean="0"/>
          </a:p>
        </p:txBody>
      </p:sp>
      <p:sp>
        <p:nvSpPr>
          <p:cNvPr id="1945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F005A7-9691-4F70-A4B3-7154D527E782}" type="slidenum">
              <a:rPr lang="ru-RU"/>
              <a:pPr fontAlgn="base">
                <a:spcBef>
                  <a:spcPct val="0"/>
                </a:spcBef>
                <a:spcAft>
                  <a:spcPct val="0"/>
                </a:spcAft>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раз слайда 1"/>
          <p:cNvSpPr>
            <a:spLocks noGrp="1" noRot="1" noChangeAspect="1"/>
          </p:cNvSpPr>
          <p:nvPr>
            <p:ph type="sldImg"/>
          </p:nvPr>
        </p:nvSpPr>
        <p:spPr bwMode="auto">
          <a:noFill/>
          <a:ln>
            <a:solidFill>
              <a:srgbClr val="000000"/>
            </a:solidFill>
            <a:miter lim="800000"/>
            <a:headEnd/>
            <a:tailEnd/>
          </a:ln>
        </p:spPr>
      </p:sp>
      <p:sp>
        <p:nvSpPr>
          <p:cNvPr id="2150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поставлена на щелчок. Происходит выцветание задания и появление таблицы. Заполнение таблицы в режиме просмотра происходит при использовании встроенных средств </a:t>
            </a:r>
            <a:r>
              <a:rPr lang="en-US" smtClean="0"/>
              <a:t>Microsoft PPT</a:t>
            </a:r>
            <a:endParaRPr lang="ru-RU" smtClean="0"/>
          </a:p>
        </p:txBody>
      </p:sp>
      <p:sp>
        <p:nvSpPr>
          <p:cNvPr id="2150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3AF974-9956-4CCE-83A1-9C92CBD9549B}" type="slidenum">
              <a:rPr lang="ru-RU"/>
              <a:pPr fontAlgn="base">
                <a:spcBef>
                  <a:spcPct val="0"/>
                </a:spcBef>
                <a:spcAft>
                  <a:spcPct val="0"/>
                </a:spcAft>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Образ слайда 1"/>
          <p:cNvSpPr>
            <a:spLocks noGrp="1" noRot="1" noChangeAspect="1"/>
          </p:cNvSpPr>
          <p:nvPr>
            <p:ph type="sldImg"/>
          </p:nvPr>
        </p:nvSpPr>
        <p:spPr bwMode="auto">
          <a:noFill/>
          <a:ln>
            <a:solidFill>
              <a:srgbClr val="000000"/>
            </a:solidFill>
            <a:miter lim="800000"/>
            <a:headEnd/>
            <a:tailEnd/>
          </a:ln>
        </p:spPr>
      </p:sp>
      <p:sp>
        <p:nvSpPr>
          <p:cNvPr id="2457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поставлена на щелчок. Происходит выцветание задания и появление таблицы.</a:t>
            </a:r>
          </a:p>
          <a:p>
            <a:pPr>
              <a:spcBef>
                <a:spcPct val="0"/>
              </a:spcBef>
            </a:pPr>
            <a:r>
              <a:rPr lang="ru-RU" smtClean="0">
                <a:ea typeface="Calibri" pitchFamily="34" charset="0"/>
                <a:cs typeface="Times New Roman" pitchFamily="18" charset="0"/>
              </a:rPr>
              <a:t>Для выполнения задания необходимо воспользоваться встроенными средствами </a:t>
            </a:r>
            <a:r>
              <a:rPr lang="en-US" smtClean="0">
                <a:ea typeface="Calibri" pitchFamily="34" charset="0"/>
                <a:cs typeface="Times New Roman" pitchFamily="18" charset="0"/>
              </a:rPr>
              <a:t>Microsoft  PPT</a:t>
            </a:r>
            <a:r>
              <a:rPr lang="ru-RU" smtClean="0">
                <a:ea typeface="Calibri" pitchFamily="34" charset="0"/>
                <a:cs typeface="Times New Roman" pitchFamily="18" charset="0"/>
              </a:rPr>
              <a:t> в режиме просмотра (инструмент «ПЕРО»)</a:t>
            </a:r>
          </a:p>
        </p:txBody>
      </p:sp>
      <p:sp>
        <p:nvSpPr>
          <p:cNvPr id="2457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90E716-670A-4CEF-940C-1BB0062262CF}" type="slidenum">
              <a:rPr lang="ru-RU"/>
              <a:pPr fontAlgn="base">
                <a:spcBef>
                  <a:spcPct val="0"/>
                </a:spcBef>
                <a:spcAft>
                  <a:spcPct val="0"/>
                </a:spcAft>
              </a:pPr>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Образ слайда 1"/>
          <p:cNvSpPr>
            <a:spLocks noGrp="1" noRot="1" noChangeAspect="1"/>
          </p:cNvSpPr>
          <p:nvPr>
            <p:ph type="sldImg"/>
          </p:nvPr>
        </p:nvSpPr>
        <p:spPr bwMode="auto">
          <a:noFill/>
          <a:ln>
            <a:solidFill>
              <a:srgbClr val="000000"/>
            </a:solidFill>
            <a:miter lim="800000"/>
            <a:headEnd/>
            <a:tailEnd/>
          </a:ln>
        </p:spPr>
      </p:sp>
      <p:sp>
        <p:nvSpPr>
          <p:cNvPr id="2662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ea typeface="Calibri" pitchFamily="34" charset="0"/>
                <a:cs typeface="Times New Roman" pitchFamily="18" charset="0"/>
              </a:rPr>
              <a:t>Для выполнения задания необходимо воспользоваться встроенными средствами </a:t>
            </a:r>
            <a:r>
              <a:rPr lang="en-US" smtClean="0">
                <a:ea typeface="Calibri" pitchFamily="34" charset="0"/>
                <a:cs typeface="Times New Roman" pitchFamily="18" charset="0"/>
              </a:rPr>
              <a:t>Microsoft  PPT</a:t>
            </a:r>
            <a:r>
              <a:rPr lang="ru-RU" smtClean="0">
                <a:ea typeface="Calibri" pitchFamily="34" charset="0"/>
                <a:cs typeface="Times New Roman" pitchFamily="18" charset="0"/>
              </a:rPr>
              <a:t> в режиме просмотра (инструмент «ПЕРО»)</a:t>
            </a:r>
          </a:p>
          <a:p>
            <a:pPr>
              <a:spcBef>
                <a:spcPct val="0"/>
              </a:spcBef>
            </a:pPr>
            <a:endParaRPr lang="ru-RU" smtClean="0">
              <a:ea typeface="Calibri" pitchFamily="34" charset="0"/>
              <a:cs typeface="Times New Roman" pitchFamily="18" charset="0"/>
            </a:endParaRPr>
          </a:p>
          <a:p>
            <a:pPr>
              <a:spcBef>
                <a:spcPct val="0"/>
              </a:spcBef>
            </a:pPr>
            <a:endParaRPr lang="ru-RU" smtClean="0">
              <a:ea typeface="Calibri" pitchFamily="34" charset="0"/>
              <a:cs typeface="Times New Roman" pitchFamily="18" charset="0"/>
            </a:endParaRPr>
          </a:p>
        </p:txBody>
      </p:sp>
      <p:sp>
        <p:nvSpPr>
          <p:cNvPr id="2662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BA82735-CEE9-4BAF-ABEE-A215523C113C}" type="slidenum">
              <a:rPr lang="ru-RU"/>
              <a:pPr fontAlgn="base">
                <a:spcBef>
                  <a:spcPct val="0"/>
                </a:spcBef>
                <a:spcAft>
                  <a:spcPct val="0"/>
                </a:spcAft>
              </a:pPr>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Образ слайда 1"/>
          <p:cNvSpPr>
            <a:spLocks noGrp="1" noRot="1" noChangeAspect="1"/>
          </p:cNvSpPr>
          <p:nvPr>
            <p:ph type="sldImg"/>
          </p:nvPr>
        </p:nvSpPr>
        <p:spPr bwMode="auto">
          <a:noFill/>
          <a:ln>
            <a:solidFill>
              <a:srgbClr val="000000"/>
            </a:solidFill>
            <a:miter lim="800000"/>
            <a:headEnd/>
            <a:tailEnd/>
          </a:ln>
        </p:spPr>
      </p:sp>
      <p:sp>
        <p:nvSpPr>
          <p:cNvPr id="2867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ea typeface="Calibri" pitchFamily="34" charset="0"/>
                <a:cs typeface="Times New Roman" pitchFamily="18" charset="0"/>
              </a:rPr>
              <a:t>Для выполнения задания необходимо воспользоваться встроенными средствами </a:t>
            </a:r>
            <a:r>
              <a:rPr lang="en-US" smtClean="0">
                <a:ea typeface="Calibri" pitchFamily="34" charset="0"/>
                <a:cs typeface="Times New Roman" pitchFamily="18" charset="0"/>
              </a:rPr>
              <a:t>Microsoft  PPT</a:t>
            </a:r>
            <a:r>
              <a:rPr lang="ru-RU" smtClean="0">
                <a:ea typeface="Calibri" pitchFamily="34" charset="0"/>
                <a:cs typeface="Times New Roman" pitchFamily="18" charset="0"/>
              </a:rPr>
              <a:t> в режиме просмотра (инструмент «ПЕРО»)</a:t>
            </a:r>
          </a:p>
          <a:p>
            <a:pPr>
              <a:spcBef>
                <a:spcPct val="0"/>
              </a:spcBef>
            </a:pPr>
            <a:endParaRPr lang="ru-RU" smtClean="0">
              <a:ea typeface="Calibri" pitchFamily="34" charset="0"/>
              <a:cs typeface="Times New Roman" pitchFamily="18" charset="0"/>
            </a:endParaRPr>
          </a:p>
        </p:txBody>
      </p:sp>
      <p:sp>
        <p:nvSpPr>
          <p:cNvPr id="2867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C87BA3F-D0AE-4615-8C81-4F4F7E177995}" type="slidenum">
              <a:rPr lang="ru-RU"/>
              <a:pPr fontAlgn="base">
                <a:spcBef>
                  <a:spcPct val="0"/>
                </a:spcBef>
                <a:spcAft>
                  <a:spcPct val="0"/>
                </a:spcAft>
              </a:pPr>
              <a:t>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Образ слайда 1"/>
          <p:cNvSpPr>
            <a:spLocks noGrp="1" noRot="1" noChangeAspect="1"/>
          </p:cNvSpPr>
          <p:nvPr>
            <p:ph type="sldImg"/>
          </p:nvPr>
        </p:nvSpPr>
        <p:spPr bwMode="auto">
          <a:noFill/>
          <a:ln>
            <a:solidFill>
              <a:srgbClr val="000000"/>
            </a:solidFill>
            <a:miter lim="800000"/>
            <a:headEnd/>
            <a:tailEnd/>
          </a:ln>
        </p:spPr>
      </p:sp>
      <p:sp>
        <p:nvSpPr>
          <p:cNvPr id="3072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поставлена на щелчок. Происходит выцветание задания и появление рисунка со стр. 149.</a:t>
            </a:r>
          </a:p>
        </p:txBody>
      </p:sp>
      <p:sp>
        <p:nvSpPr>
          <p:cNvPr id="3072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AFE0A4-9D2A-45D8-8A92-F390019984B1}" type="slidenum">
              <a:rPr lang="ru-RU"/>
              <a:pPr fontAlgn="base">
                <a:spcBef>
                  <a:spcPct val="0"/>
                </a:spcBef>
                <a:spcAft>
                  <a:spcPct val="0"/>
                </a:spcAft>
              </a:pPr>
              <a:t>9</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Образ слайда 1"/>
          <p:cNvSpPr>
            <a:spLocks noGrp="1" noRot="1" noChangeAspect="1"/>
          </p:cNvSpPr>
          <p:nvPr>
            <p:ph type="sldImg"/>
          </p:nvPr>
        </p:nvSpPr>
        <p:spPr bwMode="auto">
          <a:noFill/>
          <a:ln>
            <a:solidFill>
              <a:srgbClr val="000000"/>
            </a:solidFill>
            <a:miter lim="800000"/>
            <a:headEnd/>
            <a:tailEnd/>
          </a:ln>
        </p:spPr>
      </p:sp>
      <p:sp>
        <p:nvSpPr>
          <p:cNvPr id="3277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ea typeface="Calibri" pitchFamily="34" charset="0"/>
                <a:cs typeface="Times New Roman" pitchFamily="18" charset="0"/>
              </a:rPr>
              <a:t>Для выполнения задания необходимо воспользоваться встроенными средствами </a:t>
            </a:r>
            <a:r>
              <a:rPr lang="en-US" smtClean="0">
                <a:ea typeface="Calibri" pitchFamily="34" charset="0"/>
                <a:cs typeface="Times New Roman" pitchFamily="18" charset="0"/>
              </a:rPr>
              <a:t>Microsoft  PPT</a:t>
            </a:r>
            <a:r>
              <a:rPr lang="ru-RU" smtClean="0">
                <a:ea typeface="Calibri" pitchFamily="34" charset="0"/>
                <a:cs typeface="Times New Roman" pitchFamily="18" charset="0"/>
              </a:rPr>
              <a:t> в режиме просмотра (инструмент «ПЕРО»)</a:t>
            </a:r>
          </a:p>
          <a:p>
            <a:pPr>
              <a:spcBef>
                <a:spcPct val="0"/>
              </a:spcBef>
            </a:pPr>
            <a:endParaRPr lang="ru-RU" smtClean="0">
              <a:ea typeface="Calibri" pitchFamily="34" charset="0"/>
              <a:cs typeface="Times New Roman" pitchFamily="18" charset="0"/>
            </a:endParaRPr>
          </a:p>
        </p:txBody>
      </p:sp>
      <p:sp>
        <p:nvSpPr>
          <p:cNvPr id="3277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5FEC99-80EB-40E9-8CDD-A2D540EFB4BF}" type="slidenum">
              <a:rPr lang="ru-RU"/>
              <a:pPr fontAlgn="base">
                <a:spcBef>
                  <a:spcPct val="0"/>
                </a:spcBef>
                <a:spcAft>
                  <a:spcPct val="0"/>
                </a:spcAft>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en-US" dirty="0" smtClean="0"/>
              <a:t>Образец заголовка</a:t>
            </a:r>
            <a:endParaRPr lang="ru-RU" dirty="0"/>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CE581CD4-7D93-49A9-BA76-56CA1EB060A6}" type="datetimeFigureOut">
              <a:rPr lang="ru-RU"/>
              <a:pPr>
                <a:defRPr/>
              </a:pPr>
              <a:t>15.10.2013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719DD97-C522-4913-ACDD-E382C534BA5C}"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087C1E3-F588-4520-8B15-86443C9BB97F}" type="datetimeFigureOut">
              <a:rPr lang="ru-RU"/>
              <a:pPr>
                <a:defRPr/>
              </a:pPr>
              <a:t>15.10.2013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81A515E-AF5F-4B63-8DD7-6A539A2BFB28}"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A572050-8F25-4C78-B0B4-D5C25F1AF3EB}" type="datetimeFigureOut">
              <a:rPr lang="ru-RU"/>
              <a:pPr>
                <a:defRPr/>
              </a:pPr>
              <a:t>15.10.2013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EBC7409-576D-4C4F-8DC7-7AAE4148DDE7}"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5" name="Picture 5"/>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227763"/>
            <a:ext cx="9144000" cy="647700"/>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720000"/>
          </a:xfrm>
        </p:spPr>
        <p:txBody>
          <a:bodyPr anchor="ct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DA623870-8F64-4F93-A663-0E5D6C04894C}" type="datetimeFigureOut">
              <a:rPr lang="ru-RU"/>
              <a:pPr>
                <a:defRPr/>
              </a:pPr>
              <a:t>15.10.2013</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3759B3B8-D438-4842-A27C-CA76717FF6CE}"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1FF6687-1FBA-4725-930D-B3D98F1EB013}" type="datetimeFigureOut">
              <a:rPr lang="ru-RU"/>
              <a:pPr>
                <a:defRPr/>
              </a:pPr>
              <a:t>15.10.2013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8BAD380-A3E4-45A1-9C45-2986DB78B116}"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6" name="Picture 5"/>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227763"/>
            <a:ext cx="9144000" cy="647700"/>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720000"/>
          </a:xfrm>
        </p:spPr>
        <p:txBody>
          <a:bodyPr anchor="ctr"/>
          <a:lstStyle/>
          <a:p>
            <a:r>
              <a:rPr lang="ru-RU" smtClean="0"/>
              <a:t>Образец заголовка</a:t>
            </a:r>
            <a:endParaRPr lang="ru-RU" dirty="0"/>
          </a:p>
        </p:txBody>
      </p:sp>
      <p:sp>
        <p:nvSpPr>
          <p:cNvPr id="3" name="Объект 2"/>
          <p:cNvSpPr>
            <a:spLocks noGrp="1"/>
          </p:cNvSpPr>
          <p:nvPr>
            <p:ph sz="half" idx="1"/>
          </p:nvPr>
        </p:nvSpPr>
        <p:spPr>
          <a:xfrm>
            <a:off x="252000" y="980727"/>
            <a:ext cx="3600000" cy="5688000"/>
          </a:xfrm>
          <a:prstGeom prst="roundRect">
            <a:avLst>
              <a:gd name="adj" fmla="val 10317"/>
            </a:avLst>
          </a:prstGeom>
          <a:ln w="44450">
            <a:solidFill>
              <a:srgbClr val="FF0000"/>
            </a:solidFill>
          </a:ln>
        </p:spPr>
        <p:txBody>
          <a:bodyPr/>
          <a:lstStyle>
            <a:lvl1pPr marL="90000" indent="360000">
              <a:spcBef>
                <a:spcPts val="0"/>
              </a:spcBef>
              <a:buFont typeface="Comic Sans MS" pitchFamily="66" charset="0"/>
              <a:buChar char="—"/>
              <a:defRPr sz="2800"/>
            </a:lvl1pPr>
            <a:lvl2pPr marL="90000" indent="360000">
              <a:spcBef>
                <a:spcPts val="0"/>
              </a:spcBef>
              <a:buFont typeface="Comic Sans MS" pitchFamily="66" charset="0"/>
              <a:buChar char="—"/>
              <a:defRPr sz="2400"/>
            </a:lvl2pPr>
            <a:lvl3pPr marL="90000" indent="360000">
              <a:spcBef>
                <a:spcPts val="0"/>
              </a:spcBef>
              <a:buFont typeface="Comic Sans MS" pitchFamily="66" charset="0"/>
              <a:buChar char="—"/>
              <a:defRPr sz="2000"/>
            </a:lvl3pPr>
            <a:lvl4pPr marL="90000" indent="360000">
              <a:spcBef>
                <a:spcPts val="0"/>
              </a:spcBef>
              <a:buFont typeface="Comic Sans MS" pitchFamily="66" charset="0"/>
              <a:buChar char="—"/>
              <a:defRPr sz="1800"/>
            </a:lvl4pPr>
            <a:lvl5pPr marL="90000" indent="360000">
              <a:spcBef>
                <a:spcPts val="0"/>
              </a:spcBef>
              <a:buFont typeface="Comic Sans MS" pitchFamily="66" charset="0"/>
              <a:buChar cha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256000" y="980727"/>
            <a:ext cx="3600000" cy="5688000"/>
          </a:xfrm>
          <a:prstGeom prst="roundRect">
            <a:avLst>
              <a:gd name="adj" fmla="val 9259"/>
            </a:avLst>
          </a:prstGeom>
          <a:ln w="44450">
            <a:solidFill>
              <a:srgbClr val="00CC00"/>
            </a:solidFill>
          </a:ln>
        </p:spPr>
        <p:txBody>
          <a:bodyPr/>
          <a:lstStyle>
            <a:lvl1pPr marL="90000" indent="360000">
              <a:spcBef>
                <a:spcPts val="0"/>
              </a:spcBef>
              <a:buFont typeface="Comic Sans MS" pitchFamily="66" charset="0"/>
              <a:buChar char="—"/>
              <a:defRPr sz="2800"/>
            </a:lvl1pPr>
            <a:lvl2pPr marL="90000" indent="360000">
              <a:spcBef>
                <a:spcPts val="0"/>
              </a:spcBef>
              <a:buFont typeface="Comic Sans MS" pitchFamily="66" charset="0"/>
              <a:buChar char="—"/>
              <a:defRPr sz="2400"/>
            </a:lvl2pPr>
            <a:lvl3pPr marL="90000" indent="360000">
              <a:spcBef>
                <a:spcPts val="0"/>
              </a:spcBef>
              <a:buFont typeface="Comic Sans MS" pitchFamily="66" charset="0"/>
              <a:buChar char="—"/>
              <a:defRPr sz="2000"/>
            </a:lvl3pPr>
            <a:lvl4pPr marL="90000" indent="360000">
              <a:spcBef>
                <a:spcPts val="0"/>
              </a:spcBef>
              <a:buFont typeface="Comic Sans MS" pitchFamily="66" charset="0"/>
              <a:buChar char="—"/>
              <a:defRPr sz="1800"/>
            </a:lvl4pPr>
            <a:lvl5pPr marL="90000" indent="360000">
              <a:spcBef>
                <a:spcPts val="0"/>
              </a:spcBef>
              <a:buFont typeface="Comic Sans MS" pitchFamily="66" charset="0"/>
              <a:buChar cha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4"/>
          <p:cNvSpPr>
            <a:spLocks noGrp="1"/>
          </p:cNvSpPr>
          <p:nvPr>
            <p:ph type="dt" sz="half" idx="10"/>
          </p:nvPr>
        </p:nvSpPr>
        <p:spPr/>
        <p:txBody>
          <a:bodyPr/>
          <a:lstStyle>
            <a:lvl1pPr>
              <a:defRPr/>
            </a:lvl1pPr>
          </a:lstStyle>
          <a:p>
            <a:pPr>
              <a:defRPr/>
            </a:pPr>
            <a:fld id="{781A5BF1-DEDB-4761-B949-C1F4D55FDE88}" type="datetimeFigureOut">
              <a:rPr lang="ru-RU"/>
              <a:pPr>
                <a:defRPr/>
              </a:pPr>
              <a:t>15.10.2013</a:t>
            </a:fld>
            <a:endParaRPr lang="ru-RU"/>
          </a:p>
        </p:txBody>
      </p:sp>
      <p:sp>
        <p:nvSpPr>
          <p:cNvPr id="8" name="Нижний колонтитул 5"/>
          <p:cNvSpPr>
            <a:spLocks noGrp="1"/>
          </p:cNvSpPr>
          <p:nvPr>
            <p:ph type="ftr" sz="quarter" idx="11"/>
          </p:nvPr>
        </p:nvSpPr>
        <p:spPr/>
        <p:txBody>
          <a:bodyPr/>
          <a:lstStyle>
            <a:lvl1pPr>
              <a:defRPr/>
            </a:lvl1pPr>
          </a:lstStyle>
          <a:p>
            <a:pPr>
              <a:defRPr/>
            </a:pPr>
            <a:endParaRPr lang="ru-RU"/>
          </a:p>
        </p:txBody>
      </p:sp>
      <p:sp>
        <p:nvSpPr>
          <p:cNvPr id="9" name="Номер слайда 6"/>
          <p:cNvSpPr>
            <a:spLocks noGrp="1"/>
          </p:cNvSpPr>
          <p:nvPr>
            <p:ph type="sldNum" sz="quarter" idx="12"/>
          </p:nvPr>
        </p:nvSpPr>
        <p:spPr/>
        <p:txBody>
          <a:bodyPr/>
          <a:lstStyle>
            <a:lvl1pPr>
              <a:defRPr/>
            </a:lvl1pPr>
          </a:lstStyle>
          <a:p>
            <a:pPr>
              <a:defRPr/>
            </a:pPr>
            <a:fld id="{80260836-D207-4FA9-A00B-BBA9D7E40F3B}"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414557F8-90E1-460F-B0F4-EC6B791E6E00}" type="datetimeFigureOut">
              <a:rPr lang="ru-RU"/>
              <a:pPr>
                <a:defRPr/>
              </a:pPr>
              <a:t>15.10.2013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504A44BF-ED3B-4411-8CCF-0F498C6ECB1E}"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4" name="Picture 5"/>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227763"/>
            <a:ext cx="9144000" cy="647700"/>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720000"/>
          </a:xfrm>
        </p:spPr>
        <p:txBody>
          <a:bodyPr anchor="ctr"/>
          <a:lstStyle/>
          <a:p>
            <a:r>
              <a:rPr lang="ru-RU" smtClean="0"/>
              <a:t>Образец заголовка</a:t>
            </a:r>
            <a:endParaRPr lang="ru-RU"/>
          </a:p>
        </p:txBody>
      </p:sp>
      <p:sp>
        <p:nvSpPr>
          <p:cNvPr id="5" name="Дата 2"/>
          <p:cNvSpPr>
            <a:spLocks noGrp="1"/>
          </p:cNvSpPr>
          <p:nvPr>
            <p:ph type="dt" sz="half" idx="10"/>
          </p:nvPr>
        </p:nvSpPr>
        <p:spPr/>
        <p:txBody>
          <a:bodyPr/>
          <a:lstStyle>
            <a:lvl1pPr>
              <a:defRPr/>
            </a:lvl1pPr>
          </a:lstStyle>
          <a:p>
            <a:pPr>
              <a:defRPr/>
            </a:pPr>
            <a:fld id="{9C2C9D35-F861-4A25-9E05-0B119C1CA76F}" type="datetimeFigureOut">
              <a:rPr lang="ru-RU"/>
              <a:pPr>
                <a:defRPr/>
              </a:pPr>
              <a:t>15.10.2013</a:t>
            </a:fld>
            <a:endParaRPr lang="ru-RU"/>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4236F90B-B010-463F-B9E6-83F9E5D23EA0}"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2" name="Picture 5"/>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227763"/>
            <a:ext cx="9144000" cy="657225"/>
          </a:xfrm>
          <a:prstGeom prst="rect">
            <a:avLst/>
          </a:prstGeom>
          <a:noFill/>
          <a:ln w="9525">
            <a:noFill/>
            <a:miter lim="800000"/>
            <a:headEnd/>
            <a:tailEnd/>
          </a:ln>
        </p:spPr>
      </p:pic>
      <p:sp>
        <p:nvSpPr>
          <p:cNvPr id="3" name="Заголовок 1"/>
          <p:cNvSpPr txBox="1">
            <a:spLocks/>
          </p:cNvSpPr>
          <p:nvPr userDrawn="1"/>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sp>
        <p:nvSpPr>
          <p:cNvPr id="4" name="Дата 1"/>
          <p:cNvSpPr>
            <a:spLocks noGrp="1"/>
          </p:cNvSpPr>
          <p:nvPr>
            <p:ph type="dt" sz="half" idx="10"/>
          </p:nvPr>
        </p:nvSpPr>
        <p:spPr/>
        <p:txBody>
          <a:bodyPr/>
          <a:lstStyle>
            <a:lvl1pPr>
              <a:defRPr/>
            </a:lvl1pPr>
          </a:lstStyle>
          <a:p>
            <a:pPr>
              <a:defRPr/>
            </a:pPr>
            <a:fld id="{8AB5701A-B501-4DB6-A2DD-3E947B9BE26D}" type="datetimeFigureOut">
              <a:rPr lang="ru-RU"/>
              <a:pPr>
                <a:defRPr/>
              </a:pPr>
              <a:t>15.10.2013</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3"/>
          <p:cNvSpPr>
            <a:spLocks noGrp="1"/>
          </p:cNvSpPr>
          <p:nvPr>
            <p:ph type="sldNum" sz="quarter" idx="12"/>
          </p:nvPr>
        </p:nvSpPr>
        <p:spPr/>
        <p:txBody>
          <a:bodyPr/>
          <a:lstStyle>
            <a:lvl1pPr>
              <a:defRPr/>
            </a:lvl1pPr>
          </a:lstStyle>
          <a:p>
            <a:pPr>
              <a:defRPr/>
            </a:pPr>
            <a:fld id="{42AF924D-1A21-4D3B-91E5-638BEBB75D95}"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464687D-2E69-409C-BCEE-FD5EF4CADCBC}" type="datetimeFigureOut">
              <a:rPr lang="ru-RU"/>
              <a:pPr>
                <a:defRPr/>
              </a:pPr>
              <a:t>15.10.2013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B45AB84-9500-499A-9E8C-B29CD7E2A083}"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F366E96-CCB1-43A4-874B-96436D5962B1}" type="datetimeFigureOut">
              <a:rPr lang="ru-RU"/>
              <a:pPr>
                <a:defRPr/>
              </a:pPr>
              <a:t>15.10.2013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39608C0-6B56-4DF9-A99D-C8F610652851}"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169863"/>
            <a:ext cx="8642350" cy="1196975"/>
          </a:xfrm>
          <a:prstGeom prst="rect">
            <a:avLst/>
          </a:prstGeom>
        </p:spPr>
        <p:txBody>
          <a:bodyPr vert="horz" lIns="91440" tIns="45720" rIns="91440" bIns="45720" rtlCol="0" anchor="t" anchorCtr="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mtClean="0"/>
              <a:t>Образец заголовка</a:t>
            </a:r>
            <a:endParaRPr lang="ru-RU"/>
          </a:p>
        </p:txBody>
      </p:sp>
      <p:sp>
        <p:nvSpPr>
          <p:cNvPr id="1027" name="Текст 2"/>
          <p:cNvSpPr>
            <a:spLocks noGrp="1"/>
          </p:cNvSpPr>
          <p:nvPr>
            <p:ph type="body" idx="1"/>
          </p:nvPr>
        </p:nvSpPr>
        <p:spPr bwMode="auto">
          <a:xfrm>
            <a:off x="250825" y="1495425"/>
            <a:ext cx="8642350" cy="4741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47923A9F-8069-40A5-A9EC-F80CAC335FD6}" type="datetimeFigureOut">
              <a:rPr lang="ru-RU"/>
              <a:pPr>
                <a:defRPr/>
              </a:pPr>
              <a:t>15.10.2013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78AA7738-F585-4BAD-B532-1E66CF5A3A70}"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0" r:id="rId3"/>
    <p:sldLayoutId id="2147483673" r:id="rId4"/>
    <p:sldLayoutId id="2147483669" r:id="rId5"/>
    <p:sldLayoutId id="2147483674" r:id="rId6"/>
    <p:sldLayoutId id="2147483675" r:id="rId7"/>
    <p:sldLayoutId id="2147483668" r:id="rId8"/>
    <p:sldLayoutId id="2147483667" r:id="rId9"/>
    <p:sldLayoutId id="2147483666" r:id="rId10"/>
    <p:sldLayoutId id="2147483665" r:id="rId11"/>
  </p:sldLayoutIdLst>
  <p:txStyles>
    <p:titleStyle>
      <a:lvl1pPr algn="ctr" rtl="0" fontAlgn="base">
        <a:spcBef>
          <a:spcPct val="0"/>
        </a:spcBef>
        <a:spcAft>
          <a:spcPct val="0"/>
        </a:spcAft>
        <a:defRPr sz="4400" b="1" kern="120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vl2pPr algn="ctr" rtl="0" fontAlgn="base">
        <a:spcBef>
          <a:spcPct val="0"/>
        </a:spcBef>
        <a:spcAft>
          <a:spcPct val="0"/>
        </a:spcAft>
        <a:defRPr sz="4400" b="1">
          <a:solidFill>
            <a:schemeClr val="tx1"/>
          </a:solidFill>
          <a:latin typeface="Comic Sans MS" pitchFamily="66" charset="0"/>
        </a:defRPr>
      </a:lvl2pPr>
      <a:lvl3pPr algn="ctr" rtl="0" fontAlgn="base">
        <a:spcBef>
          <a:spcPct val="0"/>
        </a:spcBef>
        <a:spcAft>
          <a:spcPct val="0"/>
        </a:spcAft>
        <a:defRPr sz="4400" b="1">
          <a:solidFill>
            <a:schemeClr val="tx1"/>
          </a:solidFill>
          <a:latin typeface="Comic Sans MS" pitchFamily="66" charset="0"/>
        </a:defRPr>
      </a:lvl3pPr>
      <a:lvl4pPr algn="ctr" rtl="0" fontAlgn="base">
        <a:spcBef>
          <a:spcPct val="0"/>
        </a:spcBef>
        <a:spcAft>
          <a:spcPct val="0"/>
        </a:spcAft>
        <a:defRPr sz="4400" b="1">
          <a:solidFill>
            <a:schemeClr val="tx1"/>
          </a:solidFill>
          <a:latin typeface="Comic Sans MS" pitchFamily="66" charset="0"/>
        </a:defRPr>
      </a:lvl4pPr>
      <a:lvl5pPr algn="ctr" rtl="0" fontAlgn="base">
        <a:spcBef>
          <a:spcPct val="0"/>
        </a:spcBef>
        <a:spcAft>
          <a:spcPct val="0"/>
        </a:spcAft>
        <a:defRPr sz="4400" b="1">
          <a:solidFill>
            <a:schemeClr val="tx1"/>
          </a:solidFill>
          <a:latin typeface="Comic Sans MS" pitchFamily="66" charset="0"/>
        </a:defRPr>
      </a:lvl5pPr>
      <a:lvl6pPr marL="457200" algn="ctr" rtl="0" fontAlgn="base">
        <a:spcBef>
          <a:spcPct val="0"/>
        </a:spcBef>
        <a:spcAft>
          <a:spcPct val="0"/>
        </a:spcAft>
        <a:defRPr sz="4400" b="1">
          <a:solidFill>
            <a:schemeClr val="tx1"/>
          </a:solidFill>
          <a:latin typeface="Comic Sans MS" pitchFamily="66" charset="0"/>
        </a:defRPr>
      </a:lvl6pPr>
      <a:lvl7pPr marL="914400" algn="ctr" rtl="0" fontAlgn="base">
        <a:spcBef>
          <a:spcPct val="0"/>
        </a:spcBef>
        <a:spcAft>
          <a:spcPct val="0"/>
        </a:spcAft>
        <a:defRPr sz="4400" b="1">
          <a:solidFill>
            <a:schemeClr val="tx1"/>
          </a:solidFill>
          <a:latin typeface="Comic Sans MS" pitchFamily="66" charset="0"/>
        </a:defRPr>
      </a:lvl7pPr>
      <a:lvl8pPr marL="1371600" algn="ctr" rtl="0" fontAlgn="base">
        <a:spcBef>
          <a:spcPct val="0"/>
        </a:spcBef>
        <a:spcAft>
          <a:spcPct val="0"/>
        </a:spcAft>
        <a:defRPr sz="4400" b="1">
          <a:solidFill>
            <a:schemeClr val="tx1"/>
          </a:solidFill>
          <a:latin typeface="Comic Sans MS" pitchFamily="66" charset="0"/>
        </a:defRPr>
      </a:lvl8pPr>
      <a:lvl9pPr marL="1828800" algn="ctr" rtl="0" fontAlgn="base">
        <a:spcBef>
          <a:spcPct val="0"/>
        </a:spcBef>
        <a:spcAft>
          <a:spcPct val="0"/>
        </a:spcAft>
        <a:defRPr sz="4400" b="1">
          <a:solidFill>
            <a:schemeClr val="tx1"/>
          </a:solidFill>
          <a:latin typeface="Comic Sans MS" pitchFamily="66"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8.pn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jpe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slide" Target="slide14.xml"/><Relationship Id="rId4" Type="http://schemas.openxmlformats.org/officeDocument/2006/relationships/image" Target="../media/image18.png"/><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jpeg"/><Relationship Id="rId7"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613025" y="2276475"/>
            <a:ext cx="3986213" cy="4211638"/>
          </a:xfrm>
          <a:prstGeom prst="rect">
            <a:avLst/>
          </a:prstGeom>
          <a:noFill/>
          <a:ln w="9525">
            <a:noFill/>
            <a:miter lim="800000"/>
            <a:headEnd/>
            <a:tailEnd/>
          </a:ln>
        </p:spPr>
      </p:pic>
      <p:sp>
        <p:nvSpPr>
          <p:cNvPr id="14338" name="Прямоугольник 3"/>
          <p:cNvSpPr>
            <a:spLocks noChangeArrowheads="1"/>
          </p:cNvSpPr>
          <p:nvPr/>
        </p:nvSpPr>
        <p:spPr bwMode="auto">
          <a:xfrm>
            <a:off x="6394450" y="6488113"/>
            <a:ext cx="2749550" cy="369887"/>
          </a:xfrm>
          <a:prstGeom prst="rect">
            <a:avLst/>
          </a:prstGeom>
          <a:noFill/>
          <a:ln w="9525">
            <a:noFill/>
            <a:miter lim="800000"/>
            <a:headEnd/>
            <a:tailEnd/>
          </a:ln>
        </p:spPr>
        <p:txBody>
          <a:bodyPr wrap="none">
            <a:spAutoFit/>
          </a:bodyPr>
          <a:lstStyle/>
          <a:p>
            <a:r>
              <a:rPr lang="ru-RU">
                <a:latin typeface="Comic Sans MS" pitchFamily="66" charset="0"/>
              </a:rPr>
              <a:t>© ООО «Баласс», 2013</a:t>
            </a:r>
          </a:p>
        </p:txBody>
      </p:sp>
      <p:sp>
        <p:nvSpPr>
          <p:cNvPr id="5" name="Подзаголовок 2"/>
          <p:cNvSpPr txBox="1">
            <a:spLocks/>
          </p:cNvSpPr>
          <p:nvPr/>
        </p:nvSpPr>
        <p:spPr>
          <a:xfrm>
            <a:off x="0" y="6240463"/>
            <a:ext cx="5940425" cy="639762"/>
          </a:xfrm>
          <a:prstGeom prst="rect">
            <a:avLst/>
          </a:prstGeom>
        </p:spPr>
        <p:txBody>
          <a:bodyPr anchor="ctr">
            <a:spAutoFit/>
          </a:bodyPr>
          <a:lstStyle/>
          <a:p>
            <a:pPr>
              <a:buFont typeface="Arial" charset="0"/>
              <a:buNone/>
            </a:pPr>
            <a:r>
              <a:rPr lang="ru-RU" sz="1200">
                <a:solidFill>
                  <a:srgbClr val="400000"/>
                </a:solidFill>
                <a:latin typeface="Comic Sans MS" pitchFamily="66" charset="0"/>
              </a:rPr>
              <a:t>Образовательная система «Школа 2100». </a:t>
            </a:r>
          </a:p>
          <a:p>
            <a:pPr>
              <a:buFont typeface="Arial" charset="0"/>
              <a:buNone/>
            </a:pPr>
            <a:r>
              <a:rPr lang="ru-RU" sz="1200">
                <a:solidFill>
                  <a:srgbClr val="400000"/>
                </a:solidFill>
                <a:latin typeface="Comic Sans MS" pitchFamily="66" charset="0"/>
              </a:rPr>
              <a:t>Данилов Д.Д. и др. Всеобщая история. </a:t>
            </a:r>
            <a:r>
              <a:rPr lang="en-US" sz="1200">
                <a:solidFill>
                  <a:srgbClr val="400000"/>
                </a:solidFill>
                <a:latin typeface="Comic Sans MS" pitchFamily="66" charset="0"/>
              </a:rPr>
              <a:t>6</a:t>
            </a:r>
            <a:r>
              <a:rPr lang="ru-RU" sz="1200">
                <a:solidFill>
                  <a:srgbClr val="400000"/>
                </a:solidFill>
                <a:latin typeface="Comic Sans MS" pitchFamily="66" charset="0"/>
              </a:rPr>
              <a:t> класс. История Средних веков</a:t>
            </a:r>
            <a:r>
              <a:rPr lang="ru-RU" sz="1200">
                <a:solidFill>
                  <a:srgbClr val="400000"/>
                </a:solidFill>
              </a:rPr>
              <a:t>.</a:t>
            </a:r>
            <a:r>
              <a:rPr lang="ru-RU" sz="1200">
                <a:solidFill>
                  <a:srgbClr val="400000"/>
                </a:solidFill>
                <a:latin typeface="Comic Sans MS" pitchFamily="66" charset="0"/>
              </a:rPr>
              <a:t> § 12</a:t>
            </a:r>
          </a:p>
          <a:p>
            <a:pPr>
              <a:buFont typeface="Arial" charset="0"/>
              <a:buNone/>
            </a:pPr>
            <a:r>
              <a:rPr lang="ru-RU" sz="1200">
                <a:solidFill>
                  <a:srgbClr val="400000"/>
                </a:solidFill>
                <a:latin typeface="Comic Sans MS" pitchFamily="66" charset="0"/>
              </a:rPr>
              <a:t>Автор презентации: Казаринова Н.В. (учитель, г. Йошкар-Ола)</a:t>
            </a:r>
          </a:p>
        </p:txBody>
      </p:sp>
      <p:sp>
        <p:nvSpPr>
          <p:cNvPr id="2" name="Заголовок 1"/>
          <p:cNvSpPr>
            <a:spLocks noGrp="1"/>
          </p:cNvSpPr>
          <p:nvPr>
            <p:ph type="ctrTitle"/>
          </p:nvPr>
        </p:nvSpPr>
        <p:spPr/>
        <p:txBody>
          <a:bodyPr/>
          <a:lstStyle/>
          <a:p>
            <a:pPr fontAlgn="auto">
              <a:spcAft>
                <a:spcPts val="0"/>
              </a:spcAft>
              <a:defRPr/>
            </a:pPr>
            <a:r>
              <a:rPr lang="ru-RU" dirty="0" smtClean="0"/>
              <a:t>ГОРОДА ЕВРОПЫ</a:t>
            </a:r>
            <a:endParaRPr lang="ru-RU" dirty="0"/>
          </a:p>
        </p:txBody>
      </p:sp>
      <p:pic>
        <p:nvPicPr>
          <p:cNvPr id="14341" name="Рисунок 2"/>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0" y="0"/>
            <a:ext cx="9144000" cy="73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252000" y="960562"/>
            <a:ext cx="8640000" cy="1872853"/>
          </a:xfrm>
          <a:prstGeom prst="roundRect">
            <a:avLst/>
          </a:prstGeom>
          <a:blipFill>
            <a:blip r:embed="rId3" cstate="print"/>
            <a:tile tx="0" ty="0" sx="100000" sy="100000" flip="none" algn="tl"/>
          </a:blipFill>
          <a:ln>
            <a:solidFill>
              <a:schemeClr val="bg1">
                <a:lumMod val="50000"/>
              </a:schemeClr>
            </a:solidFill>
          </a:ln>
          <a:scene3d>
            <a:camera prst="orthographicFront"/>
            <a:lightRig rig="threePt" dir="t"/>
          </a:scene3d>
          <a:sp3d>
            <a:bevelT prst="angle"/>
          </a:sp3d>
        </p:spPr>
        <p:txBody>
          <a:bodyPr>
            <a:spAutoFit/>
          </a:bodyPr>
          <a:lstStyle/>
          <a:p>
            <a:pPr indent="352425"/>
            <a:r>
              <a:rPr lang="ru-RU" sz="2600" b="1">
                <a:solidFill>
                  <a:srgbClr val="0070C0"/>
                </a:solidFill>
                <a:latin typeface="Comic Sans MS" pitchFamily="66" charset="0"/>
              </a:rPr>
              <a:t>Максимальный уровень. </a:t>
            </a:r>
            <a:r>
              <a:rPr lang="ru-RU" sz="2600">
                <a:latin typeface="Comic Sans MS" pitchFamily="66" charset="0"/>
              </a:rPr>
              <a:t>Представь, что тебе, человеку </a:t>
            </a:r>
            <a:r>
              <a:rPr lang="en-US" sz="2600">
                <a:latin typeface="Comic Sans MS" pitchFamily="66" charset="0"/>
              </a:rPr>
              <a:t>XXI</a:t>
            </a:r>
            <a:r>
              <a:rPr lang="ru-RU" sz="2600">
                <a:latin typeface="Comic Sans MS" pitchFamily="66" charset="0"/>
              </a:rPr>
              <a:t> века, предстоит сделать выбор: стать средневековым горожанином или крестьянином. Что и почему ты предпочтёшь?</a:t>
            </a:r>
          </a:p>
        </p:txBody>
      </p:sp>
      <p:pic>
        <p:nvPicPr>
          <p:cNvPr id="31748"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2" name="Заголовок 1"/>
          <p:cNvSpPr>
            <a:spLocks noGrp="1"/>
          </p:cNvSpPr>
          <p:nvPr>
            <p:ph type="title"/>
          </p:nvPr>
        </p:nvSpPr>
        <p:spPr/>
        <p:txBody>
          <a:bodyPr>
            <a:normAutofit fontScale="90000"/>
          </a:bodyPr>
          <a:lstStyle/>
          <a:p>
            <a:pPr fontAlgn="auto">
              <a:spcAft>
                <a:spcPts val="0"/>
              </a:spcAft>
              <a:defRPr/>
            </a:pPr>
            <a:r>
              <a:rPr lang="ru-RU" dirty="0" smtClean="0"/>
              <a:t>«ВОЗВРАТ К ЗОЛОТУ»</a:t>
            </a:r>
            <a:endParaRPr lang="ru-RU" dirty="0"/>
          </a:p>
        </p:txBody>
      </p:sp>
      <p:graphicFrame>
        <p:nvGraphicFramePr>
          <p:cNvPr id="31762" name="Group 18"/>
          <p:cNvGraphicFramePr>
            <a:graphicFrameLocks noGrp="1"/>
          </p:cNvGraphicFramePr>
          <p:nvPr/>
        </p:nvGraphicFramePr>
        <p:xfrm>
          <a:off x="252413" y="3494088"/>
          <a:ext cx="8639175" cy="2743200"/>
        </p:xfrm>
        <a:graphic>
          <a:graphicData uri="http://schemas.openxmlformats.org/drawingml/2006/table">
            <a:tbl>
              <a:tblPr/>
              <a:tblGrid>
                <a:gridCol w="2159000"/>
                <a:gridCol w="6480175"/>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Позиция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Я считаю, что _____________________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Аргумент(ы)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потому что________________________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_________________________________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_________________________________</a:t>
                      </a:r>
                      <a:br>
                        <a:rPr kumimoji="0" lang="ru-RU" sz="2400" b="0" i="0" u="none" strike="noStrike" cap="none" normalizeH="0" baseline="0" smtClean="0">
                          <a:ln>
                            <a:noFill/>
                          </a:ln>
                          <a:solidFill>
                            <a:schemeClr val="tx1"/>
                          </a:solidFill>
                          <a:effectLst/>
                          <a:latin typeface="Comic Sans MS" pitchFamily="66" charset="0"/>
                        </a:rPr>
                      </a:br>
                      <a:r>
                        <a:rPr kumimoji="0" lang="ru-RU" sz="2400" b="0" i="0" u="none" strike="noStrike" cap="none" normalizeH="0" baseline="0" smtClean="0">
                          <a:ln>
                            <a:noFill/>
                          </a:ln>
                          <a:solidFill>
                            <a:schemeClr val="tx1"/>
                          </a:solidFill>
                          <a:effectLst/>
                          <a:latin typeface="Comic Sans MS" pitchFamily="66" charset="0"/>
                        </a:rPr>
                        <a:t>_________________________________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0" y="0"/>
            <a:ext cx="9144000" cy="90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sp>
        <p:nvSpPr>
          <p:cNvPr id="4" name="Скругленный прямоугольник 3"/>
          <p:cNvSpPr/>
          <p:nvPr/>
        </p:nvSpPr>
        <p:spPr>
          <a:xfrm>
            <a:off x="252000" y="980728"/>
            <a:ext cx="8640000" cy="1328023"/>
          </a:xfrm>
          <a:prstGeom prst="roundRect">
            <a:avLst/>
          </a:prstGeom>
          <a:blipFill>
            <a:blip r:embed="rId3"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7188"/>
            <a:r>
              <a:rPr lang="ru-RU" sz="2400" b="1">
                <a:solidFill>
                  <a:srgbClr val="0070C0"/>
                </a:solidFill>
                <a:latin typeface="Comic Sans MS" pitchFamily="66" charset="0"/>
              </a:rPr>
              <a:t>Повышенный уровень. </a:t>
            </a:r>
            <a:r>
              <a:rPr lang="ru-RU" sz="2400">
                <a:latin typeface="Comic Sans MS" pitchFamily="66" charset="0"/>
              </a:rPr>
              <a:t>При помощи рисунков определи черты средневековых европейских городов до и после </a:t>
            </a:r>
            <a:r>
              <a:rPr lang="en-US" sz="2400">
                <a:latin typeface="Comic Sans MS" pitchFamily="66" charset="0"/>
              </a:rPr>
              <a:t>X</a:t>
            </a:r>
            <a:r>
              <a:rPr lang="ru-RU" sz="2400">
                <a:latin typeface="Comic Sans MS" pitchFamily="66" charset="0"/>
              </a:rPr>
              <a:t> века. </a:t>
            </a:r>
          </a:p>
        </p:txBody>
      </p:sp>
      <p:pic>
        <p:nvPicPr>
          <p:cNvPr id="33797"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3" name="Заголовок 2"/>
          <p:cNvSpPr>
            <a:spLocks noGrp="1"/>
          </p:cNvSpPr>
          <p:nvPr>
            <p:ph type="title"/>
          </p:nvPr>
        </p:nvSpPr>
        <p:spPr>
          <a:xfrm>
            <a:off x="251520" y="0"/>
            <a:ext cx="8640960" cy="900000"/>
          </a:xfrm>
        </p:spPr>
        <p:txBody>
          <a:bodyPr>
            <a:noAutofit/>
          </a:bodyPr>
          <a:lstStyle/>
          <a:p>
            <a:pPr fontAlgn="auto">
              <a:spcAft>
                <a:spcPts val="0"/>
              </a:spcAft>
              <a:defRPr/>
            </a:pPr>
            <a:r>
              <a:rPr lang="ru-RU" sz="3200" dirty="0"/>
              <a:t>«Городской воздух делает человека свободным»</a:t>
            </a:r>
          </a:p>
        </p:txBody>
      </p:sp>
      <p:pic>
        <p:nvPicPr>
          <p:cNvPr id="3074" name="Picture 2"/>
          <p:cNvPicPr>
            <a:picLocks noChangeAspect="1" noChangeArrowheads="1"/>
          </p:cNvPicPr>
          <p:nvPr/>
        </p:nvPicPr>
        <p:blipFill rotWithShape="1">
          <a:blip r:embed="rId5" cstate="email">
            <a:extLst/>
          </a:blip>
          <a:srcRect l="-1" r="342"/>
          <a:stretch/>
        </p:blipFill>
        <p:spPr bwMode="auto">
          <a:xfrm>
            <a:off x="251159" y="3780000"/>
            <a:ext cx="2366609" cy="1440000"/>
          </a:xfrm>
          <a:prstGeom prst="roundRect">
            <a:avLst>
              <a:gd name="adj" fmla="val 16667"/>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pic>
        <p:nvPicPr>
          <p:cNvPr id="3075" name="Picture 3"/>
          <p:cNvPicPr>
            <a:picLocks noChangeAspect="1" noChangeArrowheads="1"/>
          </p:cNvPicPr>
          <p:nvPr/>
        </p:nvPicPr>
        <p:blipFill rotWithShape="1">
          <a:blip r:embed="rId6" cstate="email">
            <a:extLst/>
          </a:blip>
          <a:srcRect l="-1" r="342"/>
          <a:stretch/>
        </p:blipFill>
        <p:spPr bwMode="auto">
          <a:xfrm>
            <a:off x="3384000" y="3780000"/>
            <a:ext cx="2366609" cy="1440000"/>
          </a:xfrm>
          <a:prstGeom prst="roundRect">
            <a:avLst>
              <a:gd name="adj" fmla="val 16667"/>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pic>
        <p:nvPicPr>
          <p:cNvPr id="3076" name="Picture 4"/>
          <p:cNvPicPr>
            <a:picLocks noChangeAspect="1" noChangeArrowheads="1"/>
          </p:cNvPicPr>
          <p:nvPr/>
        </p:nvPicPr>
        <p:blipFill rotWithShape="1">
          <a:blip r:embed="rId7" cstate="email">
            <a:extLst/>
          </a:blip>
          <a:srcRect l="1793"/>
          <a:stretch/>
        </p:blipFill>
        <p:spPr bwMode="auto">
          <a:xfrm>
            <a:off x="6526800" y="3780000"/>
            <a:ext cx="2365296" cy="1440000"/>
          </a:xfrm>
          <a:prstGeom prst="roundRect">
            <a:avLst>
              <a:gd name="adj" fmla="val 16667"/>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pic>
        <p:nvPicPr>
          <p:cNvPr id="3077" name="Picture 5"/>
          <p:cNvPicPr>
            <a:picLocks noChangeAspect="1" noChangeArrowheads="1"/>
          </p:cNvPicPr>
          <p:nvPr/>
        </p:nvPicPr>
        <p:blipFill rotWithShape="1">
          <a:blip r:embed="rId8" cstate="email">
            <a:extLst/>
          </a:blip>
          <a:srcRect l="905" r="-1"/>
          <a:stretch/>
        </p:blipFill>
        <p:spPr bwMode="auto">
          <a:xfrm>
            <a:off x="252000" y="5328000"/>
            <a:ext cx="2365768" cy="1440000"/>
          </a:xfrm>
          <a:prstGeom prst="roundRect">
            <a:avLst>
              <a:gd name="adj" fmla="val 16667"/>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pic>
        <p:nvPicPr>
          <p:cNvPr id="3078" name="Picture 6"/>
          <p:cNvPicPr>
            <a:picLocks noChangeAspect="1" noChangeArrowheads="1"/>
          </p:cNvPicPr>
          <p:nvPr/>
        </p:nvPicPr>
        <p:blipFill>
          <a:blip r:embed="rId9">
            <a:extLst/>
          </a:blip>
          <a:srcRect/>
          <a:stretch>
            <a:fillRect/>
          </a:stretch>
        </p:blipFill>
        <p:spPr bwMode="auto">
          <a:xfrm>
            <a:off x="3384000" y="5328000"/>
            <a:ext cx="2366609" cy="1440000"/>
          </a:xfrm>
          <a:prstGeom prst="roundRect">
            <a:avLst>
              <a:gd name="adj" fmla="val 16667"/>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pic>
        <p:nvPicPr>
          <p:cNvPr id="3079" name="Picture 7"/>
          <p:cNvPicPr>
            <a:picLocks noChangeAspect="1" noChangeArrowheads="1"/>
          </p:cNvPicPr>
          <p:nvPr/>
        </p:nvPicPr>
        <p:blipFill rotWithShape="1">
          <a:blip r:embed="rId10" cstate="email">
            <a:extLst/>
          </a:blip>
          <a:srcRect l="1352" r="1"/>
          <a:stretch/>
        </p:blipFill>
        <p:spPr bwMode="auto">
          <a:xfrm>
            <a:off x="6526800" y="5328000"/>
            <a:ext cx="2363352" cy="1440000"/>
          </a:xfrm>
          <a:prstGeom prst="roundRect">
            <a:avLst>
              <a:gd name="adj" fmla="val 16667"/>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
        <p:nvSpPr>
          <p:cNvPr id="2" name="TextBox 1"/>
          <p:cNvSpPr txBox="1"/>
          <p:nvPr/>
        </p:nvSpPr>
        <p:spPr>
          <a:xfrm>
            <a:off x="252413" y="2519363"/>
            <a:ext cx="3598862" cy="911225"/>
          </a:xfrm>
          <a:prstGeom prst="roundRect">
            <a:avLst/>
          </a:prstGeom>
          <a:solidFill>
            <a:schemeClr val="accent4">
              <a:lumMod val="20000"/>
              <a:lumOff val="80000"/>
            </a:schemeClr>
          </a:solidFill>
          <a:ln>
            <a:solidFill>
              <a:schemeClr val="bg1">
                <a:lumMod val="50000"/>
              </a:schemeClr>
            </a:solidFill>
          </a:ln>
        </p:spPr>
        <p:txBody>
          <a:bodyPr>
            <a:spAutoFit/>
          </a:bodyPr>
          <a:lstStyle/>
          <a:p>
            <a:r>
              <a:rPr lang="ru-RU" sz="2400">
                <a:latin typeface="Comic Sans MS" pitchFamily="66" charset="0"/>
              </a:rPr>
              <a:t>Средневековый город до </a:t>
            </a:r>
            <a:r>
              <a:rPr lang="en-US" sz="2400">
                <a:latin typeface="Comic Sans MS" pitchFamily="66" charset="0"/>
              </a:rPr>
              <a:t>X </a:t>
            </a:r>
            <a:r>
              <a:rPr lang="ru-RU" sz="2400">
                <a:latin typeface="Comic Sans MS" pitchFamily="66" charset="0"/>
              </a:rPr>
              <a:t>века</a:t>
            </a:r>
          </a:p>
        </p:txBody>
      </p:sp>
      <p:sp>
        <p:nvSpPr>
          <p:cNvPr id="15" name="TextBox 14"/>
          <p:cNvSpPr txBox="1"/>
          <p:nvPr/>
        </p:nvSpPr>
        <p:spPr>
          <a:xfrm>
            <a:off x="5292725" y="2519363"/>
            <a:ext cx="3598863" cy="911225"/>
          </a:xfrm>
          <a:prstGeom prst="roundRect">
            <a:avLst/>
          </a:prstGeom>
          <a:solidFill>
            <a:schemeClr val="accent4">
              <a:lumMod val="20000"/>
              <a:lumOff val="80000"/>
            </a:schemeClr>
          </a:solidFill>
          <a:ln>
            <a:solidFill>
              <a:schemeClr val="bg1">
                <a:lumMod val="50000"/>
              </a:schemeClr>
            </a:solidFill>
          </a:ln>
        </p:spPr>
        <p:txBody>
          <a:bodyPr>
            <a:spAutoFit/>
          </a:bodyPr>
          <a:lstStyle/>
          <a:p>
            <a:r>
              <a:rPr lang="ru-RU" sz="2400">
                <a:latin typeface="Comic Sans MS" pitchFamily="66" charset="0"/>
              </a:rPr>
              <a:t>Средневековый город к </a:t>
            </a:r>
            <a:r>
              <a:rPr lang="en-US" sz="2400">
                <a:latin typeface="Comic Sans MS" pitchFamily="66" charset="0"/>
              </a:rPr>
              <a:t>XV </a:t>
            </a:r>
            <a:r>
              <a:rPr lang="ru-RU" sz="2400">
                <a:latin typeface="Comic Sans MS" pitchFamily="66" charset="0"/>
              </a:rPr>
              <a:t>веку</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0" y="0"/>
            <a:ext cx="9144000" cy="90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sp>
        <p:nvSpPr>
          <p:cNvPr id="4" name="Скругленный прямоугольник 3"/>
          <p:cNvSpPr/>
          <p:nvPr/>
        </p:nvSpPr>
        <p:spPr>
          <a:xfrm>
            <a:off x="252000" y="990709"/>
            <a:ext cx="8640000" cy="1430179"/>
          </a:xfrm>
          <a:prstGeom prst="roundRect">
            <a:avLst/>
          </a:prstGeom>
          <a:blipFill>
            <a:blip r:embed="rId3"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7188"/>
            <a:r>
              <a:rPr lang="ru-RU" sz="2600" b="1">
                <a:solidFill>
                  <a:srgbClr val="0070C0"/>
                </a:solidFill>
                <a:latin typeface="Comic Sans MS" pitchFamily="66" charset="0"/>
              </a:rPr>
              <a:t>Максимальный уровень. </a:t>
            </a:r>
            <a:r>
              <a:rPr lang="ru-RU" sz="2600">
                <a:latin typeface="Comic Sans MS" pitchFamily="66" charset="0"/>
              </a:rPr>
              <a:t>Приведи как можно больше объяснений поговорки: «Городской воздух делает человека свободным». </a:t>
            </a:r>
          </a:p>
        </p:txBody>
      </p:sp>
      <p:sp>
        <p:nvSpPr>
          <p:cNvPr id="7" name="TextBox 6"/>
          <p:cNvSpPr txBox="1"/>
          <p:nvPr/>
        </p:nvSpPr>
        <p:spPr>
          <a:xfrm>
            <a:off x="3276600" y="2627313"/>
            <a:ext cx="5584825" cy="3970337"/>
          </a:xfrm>
          <a:prstGeom prst="rect">
            <a:avLst/>
          </a:prstGeom>
          <a:solidFill>
            <a:schemeClr val="accent4">
              <a:lumMod val="20000"/>
              <a:lumOff val="80000"/>
            </a:schemeClr>
          </a:solidFill>
          <a:ln>
            <a:solidFill>
              <a:schemeClr val="accent5">
                <a:lumMod val="40000"/>
                <a:lumOff val="60000"/>
              </a:schemeClr>
            </a:solidFill>
          </a:ln>
        </p:spPr>
        <p:txBody>
          <a:bodyPr wrap="none" rIns="36000">
            <a:spAutoFit/>
          </a:bodyPr>
          <a:lstStyle/>
          <a:p>
            <a:pPr marL="514350" indent="-514350" fontAlgn="auto">
              <a:lnSpc>
                <a:spcPct val="150000"/>
              </a:lnSpc>
              <a:spcBef>
                <a:spcPts val="0"/>
              </a:spcBef>
              <a:spcAft>
                <a:spcPts val="0"/>
              </a:spcAft>
              <a:buFontTx/>
              <a:buAutoNum type="arabicPeriod"/>
              <a:defRPr/>
            </a:pPr>
            <a:r>
              <a:rPr lang="ru-RU" sz="2800" b="1" dirty="0">
                <a:latin typeface="+mn-lt"/>
              </a:rPr>
              <a:t>______________________</a:t>
            </a:r>
          </a:p>
          <a:p>
            <a:pPr marL="514350" indent="-514350" fontAlgn="auto">
              <a:lnSpc>
                <a:spcPct val="150000"/>
              </a:lnSpc>
              <a:spcBef>
                <a:spcPts val="0"/>
              </a:spcBef>
              <a:spcAft>
                <a:spcPts val="0"/>
              </a:spcAft>
              <a:buFontTx/>
              <a:buAutoNum type="arabicPeriod"/>
              <a:defRPr/>
            </a:pPr>
            <a:r>
              <a:rPr lang="ru-RU" sz="2800" b="1" dirty="0">
                <a:latin typeface="+mn-lt"/>
              </a:rPr>
              <a:t>______________________</a:t>
            </a:r>
          </a:p>
          <a:p>
            <a:pPr marL="514350" indent="-514350" fontAlgn="auto">
              <a:lnSpc>
                <a:spcPct val="150000"/>
              </a:lnSpc>
              <a:spcBef>
                <a:spcPts val="0"/>
              </a:spcBef>
              <a:spcAft>
                <a:spcPts val="0"/>
              </a:spcAft>
              <a:buFontTx/>
              <a:buAutoNum type="arabicPeriod"/>
              <a:defRPr/>
            </a:pPr>
            <a:r>
              <a:rPr lang="ru-RU" sz="2800" b="1" dirty="0">
                <a:latin typeface="+mn-lt"/>
              </a:rPr>
              <a:t>______________________</a:t>
            </a:r>
          </a:p>
          <a:p>
            <a:pPr marL="514350" indent="-514350" fontAlgn="auto">
              <a:lnSpc>
                <a:spcPct val="150000"/>
              </a:lnSpc>
              <a:spcBef>
                <a:spcPts val="0"/>
              </a:spcBef>
              <a:spcAft>
                <a:spcPts val="0"/>
              </a:spcAft>
              <a:buFontTx/>
              <a:buAutoNum type="arabicPeriod"/>
              <a:defRPr/>
            </a:pPr>
            <a:r>
              <a:rPr lang="ru-RU" sz="2800" b="1" dirty="0">
                <a:latin typeface="+mn-lt"/>
              </a:rPr>
              <a:t>______________________</a:t>
            </a:r>
          </a:p>
          <a:p>
            <a:pPr marL="514350" indent="-514350" fontAlgn="auto">
              <a:lnSpc>
                <a:spcPct val="150000"/>
              </a:lnSpc>
              <a:spcBef>
                <a:spcPts val="0"/>
              </a:spcBef>
              <a:spcAft>
                <a:spcPts val="0"/>
              </a:spcAft>
              <a:buFont typeface="Comic Sans MS" panose="030F0702030302020204" pitchFamily="66" charset="0"/>
              <a:buChar char="…"/>
              <a:defRPr/>
            </a:pPr>
            <a:r>
              <a:rPr lang="ru-RU" sz="2800" b="1" dirty="0">
                <a:latin typeface="+mn-lt"/>
              </a:rPr>
              <a:t>______________________</a:t>
            </a:r>
          </a:p>
          <a:p>
            <a:pPr marL="514350" indent="-514350" fontAlgn="auto">
              <a:lnSpc>
                <a:spcPct val="150000"/>
              </a:lnSpc>
              <a:spcBef>
                <a:spcPts val="0"/>
              </a:spcBef>
              <a:spcAft>
                <a:spcPts val="0"/>
              </a:spcAft>
              <a:buFont typeface="Comic Sans MS" panose="030F0702030302020204" pitchFamily="66" charset="0"/>
              <a:buChar char="…"/>
              <a:defRPr/>
            </a:pPr>
            <a:r>
              <a:rPr lang="ru-RU" sz="2800" b="1" dirty="0">
                <a:latin typeface="+mn-lt"/>
              </a:rPr>
              <a:t>______________________</a:t>
            </a:r>
          </a:p>
        </p:txBody>
      </p:sp>
      <p:pic>
        <p:nvPicPr>
          <p:cNvPr id="35846"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3" name="Заголовок 2"/>
          <p:cNvSpPr>
            <a:spLocks noGrp="1"/>
          </p:cNvSpPr>
          <p:nvPr>
            <p:ph type="title"/>
          </p:nvPr>
        </p:nvSpPr>
        <p:spPr>
          <a:xfrm>
            <a:off x="251520" y="0"/>
            <a:ext cx="8640960" cy="900000"/>
          </a:xfrm>
        </p:spPr>
        <p:txBody>
          <a:bodyPr>
            <a:noAutofit/>
          </a:bodyPr>
          <a:lstStyle/>
          <a:p>
            <a:pPr fontAlgn="auto">
              <a:spcAft>
                <a:spcPts val="0"/>
              </a:spcAft>
              <a:defRPr/>
            </a:pPr>
            <a:r>
              <a:rPr lang="ru-RU" sz="3200" dirty="0"/>
              <a:t>«Городской воздух делает человека свободным»</a:t>
            </a:r>
          </a:p>
        </p:txBody>
      </p:sp>
      <p:pic>
        <p:nvPicPr>
          <p:cNvPr id="10" name="Picture 2"/>
          <p:cNvPicPr>
            <a:picLocks noChangeAspect="1" noChangeArrowheads="1"/>
          </p:cNvPicPr>
          <p:nvPr/>
        </p:nvPicPr>
        <p:blipFill>
          <a:blip r:embed="rId5" cstate="email">
            <a:extLst/>
          </a:blip>
          <a:srcRect/>
          <a:stretch>
            <a:fillRect/>
          </a:stretch>
        </p:blipFill>
        <p:spPr bwMode="auto">
          <a:xfrm>
            <a:off x="252000" y="2612024"/>
            <a:ext cx="2883230" cy="4140000"/>
          </a:xfrm>
          <a:prstGeom prst="roundRect">
            <a:avLst>
              <a:gd name="adj" fmla="val 10060"/>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ый прямоугольник 18"/>
          <p:cNvSpPr/>
          <p:nvPr/>
        </p:nvSpPr>
        <p:spPr>
          <a:xfrm>
            <a:off x="252000" y="1800000"/>
            <a:ext cx="8640000" cy="3600000"/>
          </a:xfrm>
          <a:prstGeom prst="roundRect">
            <a:avLst/>
          </a:prstGeom>
          <a:gradFill>
            <a:gsLst>
              <a:gs pos="0">
                <a:schemeClr val="accent4">
                  <a:lumMod val="60000"/>
                  <a:lumOff val="40000"/>
                </a:schemeClr>
              </a:gs>
              <a:gs pos="80000">
                <a:schemeClr val="accent4">
                  <a:lumMod val="40000"/>
                  <a:lumOff val="60000"/>
                </a:schemeClr>
              </a:gs>
              <a:gs pos="100000">
                <a:schemeClr val="accent4">
                  <a:lumMod val="20000"/>
                  <a:lumOff val="80000"/>
                </a:schemeClr>
              </a:gs>
            </a:gsLst>
            <a:lin ang="16200000" scaled="0"/>
          </a:gradFill>
          <a:ln w="12700">
            <a:solidFill>
              <a:schemeClr val="tx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 X–XV веках в Западной Европе выросли независимые торгово-ремесленные города, благодаря которым в жизнь европейцев вновь вошли частная собственность, нормы римского права</a:t>
            </a:r>
          </a:p>
        </p:txBody>
      </p:sp>
      <p:sp>
        <p:nvSpPr>
          <p:cNvPr id="2" name="Заголовок 1"/>
          <p:cNvSpPr>
            <a:spLocks noGrp="1"/>
          </p:cNvSpPr>
          <p:nvPr>
            <p:ph type="title"/>
          </p:nvPr>
        </p:nvSpPr>
        <p:spPr/>
        <p:txBody>
          <a:bodyPr/>
          <a:lstStyle/>
          <a:p>
            <a:pPr fontAlgn="auto">
              <a:spcAft>
                <a:spcPts val="0"/>
              </a:spcAft>
              <a:defRPr/>
            </a:pPr>
            <a:r>
              <a:rPr lang="ru-RU" sz="3600" spc="0" dirty="0"/>
              <a:t>ОТКРЫВАЕМ НОВЫЕ ЗНАНИЯ</a:t>
            </a:r>
            <a:endParaRPr lang="ru-RU" sz="3600" dirty="0"/>
          </a:p>
        </p:txBody>
      </p:sp>
      <p:pic>
        <p:nvPicPr>
          <p:cNvPr id="37891" name="Picture 9"/>
          <p:cNvPicPr>
            <a:picLocks noChangeAspect="1" noChangeArrowheads="1"/>
          </p:cNvPicPr>
          <p:nvPr/>
        </p:nvPicPr>
        <p:blipFill>
          <a:blip r:embed="rId3">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252000" y="1001336"/>
            <a:ext cx="8640000" cy="987504"/>
          </a:xfrm>
          <a:prstGeom prst="roundRect">
            <a:avLst/>
          </a:prstGeom>
          <a:blipFill>
            <a:blip r:embed="rId3"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7188"/>
            <a:r>
              <a:rPr lang="ru-RU" sz="2600" b="1">
                <a:solidFill>
                  <a:srgbClr val="0070C0"/>
                </a:solidFill>
                <a:latin typeface="Comic Sans MS" pitchFamily="66" charset="0"/>
              </a:rPr>
              <a:t>Необходимый уровень. </a:t>
            </a:r>
            <a:r>
              <a:rPr lang="ru-RU" sz="2600">
                <a:latin typeface="Comic Sans MS" pitchFamily="66" charset="0"/>
              </a:rPr>
              <a:t>Нарисуй герб средневекового города.</a:t>
            </a:r>
          </a:p>
        </p:txBody>
      </p:sp>
      <p:sp>
        <p:nvSpPr>
          <p:cNvPr id="3" name="Заголовок 2"/>
          <p:cNvSpPr>
            <a:spLocks noGrp="1"/>
          </p:cNvSpPr>
          <p:nvPr>
            <p:ph type="title"/>
          </p:nvPr>
        </p:nvSpPr>
        <p:spPr/>
        <p:txBody>
          <a:bodyPr/>
          <a:lstStyle/>
          <a:p>
            <a:pPr fontAlgn="auto">
              <a:spcAft>
                <a:spcPts val="0"/>
              </a:spcAft>
              <a:defRPr/>
            </a:pPr>
            <a:r>
              <a:rPr lang="ru-RU" sz="3600" dirty="0"/>
              <a:t>ПРИМЕНЯЕМ НОВЫЕ ЗНАНИЯ</a:t>
            </a:r>
          </a:p>
        </p:txBody>
      </p:sp>
      <p:pic>
        <p:nvPicPr>
          <p:cNvPr id="39941" name="Picture 10"/>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8372475" y="0"/>
            <a:ext cx="771525" cy="1331913"/>
          </a:xfrm>
          <a:prstGeom prst="rect">
            <a:avLst/>
          </a:prstGeom>
          <a:noFill/>
          <a:ln w="9525">
            <a:noFill/>
            <a:miter lim="800000"/>
            <a:headEnd/>
            <a:tailEnd/>
          </a:ln>
        </p:spPr>
      </p:pic>
      <p:pic>
        <p:nvPicPr>
          <p:cNvPr id="39942" name="Picture 2" descr="File:Grandes Armes de Paris.svg">
            <a:hlinkClick r:id="rId5" action="ppaction://hlinksldjump" tooltip="ПАРИЖ"/>
          </p:cNvPr>
          <p:cNvPicPr>
            <a:picLocks noChangeAspect="1" noChangeArrowheads="1"/>
          </p:cNvPicPr>
          <p:nvPr/>
        </p:nvPicPr>
        <p:blipFill>
          <a:blip r:embed="rId6"/>
          <a:srcRect/>
          <a:stretch>
            <a:fillRect/>
          </a:stretch>
        </p:blipFill>
        <p:spPr bwMode="auto">
          <a:xfrm>
            <a:off x="611188" y="2151063"/>
            <a:ext cx="1516062" cy="1800225"/>
          </a:xfrm>
          <a:prstGeom prst="rect">
            <a:avLst/>
          </a:prstGeom>
          <a:noFill/>
          <a:ln w="9525">
            <a:noFill/>
            <a:miter lim="800000"/>
            <a:headEnd/>
            <a:tailEnd/>
          </a:ln>
        </p:spPr>
      </p:pic>
      <p:pic>
        <p:nvPicPr>
          <p:cNvPr id="39943" name="Picture 4" descr="File:Lesser Coat of Arms of The City of London.svg">
            <a:hlinkClick r:id="rId5" action="ppaction://hlinksldjump" tooltip="ЛОНДОН (XIV в.)"/>
          </p:cNvPr>
          <p:cNvPicPr>
            <a:picLocks noChangeAspect="1" noChangeArrowheads="1"/>
          </p:cNvPicPr>
          <p:nvPr/>
        </p:nvPicPr>
        <p:blipFill>
          <a:blip r:embed="rId7"/>
          <a:srcRect/>
          <a:stretch>
            <a:fillRect/>
          </a:stretch>
        </p:blipFill>
        <p:spPr bwMode="auto">
          <a:xfrm>
            <a:off x="2987675" y="2492375"/>
            <a:ext cx="1008063" cy="1196975"/>
          </a:xfrm>
          <a:prstGeom prst="rect">
            <a:avLst/>
          </a:prstGeom>
          <a:noFill/>
          <a:ln w="9525">
            <a:noFill/>
            <a:miter lim="800000"/>
            <a:headEnd/>
            <a:tailEnd/>
          </a:ln>
        </p:spPr>
      </p:pic>
      <p:pic>
        <p:nvPicPr>
          <p:cNvPr id="39944" name="Picture 6" descr="File:Coat of arms of Berlin.svg">
            <a:hlinkClick r:id="rId5" action="ppaction://hlinksldjump" tooltip="БЕРЛИН"/>
          </p:cNvPr>
          <p:cNvPicPr>
            <a:picLocks noChangeAspect="1" noChangeArrowheads="1"/>
          </p:cNvPicPr>
          <p:nvPr/>
        </p:nvPicPr>
        <p:blipFill>
          <a:blip r:embed="rId8"/>
          <a:srcRect/>
          <a:stretch>
            <a:fillRect/>
          </a:stretch>
        </p:blipFill>
        <p:spPr bwMode="auto">
          <a:xfrm>
            <a:off x="5003800" y="2151063"/>
            <a:ext cx="1096963" cy="1800225"/>
          </a:xfrm>
          <a:prstGeom prst="rect">
            <a:avLst/>
          </a:prstGeom>
          <a:noFill/>
          <a:ln w="9525">
            <a:noFill/>
            <a:miter lim="800000"/>
            <a:headEnd/>
            <a:tailEnd/>
          </a:ln>
        </p:spPr>
      </p:pic>
      <p:pic>
        <p:nvPicPr>
          <p:cNvPr id="39945" name="Picture 8" descr="File:Amsterdam.svg">
            <a:hlinkClick r:id="rId5" action="ppaction://hlinksldjump" tooltip="АМСТЕРДАМ"/>
          </p:cNvPr>
          <p:cNvPicPr>
            <a:picLocks noChangeAspect="1" noChangeArrowheads="1"/>
          </p:cNvPicPr>
          <p:nvPr/>
        </p:nvPicPr>
        <p:blipFill>
          <a:blip r:embed="rId9"/>
          <a:srcRect/>
          <a:stretch>
            <a:fillRect/>
          </a:stretch>
        </p:blipFill>
        <p:spPr bwMode="auto">
          <a:xfrm>
            <a:off x="6348413" y="1989138"/>
            <a:ext cx="2543175" cy="1800225"/>
          </a:xfrm>
          <a:prstGeom prst="rect">
            <a:avLst/>
          </a:prstGeom>
          <a:noFill/>
          <a:ln w="9525">
            <a:noFill/>
            <a:miter lim="800000"/>
            <a:headEnd/>
            <a:tailEnd/>
          </a:ln>
        </p:spPr>
      </p:pic>
      <p:sp>
        <p:nvSpPr>
          <p:cNvPr id="10" name="Скругленный прямоугольник 9"/>
          <p:cNvSpPr/>
          <p:nvPr/>
        </p:nvSpPr>
        <p:spPr>
          <a:xfrm>
            <a:off x="252000" y="4024605"/>
            <a:ext cx="8640000" cy="987504"/>
          </a:xfrm>
          <a:prstGeom prst="roundRect">
            <a:avLst/>
          </a:prstGeom>
          <a:blipFill>
            <a:blip r:embed="rId3"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7188"/>
            <a:r>
              <a:rPr lang="ru-RU" sz="2600" b="1">
                <a:solidFill>
                  <a:srgbClr val="0070C0"/>
                </a:solidFill>
                <a:latin typeface="Comic Sans MS" pitchFamily="66" charset="0"/>
              </a:rPr>
              <a:t>Повышенный уровень. </a:t>
            </a:r>
            <a:r>
              <a:rPr lang="ru-RU" sz="2600">
                <a:latin typeface="Comic Sans MS" pitchFamily="66" charset="0"/>
              </a:rPr>
              <a:t>Объясни, что означают выбранные тобой символы.</a:t>
            </a:r>
          </a:p>
        </p:txBody>
      </p:sp>
      <p:sp>
        <p:nvSpPr>
          <p:cNvPr id="11" name="Скругленный прямоугольник 10"/>
          <p:cNvSpPr/>
          <p:nvPr/>
        </p:nvSpPr>
        <p:spPr>
          <a:xfrm>
            <a:off x="251520" y="5311189"/>
            <a:ext cx="8640000" cy="1430179"/>
          </a:xfrm>
          <a:prstGeom prst="roundRect">
            <a:avLst/>
          </a:prstGeom>
          <a:blipFill>
            <a:blip r:embed="rId3"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7188" fontAlgn="auto">
              <a:spcBef>
                <a:spcPts val="0"/>
              </a:spcBef>
              <a:spcAft>
                <a:spcPts val="0"/>
              </a:spcAft>
              <a:defRPr/>
            </a:pPr>
            <a:r>
              <a:rPr lang="ru-RU" sz="2600" b="1" dirty="0">
                <a:solidFill>
                  <a:srgbClr val="0070C0"/>
                </a:solidFill>
                <a:latin typeface="+mn-lt"/>
              </a:rPr>
              <a:t>Максимальный уровень. </a:t>
            </a:r>
            <a:r>
              <a:rPr lang="ru-RU" sz="2600" dirty="0">
                <a:latin typeface="+mn-lt"/>
              </a:rPr>
              <a:t>Как ты думаешь, почему средневековый обычай составления гербов городов используется до сих пор?</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252000" y="980728"/>
            <a:ext cx="8640000" cy="1055608"/>
          </a:xfrm>
          <a:prstGeom prst="roundRect">
            <a:avLst/>
          </a:prstGeom>
          <a:blipFill>
            <a:blip r:embed="rId3"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7188"/>
            <a:r>
              <a:rPr lang="ru-RU" sz="2800" b="1">
                <a:solidFill>
                  <a:srgbClr val="0070C0"/>
                </a:solidFill>
                <a:latin typeface="Comic Sans MS" pitchFamily="66" charset="0"/>
              </a:rPr>
              <a:t>Повышенный уровень. </a:t>
            </a:r>
            <a:r>
              <a:rPr lang="ru-RU" sz="2800">
                <a:latin typeface="Comic Sans MS" pitchFamily="66" charset="0"/>
              </a:rPr>
              <a:t>Составь синквейн на тему: «Средневековый город».</a:t>
            </a:r>
          </a:p>
        </p:txBody>
      </p:sp>
      <p:sp>
        <p:nvSpPr>
          <p:cNvPr id="3" name="Заголовок 2"/>
          <p:cNvSpPr>
            <a:spLocks noGrp="1"/>
          </p:cNvSpPr>
          <p:nvPr>
            <p:ph type="title"/>
          </p:nvPr>
        </p:nvSpPr>
        <p:spPr/>
        <p:txBody>
          <a:bodyPr/>
          <a:lstStyle/>
          <a:p>
            <a:pPr fontAlgn="auto">
              <a:spcAft>
                <a:spcPts val="0"/>
              </a:spcAft>
              <a:defRPr/>
            </a:pPr>
            <a:r>
              <a:rPr lang="ru-RU" sz="3600" dirty="0"/>
              <a:t>ПРИМЕНЯЕМ НОВЫЕ ЗНАНИЯ</a:t>
            </a:r>
          </a:p>
        </p:txBody>
      </p:sp>
      <p:pic>
        <p:nvPicPr>
          <p:cNvPr id="41989" name="Picture 10"/>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8372475" y="0"/>
            <a:ext cx="771525" cy="1331913"/>
          </a:xfrm>
          <a:prstGeom prst="rect">
            <a:avLst/>
          </a:prstGeom>
          <a:noFill/>
          <a:ln w="9525">
            <a:noFill/>
            <a:miter lim="800000"/>
            <a:headEnd/>
            <a:tailEnd/>
          </a:ln>
        </p:spPr>
      </p:pic>
      <p:pic>
        <p:nvPicPr>
          <p:cNvPr id="9" name="Picture 2"/>
          <p:cNvPicPr>
            <a:picLocks noChangeAspect="1" noChangeArrowheads="1"/>
          </p:cNvPicPr>
          <p:nvPr/>
        </p:nvPicPr>
        <p:blipFill>
          <a:blip r:embed="rId5" cstate="email">
            <a:extLst/>
          </a:blip>
          <a:srcRect/>
          <a:stretch>
            <a:fillRect/>
          </a:stretch>
        </p:blipFill>
        <p:spPr bwMode="auto">
          <a:xfrm>
            <a:off x="253216" y="2268000"/>
            <a:ext cx="3169679" cy="4464000"/>
          </a:xfrm>
          <a:prstGeom prst="roundRect">
            <a:avLst>
              <a:gd name="adj" fmla="val 7281"/>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
        <p:nvSpPr>
          <p:cNvPr id="11" name="TextBox 10"/>
          <p:cNvSpPr txBox="1"/>
          <p:nvPr/>
        </p:nvSpPr>
        <p:spPr>
          <a:xfrm>
            <a:off x="3846513" y="2524125"/>
            <a:ext cx="5040312" cy="3784600"/>
          </a:xfrm>
          <a:prstGeom prst="rect">
            <a:avLst/>
          </a:prstGeom>
          <a:solidFill>
            <a:schemeClr val="accent4">
              <a:lumMod val="20000"/>
              <a:lumOff val="80000"/>
            </a:schemeClr>
          </a:solidFill>
          <a:ln>
            <a:solidFill>
              <a:schemeClr val="accent5">
                <a:lumMod val="40000"/>
                <a:lumOff val="60000"/>
              </a:schemeClr>
            </a:solidFill>
          </a:ln>
        </p:spPr>
        <p:txBody>
          <a:bodyPr wrap="none" rIns="36000">
            <a:spAutoFit/>
          </a:bodyPr>
          <a:lstStyle/>
          <a:p>
            <a:pPr marL="514350" indent="-514350" fontAlgn="auto">
              <a:lnSpc>
                <a:spcPct val="150000"/>
              </a:lnSpc>
              <a:spcBef>
                <a:spcPts val="0"/>
              </a:spcBef>
              <a:spcAft>
                <a:spcPts val="0"/>
              </a:spcAft>
              <a:buFontTx/>
              <a:buAutoNum type="arabicPeriod"/>
              <a:defRPr/>
            </a:pPr>
            <a:r>
              <a:rPr lang="ru-RU" sz="3200" b="1" dirty="0">
                <a:latin typeface="+mn-lt"/>
              </a:rPr>
              <a:t>________________</a:t>
            </a:r>
          </a:p>
          <a:p>
            <a:pPr marL="514350" indent="-514350" fontAlgn="auto">
              <a:lnSpc>
                <a:spcPct val="150000"/>
              </a:lnSpc>
              <a:spcBef>
                <a:spcPts val="0"/>
              </a:spcBef>
              <a:spcAft>
                <a:spcPts val="0"/>
              </a:spcAft>
              <a:buFontTx/>
              <a:buAutoNum type="arabicPeriod"/>
              <a:defRPr/>
            </a:pPr>
            <a:r>
              <a:rPr lang="ru-RU" sz="3200" b="1" dirty="0">
                <a:latin typeface="+mn-lt"/>
              </a:rPr>
              <a:t>________________</a:t>
            </a:r>
          </a:p>
          <a:p>
            <a:pPr marL="514350" indent="-514350" fontAlgn="auto">
              <a:lnSpc>
                <a:spcPct val="150000"/>
              </a:lnSpc>
              <a:spcBef>
                <a:spcPts val="0"/>
              </a:spcBef>
              <a:spcAft>
                <a:spcPts val="0"/>
              </a:spcAft>
              <a:buFontTx/>
              <a:buAutoNum type="arabicPeriod"/>
              <a:defRPr/>
            </a:pPr>
            <a:r>
              <a:rPr lang="ru-RU" sz="3200" b="1" dirty="0">
                <a:latin typeface="+mn-lt"/>
              </a:rPr>
              <a:t>________________</a:t>
            </a:r>
          </a:p>
          <a:p>
            <a:pPr marL="514350" indent="-514350" fontAlgn="auto">
              <a:lnSpc>
                <a:spcPct val="150000"/>
              </a:lnSpc>
              <a:spcBef>
                <a:spcPts val="0"/>
              </a:spcBef>
              <a:spcAft>
                <a:spcPts val="0"/>
              </a:spcAft>
              <a:buFontTx/>
              <a:buAutoNum type="arabicPeriod"/>
              <a:defRPr/>
            </a:pPr>
            <a:r>
              <a:rPr lang="ru-RU" sz="3200" b="1" dirty="0">
                <a:latin typeface="+mn-lt"/>
              </a:rPr>
              <a:t>________________</a:t>
            </a:r>
          </a:p>
          <a:p>
            <a:pPr marL="514350" indent="-514350" fontAlgn="auto">
              <a:lnSpc>
                <a:spcPct val="150000"/>
              </a:lnSpc>
              <a:spcBef>
                <a:spcPts val="0"/>
              </a:spcBef>
              <a:spcAft>
                <a:spcPts val="0"/>
              </a:spcAft>
              <a:buFontTx/>
              <a:buAutoNum type="arabicPeriod"/>
              <a:defRPr/>
            </a:pPr>
            <a:r>
              <a:rPr lang="ru-RU" sz="3200" b="1" dirty="0">
                <a:latin typeface="+mn-lt"/>
              </a:rPr>
              <a:t>________________</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252000" y="980728"/>
            <a:ext cx="8640000" cy="1430179"/>
          </a:xfrm>
          <a:prstGeom prst="roundRect">
            <a:avLst/>
          </a:prstGeom>
          <a:blipFill>
            <a:blip r:embed="rId3"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7188"/>
            <a:r>
              <a:rPr lang="ru-RU" sz="2600" b="1">
                <a:solidFill>
                  <a:srgbClr val="0070C0"/>
                </a:solidFill>
                <a:latin typeface="Comic Sans MS" pitchFamily="66" charset="0"/>
              </a:rPr>
              <a:t>Повышенный уровень. </a:t>
            </a:r>
            <a:r>
              <a:rPr lang="ru-RU" sz="2600">
                <a:latin typeface="Comic Sans MS" pitchFamily="66" charset="0"/>
              </a:rPr>
              <a:t>Найди значения слов «Бург», «Бридж», «Форт», «Хафен». На карте найди города, названия которых содержат эти частички.</a:t>
            </a:r>
          </a:p>
        </p:txBody>
      </p:sp>
      <p:sp>
        <p:nvSpPr>
          <p:cNvPr id="3" name="Заголовок 2"/>
          <p:cNvSpPr>
            <a:spLocks noGrp="1"/>
          </p:cNvSpPr>
          <p:nvPr>
            <p:ph type="title"/>
          </p:nvPr>
        </p:nvSpPr>
        <p:spPr/>
        <p:txBody>
          <a:bodyPr/>
          <a:lstStyle/>
          <a:p>
            <a:pPr fontAlgn="auto">
              <a:spcAft>
                <a:spcPts val="0"/>
              </a:spcAft>
              <a:defRPr/>
            </a:pPr>
            <a:r>
              <a:rPr lang="ru-RU" sz="3600" dirty="0"/>
              <a:t>ПРИМЕНЯЕМ НОВЫЕ ЗНАНИЯ</a:t>
            </a:r>
          </a:p>
        </p:txBody>
      </p:sp>
      <p:pic>
        <p:nvPicPr>
          <p:cNvPr id="44037" name="Picture 10"/>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8372475" y="0"/>
            <a:ext cx="771525" cy="1331913"/>
          </a:xfrm>
          <a:prstGeom prst="rect">
            <a:avLst/>
          </a:prstGeom>
          <a:noFill/>
          <a:ln w="9525">
            <a:noFill/>
            <a:miter lim="800000"/>
            <a:headEnd/>
            <a:tailEnd/>
          </a:ln>
        </p:spPr>
      </p:pic>
      <p:graphicFrame>
        <p:nvGraphicFramePr>
          <p:cNvPr id="8" name="Таблица 7"/>
          <p:cNvGraphicFramePr>
            <a:graphicFrameLocks noGrp="1"/>
          </p:cNvGraphicFramePr>
          <p:nvPr/>
        </p:nvGraphicFramePr>
        <p:xfrm>
          <a:off x="252413" y="2708275"/>
          <a:ext cx="8640000" cy="1371600"/>
        </p:xfrm>
        <a:graphic>
          <a:graphicData uri="http://schemas.openxmlformats.org/drawingml/2006/table">
            <a:tbl>
              <a:tblPr firstRow="1" bandRow="1">
                <a:tableStyleId>{5940675A-B579-460E-94D1-54222C63F5DA}</a:tableStyleId>
              </a:tblPr>
              <a:tblGrid>
                <a:gridCol w="2159760"/>
                <a:gridCol w="2160240"/>
                <a:gridCol w="2144280"/>
                <a:gridCol w="2175720"/>
              </a:tblGrid>
              <a:tr h="370840">
                <a:tc>
                  <a:txBody>
                    <a:bodyPr/>
                    <a:lstStyle/>
                    <a:p>
                      <a:pPr algn="ctr"/>
                      <a:r>
                        <a:rPr lang="ru-RU" sz="2400" dirty="0" err="1" smtClean="0"/>
                        <a:t>Бург</a:t>
                      </a:r>
                      <a:endParaRPr lang="ru-RU" sz="2400" dirty="0"/>
                    </a:p>
                  </a:txBody>
                  <a:tcPr>
                    <a:solidFill>
                      <a:schemeClr val="accent5">
                        <a:lumMod val="20000"/>
                        <a:lumOff val="80000"/>
                      </a:schemeClr>
                    </a:solidFill>
                  </a:tcPr>
                </a:tc>
                <a:tc>
                  <a:txBody>
                    <a:bodyPr/>
                    <a:lstStyle/>
                    <a:p>
                      <a:pPr algn="ctr"/>
                      <a:r>
                        <a:rPr lang="ru-RU" sz="2400" dirty="0" smtClean="0"/>
                        <a:t>Бридж </a:t>
                      </a:r>
                      <a:endParaRPr lang="ru-RU" sz="2400" dirty="0"/>
                    </a:p>
                  </a:txBody>
                  <a:tcPr>
                    <a:solidFill>
                      <a:schemeClr val="accent5">
                        <a:lumMod val="20000"/>
                        <a:lumOff val="80000"/>
                      </a:schemeClr>
                    </a:solidFill>
                  </a:tcPr>
                </a:tc>
                <a:tc>
                  <a:txBody>
                    <a:bodyPr/>
                    <a:lstStyle/>
                    <a:p>
                      <a:pPr algn="ctr"/>
                      <a:r>
                        <a:rPr lang="ru-RU" sz="2400" dirty="0" smtClean="0"/>
                        <a:t>Форт(д)</a:t>
                      </a:r>
                      <a:endParaRPr lang="ru-RU" sz="2400" dirty="0"/>
                    </a:p>
                  </a:txBody>
                  <a:tcPr>
                    <a:solidFill>
                      <a:schemeClr val="accent5">
                        <a:lumMod val="20000"/>
                        <a:lumOff val="80000"/>
                      </a:schemeClr>
                    </a:solidFill>
                  </a:tcPr>
                </a:tc>
                <a:tc>
                  <a:txBody>
                    <a:bodyPr/>
                    <a:lstStyle/>
                    <a:p>
                      <a:pPr algn="ctr"/>
                      <a:r>
                        <a:rPr lang="ru-RU" sz="2400" dirty="0" err="1" smtClean="0"/>
                        <a:t>Хафен</a:t>
                      </a:r>
                      <a:r>
                        <a:rPr lang="ru-RU" sz="2400" baseline="0" dirty="0" smtClean="0"/>
                        <a:t> </a:t>
                      </a:r>
                      <a:endParaRPr lang="ru-RU" sz="2400" dirty="0"/>
                    </a:p>
                  </a:txBody>
                  <a:tcPr>
                    <a:solidFill>
                      <a:schemeClr val="accent5">
                        <a:lumMod val="20000"/>
                        <a:lumOff val="80000"/>
                      </a:schemeClr>
                    </a:solidFill>
                  </a:tcPr>
                </a:tc>
              </a:tr>
              <a:tr h="370840">
                <a:tc>
                  <a:txBody>
                    <a:bodyPr/>
                    <a:lstStyle/>
                    <a:p>
                      <a:endParaRPr lang="ru-RU" sz="2400" dirty="0"/>
                    </a:p>
                  </a:txBody>
                  <a:tcPr>
                    <a:solidFill>
                      <a:schemeClr val="accent4">
                        <a:lumMod val="20000"/>
                        <a:lumOff val="80000"/>
                      </a:schemeClr>
                    </a:solidFill>
                  </a:tcPr>
                </a:tc>
                <a:tc>
                  <a:txBody>
                    <a:bodyPr/>
                    <a:lstStyle/>
                    <a:p>
                      <a:endParaRPr lang="ru-RU" sz="2400" dirty="0"/>
                    </a:p>
                  </a:txBody>
                  <a:tcPr>
                    <a:solidFill>
                      <a:schemeClr val="accent4">
                        <a:lumMod val="20000"/>
                        <a:lumOff val="80000"/>
                      </a:schemeClr>
                    </a:solidFill>
                  </a:tcPr>
                </a:tc>
                <a:tc>
                  <a:txBody>
                    <a:bodyPr/>
                    <a:lstStyle/>
                    <a:p>
                      <a:endParaRPr lang="ru-RU" sz="2400" dirty="0"/>
                    </a:p>
                  </a:txBody>
                  <a:tcPr>
                    <a:solidFill>
                      <a:schemeClr val="accent4">
                        <a:lumMod val="20000"/>
                        <a:lumOff val="80000"/>
                      </a:schemeClr>
                    </a:solidFill>
                  </a:tcPr>
                </a:tc>
                <a:tc>
                  <a:txBody>
                    <a:bodyPr/>
                    <a:lstStyle/>
                    <a:p>
                      <a:endParaRPr lang="ru-RU" sz="2400" dirty="0"/>
                    </a:p>
                  </a:txBody>
                  <a:tcPr>
                    <a:solidFill>
                      <a:schemeClr val="accent4">
                        <a:lumMod val="20000"/>
                        <a:lumOff val="80000"/>
                      </a:schemeClr>
                    </a:solidFill>
                  </a:tcPr>
                </a:tc>
              </a:tr>
              <a:tr h="370840">
                <a:tc>
                  <a:txBody>
                    <a:bodyPr/>
                    <a:lstStyle/>
                    <a:p>
                      <a:endParaRPr lang="ru-RU" sz="2400" dirty="0"/>
                    </a:p>
                  </a:txBody>
                  <a:tcPr>
                    <a:solidFill>
                      <a:schemeClr val="accent4">
                        <a:lumMod val="20000"/>
                        <a:lumOff val="80000"/>
                      </a:schemeClr>
                    </a:solidFill>
                  </a:tcPr>
                </a:tc>
                <a:tc>
                  <a:txBody>
                    <a:bodyPr/>
                    <a:lstStyle/>
                    <a:p>
                      <a:endParaRPr lang="ru-RU" sz="2400" dirty="0"/>
                    </a:p>
                  </a:txBody>
                  <a:tcPr>
                    <a:solidFill>
                      <a:schemeClr val="accent4">
                        <a:lumMod val="20000"/>
                        <a:lumOff val="80000"/>
                      </a:schemeClr>
                    </a:solidFill>
                  </a:tcPr>
                </a:tc>
                <a:tc>
                  <a:txBody>
                    <a:bodyPr/>
                    <a:lstStyle/>
                    <a:p>
                      <a:endParaRPr lang="ru-RU" sz="2400" dirty="0"/>
                    </a:p>
                  </a:txBody>
                  <a:tcPr>
                    <a:solidFill>
                      <a:schemeClr val="accent4">
                        <a:lumMod val="20000"/>
                        <a:lumOff val="80000"/>
                      </a:schemeClr>
                    </a:solidFill>
                  </a:tcPr>
                </a:tc>
                <a:tc>
                  <a:txBody>
                    <a:bodyPr/>
                    <a:lstStyle/>
                    <a:p>
                      <a:endParaRPr lang="ru-RU" sz="2400" dirty="0"/>
                    </a:p>
                  </a:txBody>
                  <a:tcPr>
                    <a:solidFill>
                      <a:schemeClr val="accent4">
                        <a:lumMod val="20000"/>
                        <a:lumOff val="80000"/>
                      </a:schemeClr>
                    </a:solidFill>
                  </a:tcPr>
                </a:tc>
              </a:tr>
            </a:tbl>
          </a:graphicData>
        </a:graphic>
      </p:graphicFrame>
      <p:pic>
        <p:nvPicPr>
          <p:cNvPr id="44060" name="Picture 2" descr="File:Wappen Frankfurt an der Oder.jpg"/>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85788" y="4386263"/>
            <a:ext cx="1319212" cy="1547812"/>
          </a:xfrm>
          <a:prstGeom prst="rect">
            <a:avLst/>
          </a:prstGeom>
          <a:noFill/>
          <a:ln w="9525">
            <a:noFill/>
            <a:miter lim="800000"/>
            <a:headEnd/>
            <a:tailEnd/>
          </a:ln>
        </p:spPr>
      </p:pic>
      <p:pic>
        <p:nvPicPr>
          <p:cNvPr id="44061" name="Picture 4" descr="File:Coat of arms of Hamburg.svg"/>
          <p:cNvPicPr>
            <a:picLocks noChangeAspect="1" noChangeArrowheads="1"/>
          </p:cNvPicPr>
          <p:nvPr/>
        </p:nvPicPr>
        <p:blipFill>
          <a:blip r:embed="rId6"/>
          <a:srcRect/>
          <a:stretch>
            <a:fillRect/>
          </a:stretch>
        </p:blipFill>
        <p:spPr bwMode="auto">
          <a:xfrm>
            <a:off x="5214938" y="4335463"/>
            <a:ext cx="1106487" cy="1547812"/>
          </a:xfrm>
          <a:prstGeom prst="rect">
            <a:avLst/>
          </a:prstGeom>
          <a:noFill/>
          <a:ln w="9525">
            <a:noFill/>
            <a:miter lim="800000"/>
            <a:headEnd/>
            <a:tailEnd/>
          </a:ln>
        </p:spPr>
      </p:pic>
      <p:pic>
        <p:nvPicPr>
          <p:cNvPr id="44062" name="Picture 6" descr="File:Wappen WHV.jpg"/>
          <p:cNvPicPr>
            <a:picLocks noChangeAspect="1" noChangeArrowheads="1"/>
          </p:cNvPicPr>
          <p:nvPr/>
        </p:nvPicPr>
        <p:blipFill>
          <a:blip r:embed="rId7">
            <a:clrChange>
              <a:clrFrom>
                <a:srgbClr val="FCFCFA"/>
              </a:clrFrom>
              <a:clrTo>
                <a:srgbClr val="FCFCFA">
                  <a:alpha val="0"/>
                </a:srgbClr>
              </a:clrTo>
            </a:clrChange>
          </a:blip>
          <a:srcRect/>
          <a:stretch>
            <a:fillRect/>
          </a:stretch>
        </p:blipFill>
        <p:spPr bwMode="auto">
          <a:xfrm>
            <a:off x="7304088" y="4335463"/>
            <a:ext cx="1425575" cy="1547812"/>
          </a:xfrm>
          <a:prstGeom prst="rect">
            <a:avLst/>
          </a:prstGeom>
          <a:noFill/>
          <a:ln w="9525">
            <a:noFill/>
            <a:miter lim="800000"/>
            <a:headEnd/>
            <a:tailEnd/>
          </a:ln>
        </p:spPr>
      </p:pic>
      <p:pic>
        <p:nvPicPr>
          <p:cNvPr id="44063" name="Picture 8" descr="Герб города Кембридж (Англия)"/>
          <p:cNvPicPr>
            <a:picLocks noChangeAspect="1" noChangeArrowheads="1"/>
          </p:cNvPicPr>
          <p:nvPr/>
        </p:nvPicPr>
        <p:blipFill>
          <a:blip r:embed="rId8"/>
          <a:srcRect/>
          <a:stretch>
            <a:fillRect/>
          </a:stretch>
        </p:blipFill>
        <p:spPr bwMode="auto">
          <a:xfrm>
            <a:off x="2484438" y="4140200"/>
            <a:ext cx="1905000" cy="1914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p:cNvSpPr>
            <a:spLocks noGrp="1"/>
          </p:cNvSpPr>
          <p:nvPr>
            <p:ph sz="half" idx="2"/>
          </p:nvPr>
        </p:nvSpPr>
        <p:spPr>
          <a:xfrm>
            <a:off x="5292725" y="981075"/>
            <a:ext cx="3598863" cy="4679950"/>
          </a:xfrm>
          <a:blipFill dpi="0" rotWithShape="1">
            <a:blip r:embed="rId3"/>
            <a:srcRect/>
            <a:tile tx="0" ty="0" sx="100000" sy="100000" flip="none" algn="tl"/>
          </a:blipFill>
          <a:ln>
            <a:round/>
          </a:ln>
        </p:spPr>
        <p:txBody>
          <a:bodyPr/>
          <a:lstStyle/>
          <a:p>
            <a:pPr marL="88900" indent="0" algn="ctr">
              <a:spcBef>
                <a:spcPct val="0"/>
              </a:spcBef>
              <a:buFont typeface="Comic Sans MS" pitchFamily="66" charset="0"/>
              <a:buNone/>
            </a:pPr>
            <a:r>
              <a:rPr lang="ru-RU" sz="1500" b="1" i="1" smtClean="0"/>
              <a:t>Справочные сведения о численности средневековых городов</a:t>
            </a:r>
          </a:p>
          <a:p>
            <a:pPr marL="88900" indent="0" algn="ctr">
              <a:spcBef>
                <a:spcPct val="0"/>
              </a:spcBef>
              <a:buFont typeface="Comic Sans MS" pitchFamily="66" charset="0"/>
              <a:buNone/>
            </a:pPr>
            <a:r>
              <a:rPr lang="ru-RU" sz="1500" i="1" u="sng" smtClean="0"/>
              <a:t>Конец раннего Средневековья (VIII–IX века):</a:t>
            </a:r>
          </a:p>
          <a:p>
            <a:pPr marL="88900" indent="0" algn="just">
              <a:spcBef>
                <a:spcPct val="0"/>
              </a:spcBef>
              <a:buFont typeface="Comic Sans MS" pitchFamily="66" charset="0"/>
              <a:buNone/>
            </a:pPr>
            <a:r>
              <a:rPr lang="ru-RU" sz="1500" smtClean="0"/>
              <a:t>– Несколько десятков городов на всю Европу.</a:t>
            </a:r>
          </a:p>
          <a:p>
            <a:pPr marL="88900" indent="0" algn="just">
              <a:spcBef>
                <a:spcPct val="0"/>
              </a:spcBef>
              <a:buFont typeface="Comic Sans MS" pitchFamily="66" charset="0"/>
              <a:buNone/>
            </a:pPr>
            <a:r>
              <a:rPr lang="ru-RU" sz="1500" smtClean="0"/>
              <a:t>– Каждый город – как правило, менее 10 тысяч жителей.</a:t>
            </a:r>
          </a:p>
          <a:p>
            <a:pPr marL="88900" indent="0" algn="ctr">
              <a:spcBef>
                <a:spcPct val="0"/>
              </a:spcBef>
              <a:buFont typeface="Comic Sans MS" pitchFamily="66" charset="0"/>
              <a:buNone/>
            </a:pPr>
            <a:r>
              <a:rPr lang="ru-RU" sz="1500" i="1" u="sng" smtClean="0"/>
              <a:t>Конец развитого Средневековья (XI век):</a:t>
            </a:r>
          </a:p>
          <a:p>
            <a:pPr marL="88900" indent="0" algn="just">
              <a:spcBef>
                <a:spcPct val="0"/>
              </a:spcBef>
              <a:buFont typeface="Comic Sans MS" pitchFamily="66" charset="0"/>
              <a:buNone/>
            </a:pPr>
            <a:r>
              <a:rPr lang="ru-RU" sz="1500" smtClean="0"/>
              <a:t>– Несколько тысяч городов по всей Европе.</a:t>
            </a:r>
          </a:p>
          <a:p>
            <a:pPr marL="88900" indent="0" algn="just">
              <a:spcBef>
                <a:spcPct val="0"/>
              </a:spcBef>
              <a:buFont typeface="Comic Sans MS" pitchFamily="66" charset="0"/>
              <a:buNone/>
            </a:pPr>
            <a:r>
              <a:rPr lang="ru-RU" sz="1500" smtClean="0"/>
              <a:t>– В каждой стране несколько «городов-гигантов» в 50, 100 и 200 тысяч человек (Париж, Флоренция, Генуя, Прага, Вена, Гамбург, Брюгге, Севилья, Лондон).</a:t>
            </a:r>
          </a:p>
        </p:txBody>
      </p:sp>
      <p:sp>
        <p:nvSpPr>
          <p:cNvPr id="2" name="Объект 1"/>
          <p:cNvSpPr>
            <a:spLocks noGrp="1"/>
          </p:cNvSpPr>
          <p:nvPr>
            <p:ph sz="half" idx="1"/>
          </p:nvPr>
        </p:nvSpPr>
        <p:spPr>
          <a:xfrm>
            <a:off x="252413" y="981075"/>
            <a:ext cx="3598862" cy="4679950"/>
          </a:xfrm>
          <a:prstGeom prst="roundRect">
            <a:avLst>
              <a:gd name="adj" fmla="val 10315"/>
            </a:avLst>
          </a:prstGeom>
          <a:blipFill dpi="0" rotWithShape="1">
            <a:blip r:embed="rId3"/>
            <a:srcRect/>
            <a:tile tx="0" ty="0" sx="100000" sy="100000" flip="none" algn="tl"/>
          </a:blipFill>
          <a:ln>
            <a:round/>
          </a:ln>
        </p:spPr>
        <p:txBody>
          <a:bodyPr/>
          <a:lstStyle/>
          <a:p>
            <a:pPr marL="88900" indent="0" algn="ctr">
              <a:spcBef>
                <a:spcPct val="0"/>
              </a:spcBef>
              <a:buFont typeface="Comic Sans MS" pitchFamily="66" charset="0"/>
              <a:buNone/>
            </a:pPr>
            <a:r>
              <a:rPr lang="ru-RU" sz="1500" b="1" i="1" smtClean="0"/>
              <a:t>Справочные сведения о жизни в средневековых городах</a:t>
            </a:r>
          </a:p>
          <a:p>
            <a:pPr marL="88900" indent="0" algn="just">
              <a:spcBef>
                <a:spcPct val="0"/>
              </a:spcBef>
              <a:buFont typeface="Comic Sans MS" pitchFamily="66" charset="0"/>
              <a:buNone/>
            </a:pPr>
            <a:endParaRPr lang="ru-RU" sz="1200" smtClean="0"/>
          </a:p>
          <a:p>
            <a:pPr marL="88900" indent="0" algn="just">
              <a:spcBef>
                <a:spcPct val="0"/>
              </a:spcBef>
              <a:buFont typeface="Comic Sans MS" pitchFamily="66" charset="0"/>
              <a:buNone/>
            </a:pPr>
            <a:r>
              <a:rPr lang="ru-RU" sz="1200" smtClean="0"/>
              <a:t>В средневековом городе пожар, начавшийся в одном доме, быстро перекидывался на другой, так как на тесных улочках дома стояли стеной к стене, соприкасаясь крышами. Огненный вал быстро распространялся внутри плотного кольца крепостных стен, уничтожая жилища, склады товаров. Жар был такой, что начинали плавиться бронзовые колокола колоколен. И подобное происходило в одном городе по нескольку раз за столетие. Не менее страшными были эпидемии оспы, холеры, чумы. Так, в середине XIV века от «чёрной смерти» в Бремене умерло 7000 человек, в Любеке – 9000, в Базеле – 14 000, в Эрфурте – 16 000… Случалось, что последние живые горожане выходили из города, наполненного трупами, и запирали ворота на замок.</a:t>
            </a:r>
          </a:p>
        </p:txBody>
      </p:sp>
      <p:sp>
        <p:nvSpPr>
          <p:cNvPr id="22" name="Стрелка вправо 21"/>
          <p:cNvSpPr/>
          <p:nvPr/>
        </p:nvSpPr>
        <p:spPr>
          <a:xfrm>
            <a:off x="3762000" y="2420888"/>
            <a:ext cx="1620000" cy="360000"/>
          </a:xfrm>
          <a:prstGeom prst="rightArrow">
            <a:avLst>
              <a:gd name="adj1" fmla="val 50000"/>
              <a:gd name="adj2" fmla="val 87830"/>
            </a:avLst>
          </a:prstGeom>
          <a:solidFill>
            <a:srgbClr val="FF0000"/>
          </a:solidFill>
          <a:ln>
            <a:solidFill>
              <a:srgbClr val="FFFF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3" name="Стрелка влево 22"/>
          <p:cNvSpPr/>
          <p:nvPr/>
        </p:nvSpPr>
        <p:spPr>
          <a:xfrm>
            <a:off x="3762000" y="4077072"/>
            <a:ext cx="1620000" cy="360000"/>
          </a:xfrm>
          <a:prstGeom prst="leftArrow">
            <a:avLst>
              <a:gd name="adj1" fmla="val 50000"/>
              <a:gd name="adj2" fmla="val 90532"/>
            </a:avLst>
          </a:prstGeom>
          <a:solidFill>
            <a:srgbClr val="00B050"/>
          </a:solidFill>
          <a:ln>
            <a:solidFill>
              <a:srgbClr val="FFFF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4" name="Объект 6"/>
          <p:cNvSpPr>
            <a:spLocks/>
          </p:cNvSpPr>
          <p:nvPr/>
        </p:nvSpPr>
        <p:spPr bwMode="auto">
          <a:xfrm>
            <a:off x="254000" y="981075"/>
            <a:ext cx="8640763" cy="4679950"/>
          </a:xfrm>
          <a:prstGeom prst="roundRect">
            <a:avLst>
              <a:gd name="adj" fmla="val 8194"/>
            </a:avLst>
          </a:prstGeom>
          <a:blipFill dpi="0" rotWithShape="1">
            <a:blip r:embed="rId3"/>
            <a:srcRect/>
            <a:tile tx="0" ty="0" sx="100000" sy="100000" flip="none" algn="tl"/>
          </a:blipFill>
          <a:ln w="44450">
            <a:solidFill>
              <a:srgbClr val="00CC00"/>
            </a:solidFill>
            <a:round/>
            <a:headEnd/>
            <a:tailEnd/>
          </a:ln>
        </p:spPr>
        <p:txBody>
          <a:bodyPr/>
          <a:lstStyle/>
          <a:p>
            <a:pPr marL="88900" algn="ctr">
              <a:buFont typeface="Comic Sans MS" pitchFamily="66" charset="0"/>
              <a:buNone/>
            </a:pPr>
            <a:r>
              <a:rPr lang="ru-RU" sz="2400" b="1" i="1">
                <a:latin typeface="Comic Sans MS" pitchFamily="66" charset="0"/>
              </a:rPr>
              <a:t>Справочные сведения о численности средневековых городов</a:t>
            </a:r>
          </a:p>
          <a:p>
            <a:pPr marL="88900" algn="ctr">
              <a:buFont typeface="Comic Sans MS" pitchFamily="66" charset="0"/>
              <a:buNone/>
            </a:pPr>
            <a:r>
              <a:rPr lang="ru-RU" sz="2400" i="1" u="sng">
                <a:latin typeface="Comic Sans MS" pitchFamily="66" charset="0"/>
              </a:rPr>
              <a:t>Конец раннего Средневековья (VIII–IX века):</a:t>
            </a:r>
          </a:p>
          <a:p>
            <a:pPr marL="88900" algn="just">
              <a:buFont typeface="Comic Sans MS" pitchFamily="66" charset="0"/>
              <a:buNone/>
            </a:pPr>
            <a:r>
              <a:rPr lang="ru-RU" sz="2400">
                <a:latin typeface="Comic Sans MS" pitchFamily="66" charset="0"/>
              </a:rPr>
              <a:t>– Несколько десятков городов на всю Европу.</a:t>
            </a:r>
          </a:p>
          <a:p>
            <a:pPr marL="88900" algn="just">
              <a:buFont typeface="Comic Sans MS" pitchFamily="66" charset="0"/>
              <a:buNone/>
            </a:pPr>
            <a:r>
              <a:rPr lang="ru-RU" sz="2400">
                <a:latin typeface="Comic Sans MS" pitchFamily="66" charset="0"/>
              </a:rPr>
              <a:t>– Каждый город – как правило, менее 10 тысяч жителей.</a:t>
            </a:r>
          </a:p>
          <a:p>
            <a:pPr marL="88900" algn="ctr">
              <a:buFont typeface="Comic Sans MS" pitchFamily="66" charset="0"/>
              <a:buNone/>
            </a:pPr>
            <a:r>
              <a:rPr lang="ru-RU" sz="2400" i="1" u="sng">
                <a:latin typeface="Comic Sans MS" pitchFamily="66" charset="0"/>
              </a:rPr>
              <a:t>Конец развитого Средневековья (XI век):</a:t>
            </a:r>
          </a:p>
          <a:p>
            <a:pPr marL="88900" algn="just">
              <a:buFont typeface="Comic Sans MS" pitchFamily="66" charset="0"/>
              <a:buNone/>
            </a:pPr>
            <a:r>
              <a:rPr lang="ru-RU" sz="2400">
                <a:latin typeface="Comic Sans MS" pitchFamily="66" charset="0"/>
              </a:rPr>
              <a:t>– Несколько тысяч городов по всей Европе.</a:t>
            </a:r>
          </a:p>
          <a:p>
            <a:pPr marL="88900" algn="just">
              <a:buFont typeface="Comic Sans MS" pitchFamily="66" charset="0"/>
              <a:buNone/>
            </a:pPr>
            <a:r>
              <a:rPr lang="ru-RU" sz="2400">
                <a:latin typeface="Comic Sans MS" pitchFamily="66" charset="0"/>
              </a:rPr>
              <a:t>– В каждой стране несколько «городов-гигантов» в 50, 100 и 200 тысяч человек (Париж, Флоренция, Генуя, Прага, Вена, Гамбург, Брюгге, Севилья, Лондон).</a:t>
            </a:r>
          </a:p>
        </p:txBody>
      </p:sp>
      <p:sp>
        <p:nvSpPr>
          <p:cNvPr id="4" name="Скругленный прямоугольник 3"/>
          <p:cNvSpPr/>
          <p:nvPr/>
        </p:nvSpPr>
        <p:spPr>
          <a:xfrm>
            <a:off x="252000" y="5805264"/>
            <a:ext cx="8640000" cy="885349"/>
          </a:xfrm>
          <a:prstGeom prst="roundRect">
            <a:avLst/>
          </a:prstGeom>
          <a:blipFill>
            <a:blip r:embed="rId3" cstate="print"/>
            <a:tile tx="0" ty="0" sx="100000" sy="100000" flip="none" algn="tl"/>
          </a:blipFill>
          <a:ln w="25400">
            <a:solidFill>
              <a:schemeClr val="bg1">
                <a:lumMod val="50000"/>
              </a:schemeClr>
            </a:solidFill>
          </a:ln>
          <a:scene3d>
            <a:camera prst="orthographicFront"/>
            <a:lightRig rig="threePt" dir="t"/>
          </a:scene3d>
          <a:sp3d>
            <a:bevelT prst="angle"/>
          </a:sp3d>
        </p:spPr>
        <p:txBody>
          <a:bodyPr>
            <a:spAutoFit/>
          </a:bodyPr>
          <a:lstStyle/>
          <a:p>
            <a:pPr fontAlgn="auto">
              <a:spcBef>
                <a:spcPts val="0"/>
              </a:spcBef>
              <a:spcAft>
                <a:spcPts val="0"/>
              </a:spcAft>
              <a:defRPr/>
            </a:pPr>
            <a:r>
              <a:rPr lang="ru-RU" sz="2300" dirty="0">
                <a:latin typeface="+mn-lt"/>
              </a:rPr>
              <a:t>	Как менялась численность городов и их жителей во второй половине Средневековья?</a:t>
            </a:r>
          </a:p>
        </p:txBody>
      </p:sp>
      <p:sp>
        <p:nvSpPr>
          <p:cNvPr id="12" name="Объект 1"/>
          <p:cNvSpPr>
            <a:spLocks/>
          </p:cNvSpPr>
          <p:nvPr/>
        </p:nvSpPr>
        <p:spPr bwMode="auto">
          <a:xfrm>
            <a:off x="252413" y="981075"/>
            <a:ext cx="8639175" cy="4679950"/>
          </a:xfrm>
          <a:prstGeom prst="roundRect">
            <a:avLst>
              <a:gd name="adj" fmla="val 8097"/>
            </a:avLst>
          </a:prstGeom>
          <a:blipFill dpi="0" rotWithShape="1">
            <a:blip r:embed="rId3"/>
            <a:srcRect/>
            <a:tile tx="0" ty="0" sx="100000" sy="100000" flip="none" algn="tl"/>
          </a:blipFill>
          <a:ln w="44450">
            <a:solidFill>
              <a:srgbClr val="FF0000"/>
            </a:solidFill>
            <a:round/>
            <a:headEnd/>
            <a:tailEnd/>
          </a:ln>
        </p:spPr>
        <p:txBody>
          <a:bodyPr anchor="ctr"/>
          <a:lstStyle/>
          <a:p>
            <a:pPr marL="88900" algn="ctr">
              <a:buFont typeface="Comic Sans MS" pitchFamily="66" charset="0"/>
              <a:buNone/>
            </a:pPr>
            <a:r>
              <a:rPr lang="ru-RU" sz="2100" b="1" i="1">
                <a:latin typeface="Comic Sans MS" pitchFamily="66" charset="0"/>
              </a:rPr>
              <a:t>Справочные сведения о жизни в средневековых городах</a:t>
            </a:r>
          </a:p>
          <a:p>
            <a:pPr marL="88900" algn="just">
              <a:buFont typeface="Comic Sans MS" pitchFamily="66" charset="0"/>
              <a:buNone/>
            </a:pPr>
            <a:r>
              <a:rPr lang="ru-RU" sz="2100">
                <a:latin typeface="Comic Sans MS" pitchFamily="66" charset="0"/>
              </a:rPr>
              <a:t>В средневековом городе пожар, начавшийся в одном доме,</a:t>
            </a:r>
          </a:p>
          <a:p>
            <a:pPr marL="88900" algn="just">
              <a:buFont typeface="Comic Sans MS" pitchFamily="66" charset="0"/>
              <a:buNone/>
            </a:pPr>
            <a:r>
              <a:rPr lang="ru-RU" sz="2100">
                <a:latin typeface="Comic Sans MS" pitchFamily="66" charset="0"/>
              </a:rPr>
              <a:t>быстро перекидывался на другой, так как на тесных улочках дома стояли стеной к стене, соприкасаясь крышами. Огненный вал быстро распространялся внутри плотного кольца крепостных стен, уничтожая жилища, склады товаров. Жар был такой, что начинали плавиться бронзовые колокола колоколен. И подобное происходило в одном городе по нескольку раз за столетие. Не менее страшными были эпидемии оспы, холеры, чумы. Так, в середине XIV века «чёрная смерть» унесла в Бремене 7000 человек, в Любеке – 9000, в Базеле – 14 000, в Эрфурте – 16 000… Случалось, что последние живые горожане выходили из города, наполненного трупами, и запирали ворота на замок.</a:t>
            </a:r>
          </a:p>
        </p:txBody>
      </p:sp>
      <p:sp>
        <p:nvSpPr>
          <p:cNvPr id="6" name="Скругленный прямоугольник 5"/>
          <p:cNvSpPr/>
          <p:nvPr/>
        </p:nvSpPr>
        <p:spPr>
          <a:xfrm>
            <a:off x="252000" y="5805264"/>
            <a:ext cx="8640000" cy="885349"/>
          </a:xfrm>
          <a:prstGeom prst="roundRect">
            <a:avLst/>
          </a:prstGeom>
          <a:blipFill>
            <a:blip r:embed="rId3" cstate="print">
              <a:extLst/>
            </a:blip>
            <a:tile tx="0" ty="0" sx="100000" sy="100000" flip="none" algn="tl"/>
          </a:blipFill>
          <a:ln w="25400">
            <a:solidFill>
              <a:schemeClr val="tx1">
                <a:lumMod val="50000"/>
              </a:schemeClr>
            </a:solidFill>
          </a:ln>
          <a:scene3d>
            <a:camera prst="orthographicFront"/>
            <a:lightRig rig="threePt" dir="t"/>
          </a:scene3d>
          <a:sp3d>
            <a:bevelT prst="angle"/>
          </a:sp3d>
        </p:spPr>
        <p:txBody>
          <a:bodyPr>
            <a:spAutoFit/>
          </a:bodyPr>
          <a:lstStyle/>
          <a:p>
            <a:pPr fontAlgn="auto">
              <a:spcBef>
                <a:spcPts val="0"/>
              </a:spcBef>
              <a:spcAft>
                <a:spcPts val="0"/>
              </a:spcAft>
              <a:defRPr/>
            </a:pPr>
            <a:r>
              <a:rPr lang="ru-RU" sz="2300" dirty="0">
                <a:latin typeface="+mn-lt"/>
              </a:rPr>
              <a:t>	Судя по этим сведениям, выглядит ли жизнь в средневековом городе привлекательной?</a:t>
            </a:r>
          </a:p>
        </p:txBody>
      </p:sp>
      <p:sp>
        <p:nvSpPr>
          <p:cNvPr id="3" name="Заголовок 2"/>
          <p:cNvSpPr>
            <a:spLocks noGrp="1"/>
          </p:cNvSpPr>
          <p:nvPr>
            <p:ph type="title"/>
          </p:nvPr>
        </p:nvSpPr>
        <p:spPr/>
        <p:txBody>
          <a:bodyPr>
            <a:normAutofit fontScale="90000"/>
          </a:bodyPr>
          <a:lstStyle/>
          <a:p>
            <a:pPr fontAlgn="auto">
              <a:spcAft>
                <a:spcPts val="0"/>
              </a:spcAft>
              <a:defRPr/>
            </a:pPr>
            <a:r>
              <a:rPr lang="ru-RU" dirty="0"/>
              <a:t>ОПРЕДЕЛЯЕМ ПРОБЛЕМУ</a:t>
            </a:r>
          </a:p>
        </p:txBody>
      </p:sp>
      <p:sp>
        <p:nvSpPr>
          <p:cNvPr id="20" name="Овал 19"/>
          <p:cNvSpPr>
            <a:spLocks noChangeAspect="1"/>
          </p:cNvSpPr>
          <p:nvPr/>
        </p:nvSpPr>
        <p:spPr>
          <a:xfrm>
            <a:off x="827616" y="5949312"/>
            <a:ext cx="288000" cy="288000"/>
          </a:xfrm>
          <a:prstGeom prst="ellipse">
            <a:avLst/>
          </a:prstGeom>
          <a:solidFill>
            <a:schemeClr val="accent1">
              <a:lumMod val="75000"/>
            </a:schemeClr>
          </a:solidFill>
          <a:ln>
            <a:solidFill>
              <a:schemeClr val="tx1">
                <a:lumMod val="50000"/>
              </a:schemeClr>
            </a:solidFill>
          </a:ln>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lIns="10796" tIns="409271" rIns="10794" bIns="409269" spcCol="1270" anchor="ctr"/>
          <a:lstStyle/>
          <a:p>
            <a:pPr algn="ctr" defTabSz="755650" fontAlgn="auto">
              <a:lnSpc>
                <a:spcPct val="90000"/>
              </a:lnSpc>
              <a:spcAft>
                <a:spcPct val="35000"/>
              </a:spcAft>
              <a:defRPr/>
            </a:pPr>
            <a:endParaRPr lang="ru-RU" sz="2300" dirty="0"/>
          </a:p>
        </p:txBody>
      </p:sp>
      <p:pic>
        <p:nvPicPr>
          <p:cNvPr id="16405" name="Picture 11"/>
          <p:cNvPicPr>
            <a:picLocks noChangeAspect="1" noChangeArrowheads="1"/>
          </p:cNvPicPr>
          <p:nvPr/>
        </p:nvPicPr>
        <p:blipFill>
          <a:blip r:embed="rId4">
            <a:clrChange>
              <a:clrFrom>
                <a:srgbClr val="DCE1E2"/>
              </a:clrFrom>
              <a:clrTo>
                <a:srgbClr val="DCE1E2">
                  <a:alpha val="0"/>
                </a:srgbClr>
              </a:clrTo>
            </a:clrChange>
          </a:blip>
          <a:srcRect/>
          <a:stretch>
            <a:fillRect/>
          </a:stretch>
        </p:blipFill>
        <p:spPr bwMode="auto">
          <a:xfrm>
            <a:off x="8528050" y="0"/>
            <a:ext cx="615950" cy="1331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nextCondLst>
                <p:cond evt="onClick" delay="0">
                  <p:tgtEl>
                    <p:spTgt spid="4"/>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nextCondLst>
                <p:cond evt="onClick" delay="0">
                  <p:tgtEl>
                    <p:spTgt spid="7"/>
                  </p:tgtEl>
                </p:cond>
              </p:nextCondLst>
            </p:seq>
            <p:seq concurrent="1" nextAc="seek">
              <p:cTn id="32" restart="whenNotActive" fill="hold" evtFilter="cancelBubble" nodeType="interactiveSeq">
                <p:stCondLst>
                  <p:cond evt="onClick" delay="0">
                    <p:tgtEl>
                      <p:spTgt spid="14"/>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4" grpId="0" animBg="1"/>
      <p:bldP spid="14" grpId="1" animBg="1"/>
      <p:bldP spid="12" grpId="0" animBg="1"/>
      <p:bldP spid="1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ая прямоугольная выноска 18"/>
          <p:cNvSpPr/>
          <p:nvPr/>
        </p:nvSpPr>
        <p:spPr>
          <a:xfrm>
            <a:off x="252000" y="1800000"/>
            <a:ext cx="8640000" cy="3600000"/>
          </a:xfrm>
          <a:prstGeom prst="wedgeRoundRectCallout">
            <a:avLst>
              <a:gd name="adj1" fmla="val -28896"/>
              <a:gd name="adj2" fmla="val -67988"/>
              <a:gd name="adj3" fmla="val 16667"/>
            </a:avLst>
          </a:prstGeom>
          <a:gradFill>
            <a:gsLst>
              <a:gs pos="0">
                <a:schemeClr val="accent4">
                  <a:lumMod val="60000"/>
                  <a:lumOff val="40000"/>
                </a:schemeClr>
              </a:gs>
              <a:gs pos="80000">
                <a:schemeClr val="accent4">
                  <a:lumMod val="40000"/>
                  <a:lumOff val="60000"/>
                </a:schemeClr>
              </a:gs>
              <a:gs pos="100000">
                <a:schemeClr val="accent4">
                  <a:lumMod val="20000"/>
                  <a:lumOff val="80000"/>
                </a:schemeClr>
              </a:gs>
            </a:gsLst>
            <a:lin ang="16200000" scaled="0"/>
          </a:gradFill>
          <a:ln w="12700">
            <a:solidFill>
              <a:schemeClr val="tx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ПОЧЕМУ ЛЮДИ СТРЕМИЛИСЬ ЖИТЬ В ГОРОДЕ?</a:t>
            </a:r>
          </a:p>
        </p:txBody>
      </p:sp>
      <p:sp>
        <p:nvSpPr>
          <p:cNvPr id="21" name="Скругленный прямоугольник 20"/>
          <p:cNvSpPr/>
          <p:nvPr/>
        </p:nvSpPr>
        <p:spPr>
          <a:xfrm>
            <a:off x="252000" y="1800000"/>
            <a:ext cx="8640000" cy="3600000"/>
          </a:xfrm>
          <a:prstGeom prst="roundRect">
            <a:avLst/>
          </a:prstGeom>
          <a:gradFill>
            <a:gsLst>
              <a:gs pos="0">
                <a:schemeClr val="accent6">
                  <a:lumMod val="40000"/>
                  <a:lumOff val="60000"/>
                </a:schemeClr>
              </a:gs>
              <a:gs pos="50000">
                <a:schemeClr val="accent5">
                  <a:lumMod val="40000"/>
                  <a:lumOff val="60000"/>
                </a:schemeClr>
              </a:gs>
              <a:gs pos="100000">
                <a:schemeClr val="accent6">
                  <a:lumMod val="40000"/>
                  <a:lumOff val="60000"/>
                </a:schemeClr>
              </a:gs>
            </a:gsLst>
            <a:lin ang="5400000" scaled="0"/>
          </a:gradFill>
          <a:ln w="12700">
            <a:solidFill>
              <a:schemeClr val="tx1">
                <a:lumMod val="50000"/>
              </a:schemeClr>
            </a:solidFill>
          </a:ln>
          <a:scene3d>
            <a:camera prst="orthographicFront">
              <a:rot lat="0" lon="0" rev="0"/>
            </a:camera>
            <a:lightRig rig="threePt" dir="t">
              <a:rot lat="0" lon="0" rev="1200000"/>
            </a:lightRig>
          </a:scene3d>
          <a:sp3d>
            <a:bevelT w="63500" h="25400" prst="angle"/>
          </a:sp3d>
        </p:spPr>
        <p:style>
          <a:lnRef idx="0">
            <a:schemeClr val="accent1"/>
          </a:lnRef>
          <a:fillRef idx="1001">
            <a:schemeClr val="lt1"/>
          </a:fillRef>
          <a:effectRef idx="3">
            <a:schemeClr val="accent1"/>
          </a:effectRef>
          <a:fontRef idx="minor">
            <a:schemeClr val="lt1"/>
          </a:fontRef>
        </p:style>
        <p:txBody>
          <a:bodyPr anchor="ctr">
            <a:spAutoFit/>
          </a:bodyPr>
          <a:lstStyle/>
          <a:p>
            <a:pPr algn="ctr" fontAlgn="auto">
              <a:spcBef>
                <a:spcPts val="0"/>
              </a:spcBef>
              <a:spcAft>
                <a:spcPts val="0"/>
              </a:spcAft>
              <a:defRPr/>
            </a:pPr>
            <a:r>
              <a:rPr lang="ru-RU" sz="3200" dirty="0">
                <a:solidFill>
                  <a:schemeClr val="tx1"/>
                </a:solidFill>
              </a:rPr>
              <a:t>ВАША ФОРМУЛИРОВКА ПРОБЛЕМЫ МОЖЕТ НЕ СОВПАДАТЬ С АВТОРСКОЙ. ПОЖАЛУЙСТА, ВЫБЕРИТЕ В КЛАССЕ ТУ ФОРМУЛИРОВКУ, КОТОРАЯ ВАМ НАИБОЛЕЕ ИНТЕРЕСНА! </a:t>
            </a:r>
          </a:p>
        </p:txBody>
      </p:sp>
      <p:sp>
        <p:nvSpPr>
          <p:cNvPr id="3" name="Заголовок 2"/>
          <p:cNvSpPr>
            <a:spLocks noGrp="1"/>
          </p:cNvSpPr>
          <p:nvPr>
            <p:ph type="title"/>
          </p:nvPr>
        </p:nvSpPr>
        <p:spPr/>
        <p:txBody>
          <a:bodyPr>
            <a:normAutofit fontScale="90000"/>
          </a:bodyPr>
          <a:lstStyle/>
          <a:p>
            <a:pPr fontAlgn="auto">
              <a:spcAft>
                <a:spcPts val="0"/>
              </a:spcAft>
              <a:defRPr/>
            </a:pPr>
            <a:r>
              <a:rPr lang="ru-RU" dirty="0"/>
              <a:t>ОПРЕДЕЛЯЕМ ПРОБЛЕМУ</a:t>
            </a:r>
          </a:p>
        </p:txBody>
      </p:sp>
      <p:pic>
        <p:nvPicPr>
          <p:cNvPr id="18438" name="Picture 11"/>
          <p:cNvPicPr>
            <a:picLocks noChangeAspect="1" noChangeArrowheads="1"/>
          </p:cNvPicPr>
          <p:nvPr/>
        </p:nvPicPr>
        <p:blipFill>
          <a:blip r:embed="rId3">
            <a:clrChange>
              <a:clrFrom>
                <a:srgbClr val="DCE1E2"/>
              </a:clrFrom>
              <a:clrTo>
                <a:srgbClr val="DCE1E2">
                  <a:alpha val="0"/>
                </a:srgbClr>
              </a:clrTo>
            </a:clrChange>
          </a:blip>
          <a:srcRect/>
          <a:stretch>
            <a:fillRect/>
          </a:stretch>
        </p:blipFill>
        <p:spPr bwMode="auto">
          <a:xfrm>
            <a:off x="8528050" y="0"/>
            <a:ext cx="615950" cy="1331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22" name="Group 42"/>
          <p:cNvGraphicFramePr>
            <a:graphicFrameLocks noGrp="1"/>
          </p:cNvGraphicFramePr>
          <p:nvPr/>
        </p:nvGraphicFramePr>
        <p:xfrm>
          <a:off x="252413" y="981075"/>
          <a:ext cx="8640762" cy="6126480"/>
        </p:xfrm>
        <a:graphic>
          <a:graphicData uri="http://schemas.openxmlformats.org/drawingml/2006/table">
            <a:tbl>
              <a:tblPr/>
              <a:tblGrid>
                <a:gridCol w="1684337"/>
                <a:gridCol w="1050925"/>
                <a:gridCol w="5905500"/>
              </a:tblGrid>
              <a:tr h="385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800000"/>
                          </a:solidFill>
                          <a:effectLst/>
                          <a:latin typeface="Comic Sans MS" pitchFamily="66" charset="0"/>
                        </a:rPr>
                        <a:t>Понятия</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2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2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800000"/>
                          </a:solidFill>
                          <a:effectLst/>
                          <a:latin typeface="Comic Sans MS" pitchFamily="66" charset="0"/>
                        </a:rPr>
                        <a:t>Определения</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2CC"/>
                    </a:solidFill>
                  </a:tcPr>
                </a:tc>
              </a:tr>
              <a:tr h="766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rgbClr val="800000"/>
                          </a:solidFill>
                          <a:effectLst/>
                          <a:latin typeface="Comic Sans MS" pitchFamily="66" charset="0"/>
                        </a:rPr>
                        <a:t>Город</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rowSpan="6">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200" b="0"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800000"/>
                          </a:solidFill>
                          <a:effectLst/>
                          <a:latin typeface="Comic Sans MS" pitchFamily="66" charset="0"/>
                        </a:rPr>
                        <a:t>Бесплатный принудительный труд зависимых крестьян в хозяйстве землевладельца (феодала) со своими орудиями и скотом.</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r h="681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rgbClr val="800000"/>
                          </a:solidFill>
                          <a:effectLst/>
                          <a:latin typeface="Comic Sans MS" pitchFamily="66" charset="0"/>
                        </a:rPr>
                        <a:t>Республи</a:t>
                      </a:r>
                      <a:r>
                        <a:rPr kumimoji="0" lang="ru-RU" sz="2200" b="0" i="0" u="none" strike="noStrike" cap="none" normalizeH="0" baseline="0" smtClean="0">
                          <a:ln>
                            <a:noFill/>
                          </a:ln>
                          <a:solidFill>
                            <a:srgbClr val="800000"/>
                          </a:solidFill>
                          <a:effectLst/>
                          <a:latin typeface="Arial" charset="0"/>
                        </a:rPr>
                        <a:t>-</a:t>
                      </a:r>
                      <a:r>
                        <a:rPr kumimoji="0" lang="ru-RU" sz="2200" b="0" i="0" u="none" strike="noStrike" cap="none" normalizeH="0" baseline="0" smtClean="0">
                          <a:ln>
                            <a:noFill/>
                          </a:ln>
                          <a:solidFill>
                            <a:srgbClr val="800000"/>
                          </a:solidFill>
                          <a:effectLst/>
                          <a:latin typeface="Comic Sans MS" pitchFamily="66" charset="0"/>
                        </a:rPr>
                        <a:t>ка</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800000"/>
                          </a:solidFill>
                          <a:effectLst/>
                          <a:latin typeface="Comic Sans MS" pitchFamily="66" charset="0"/>
                        </a:rPr>
                        <a:t>Хозяйство, в котором почти всё необходимое для жизни производится внутри этого хозяйства и не на продажу, а для собственного потребления.</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r h="6667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rgbClr val="800000"/>
                          </a:solidFill>
                          <a:effectLst/>
                          <a:latin typeface="Comic Sans MS" pitchFamily="66" charset="0"/>
                        </a:rPr>
                        <a:t>Натураль</a:t>
                      </a:r>
                      <a:r>
                        <a:rPr kumimoji="0" lang="ru-RU" sz="2200" b="0" i="0" u="none" strike="noStrike" cap="none" normalizeH="0" baseline="0" smtClean="0">
                          <a:ln>
                            <a:noFill/>
                          </a:ln>
                          <a:solidFill>
                            <a:srgbClr val="800000"/>
                          </a:solidFill>
                          <a:effectLst/>
                          <a:latin typeface="Arial" charset="0"/>
                        </a:rPr>
                        <a:t>-</a:t>
                      </a:r>
                      <a:r>
                        <a:rPr kumimoji="0" lang="ru-RU" sz="2200" b="0" i="0" u="none" strike="noStrike" cap="none" normalizeH="0" baseline="0" smtClean="0">
                          <a:ln>
                            <a:noFill/>
                          </a:ln>
                          <a:solidFill>
                            <a:srgbClr val="800000"/>
                          </a:solidFill>
                          <a:effectLst/>
                          <a:latin typeface="Comic Sans MS" pitchFamily="66" charset="0"/>
                        </a:rPr>
                        <a:t>ное хозяйство</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800000"/>
                          </a:solidFill>
                          <a:effectLst/>
                          <a:latin typeface="Comic Sans MS" pitchFamily="66" charset="0"/>
                        </a:rPr>
                        <a:t>Поселение, которое является центром власти, ремесла и торговли для окружающих его земель.</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r h="6334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rgbClr val="800000"/>
                          </a:solidFill>
                          <a:effectLst/>
                          <a:latin typeface="Comic Sans MS" pitchFamily="66" charset="0"/>
                        </a:rPr>
                        <a:t>Оброк</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800000"/>
                          </a:solidFill>
                          <a:effectLst/>
                          <a:latin typeface="Comic Sans MS" pitchFamily="66" charset="0"/>
                        </a:rPr>
                        <a:t>Объединение неродственных семей, которые живут в одном посёлке, совместно владеют землёй, но каждая семья ведёт своё хозяйство на выделенном ей участке.</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r h="576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rgbClr val="800000"/>
                          </a:solidFill>
                          <a:effectLst/>
                          <a:latin typeface="Comic Sans MS" pitchFamily="66" charset="0"/>
                        </a:rPr>
                        <a:t>Барщина</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800000"/>
                          </a:solidFill>
                          <a:effectLst/>
                          <a:latin typeface="Comic Sans MS" pitchFamily="66" charset="0"/>
                        </a:rPr>
                        <a:t>Государство, высшие власти которого избираются гражданами.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r h="6985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rgbClr val="800000"/>
                          </a:solidFill>
                          <a:effectLst/>
                          <a:latin typeface="Comic Sans MS" pitchFamily="66" charset="0"/>
                        </a:rPr>
                        <a:t>Соседская община</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800000"/>
                          </a:solidFill>
                          <a:effectLst/>
                          <a:latin typeface="Comic Sans MS" pitchFamily="66" charset="0"/>
                        </a:rPr>
                        <a:t>Часть урожая и других доходов крестьянского</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800000"/>
                          </a:solidFill>
                          <a:effectLst/>
                          <a:latin typeface="Comic Sans MS" pitchFamily="66" charset="0"/>
                        </a:rPr>
                        <a:t>хозяйства, которую крестьянин должен был постоянно выплачивать владельцу земли.</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bl>
          </a:graphicData>
        </a:graphic>
      </p:graphicFrame>
      <p:sp>
        <p:nvSpPr>
          <p:cNvPr id="22" name="Скругленный прямоугольник 21"/>
          <p:cNvSpPr/>
          <p:nvPr/>
        </p:nvSpPr>
        <p:spPr>
          <a:xfrm>
            <a:off x="283750" y="3171384"/>
            <a:ext cx="8640000" cy="1055607"/>
          </a:xfrm>
          <a:prstGeom prst="roundRect">
            <a:avLst/>
          </a:prstGeom>
          <a:blipFill>
            <a:blip r:embed="rId3"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spAutoFit/>
          </a:bodyPr>
          <a:lstStyle/>
          <a:p>
            <a:pPr indent="358775"/>
            <a:r>
              <a:rPr lang="ru-RU" sz="2800" b="1">
                <a:solidFill>
                  <a:srgbClr val="0070C0"/>
                </a:solidFill>
                <a:latin typeface="Comic Sans MS" pitchFamily="66" charset="0"/>
              </a:rPr>
              <a:t>Необходимый уровень.</a:t>
            </a:r>
            <a:r>
              <a:rPr lang="ru-RU" sz="2800" b="1">
                <a:solidFill>
                  <a:srgbClr val="00B0F0"/>
                </a:solidFill>
                <a:latin typeface="Comic Sans MS" pitchFamily="66" charset="0"/>
              </a:rPr>
              <a:t> </a:t>
            </a:r>
            <a:r>
              <a:rPr lang="ru-RU" sz="2800">
                <a:latin typeface="Comic Sans MS" pitchFamily="66" charset="0"/>
              </a:rPr>
              <a:t>С помощью стрелок соедини понятия с их определениями.</a:t>
            </a:r>
          </a:p>
        </p:txBody>
      </p:sp>
      <p:sp>
        <p:nvSpPr>
          <p:cNvPr id="20" name="Заголовок 19"/>
          <p:cNvSpPr>
            <a:spLocks noGrp="1"/>
          </p:cNvSpPr>
          <p:nvPr>
            <p:ph type="title"/>
          </p:nvPr>
        </p:nvSpPr>
        <p:spPr/>
        <p:txBody>
          <a:bodyPr/>
          <a:lstStyle/>
          <a:p>
            <a:pPr fontAlgn="auto">
              <a:spcAft>
                <a:spcPts val="0"/>
              </a:spcAft>
              <a:defRPr/>
            </a:pPr>
            <a:r>
              <a:rPr lang="ru-RU" sz="3600" spc="-150" dirty="0" smtClean="0"/>
              <a:t>ВСПОМИНАЕМ ТО, ЧТО ЗНАЕМ</a:t>
            </a:r>
            <a:endParaRPr lang="ru-RU" sz="3600" dirty="0"/>
          </a:p>
        </p:txBody>
      </p:sp>
      <p:cxnSp>
        <p:nvCxnSpPr>
          <p:cNvPr id="25" name="Прямая со стрелкой 24"/>
          <p:cNvCxnSpPr/>
          <p:nvPr/>
        </p:nvCxnSpPr>
        <p:spPr>
          <a:xfrm>
            <a:off x="2124075" y="1268413"/>
            <a:ext cx="863600" cy="0"/>
          </a:xfrm>
          <a:prstGeom prst="straightConnector1">
            <a:avLst/>
          </a:prstGeom>
          <a:ln w="44450">
            <a:solidFill>
              <a:schemeClr val="bg1">
                <a:lumMod val="50000"/>
              </a:schemeClr>
            </a:solidFill>
            <a:tailEnd type="stealth" w="med" len="lg"/>
          </a:ln>
        </p:spPr>
        <p:style>
          <a:lnRef idx="1">
            <a:schemeClr val="accent1"/>
          </a:lnRef>
          <a:fillRef idx="0">
            <a:schemeClr val="accent1"/>
          </a:fillRef>
          <a:effectRef idx="0">
            <a:schemeClr val="accent1"/>
          </a:effectRef>
          <a:fontRef idx="minor">
            <a:schemeClr val="tx1"/>
          </a:fontRef>
        </p:style>
      </p:cxnSp>
      <p:pic>
        <p:nvPicPr>
          <p:cNvPr id="20520" name="Picture 2"/>
          <p:cNvPicPr>
            <a:picLocks noChangeAspect="1" noChangeArrowheads="1"/>
          </p:cNvPicPr>
          <p:nvPr/>
        </p:nvPicPr>
        <p:blipFill>
          <a:blip r:embed="rId4"/>
          <a:srcRect/>
          <a:stretch>
            <a:fillRect/>
          </a:stretch>
        </p:blipFill>
        <p:spPr bwMode="auto">
          <a:xfrm>
            <a:off x="0" y="0"/>
            <a:ext cx="681038" cy="1330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22"/>
                                        </p:tgtEl>
                                      </p:cBhvr>
                                    </p:animEffect>
                                    <p:set>
                                      <p:cBhvr>
                                        <p:cTn id="7" dur="1" fill="hold">
                                          <p:stCondLst>
                                            <p:cond delay="999"/>
                                          </p:stCondLst>
                                        </p:cTn>
                                        <p:tgtEl>
                                          <p:spTgt spid="2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20522"/>
                                        </p:tgtEl>
                                        <p:attrNameLst>
                                          <p:attrName>style.visibility</p:attrName>
                                        </p:attrNameLst>
                                      </p:cBhvr>
                                      <p:to>
                                        <p:strVal val="visible"/>
                                      </p:to>
                                    </p:set>
                                    <p:animEffect transition="in" filter="fade">
                                      <p:cBhvr>
                                        <p:cTn id="13" dur="1000"/>
                                        <p:tgtEl>
                                          <p:spTgt spid="20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sz="3600" spc="0" dirty="0"/>
              <a:t>ОТКРЫВАЕМ НОВЫЕ ЗНАНИЯ</a:t>
            </a:r>
            <a:endParaRPr lang="ru-RU" sz="3600" dirty="0"/>
          </a:p>
        </p:txBody>
      </p:sp>
      <p:sp>
        <p:nvSpPr>
          <p:cNvPr id="3" name="Скругленный прямоугольник 2"/>
          <p:cNvSpPr/>
          <p:nvPr/>
        </p:nvSpPr>
        <p:spPr>
          <a:xfrm>
            <a:off x="252000" y="1633791"/>
            <a:ext cx="8639999" cy="715089"/>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a:spAutoFit/>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1. Возрождение городов</a:t>
            </a:r>
          </a:p>
        </p:txBody>
      </p:sp>
      <p:sp>
        <p:nvSpPr>
          <p:cNvPr id="4" name="Скругленный прямоугольник 3"/>
          <p:cNvSpPr/>
          <p:nvPr/>
        </p:nvSpPr>
        <p:spPr>
          <a:xfrm>
            <a:off x="251999" y="3073951"/>
            <a:ext cx="8640000" cy="715089"/>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a:spAutoFit/>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2. «Возврат к золоту»</a:t>
            </a:r>
          </a:p>
        </p:txBody>
      </p:sp>
      <p:sp>
        <p:nvSpPr>
          <p:cNvPr id="19" name="Скругленный прямоугольник 18"/>
          <p:cNvSpPr/>
          <p:nvPr/>
        </p:nvSpPr>
        <p:spPr>
          <a:xfrm>
            <a:off x="251519" y="4405233"/>
            <a:ext cx="8640480" cy="1328023"/>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a:spAutoFit/>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3. «Городской воздух делает человека свободным»</a:t>
            </a:r>
          </a:p>
        </p:txBody>
      </p:sp>
      <p:pic>
        <p:nvPicPr>
          <p:cNvPr id="22533" name="Picture 9"/>
          <p:cNvPicPr>
            <a:picLocks noChangeAspect="1" noChangeArrowheads="1"/>
          </p:cNvPicPr>
          <p:nvPr/>
        </p:nvPicPr>
        <p:blipFill>
          <a:blip r:embed="rId2">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957561190"/>
              </p:ext>
            </p:extLst>
          </p:nvPr>
        </p:nvGraphicFramePr>
        <p:xfrm>
          <a:off x="251998" y="980728"/>
          <a:ext cx="8640480" cy="5867400"/>
        </p:xfrm>
        <a:graphic>
          <a:graphicData uri="http://schemas.openxmlformats.org/drawingml/2006/table">
            <a:tbl>
              <a:tblPr firstRow="1" bandRow="1">
                <a:tableStyleId>{5C22544A-7EE6-4342-B048-85BDC9FD1C3A}</a:tableStyleId>
              </a:tblPr>
              <a:tblGrid>
                <a:gridCol w="719602"/>
                <a:gridCol w="864096"/>
                <a:gridCol w="5472608"/>
                <a:gridCol w="864096"/>
                <a:gridCol w="720078"/>
              </a:tblGrid>
              <a:tr h="370840">
                <a:tc rowSpan="14">
                  <a:txBody>
                    <a:bodyPr/>
                    <a:lstStyle/>
                    <a:p>
                      <a:pPr algn="ctr"/>
                      <a:r>
                        <a:rPr lang="en-US" sz="2800" dirty="0" smtClean="0"/>
                        <a:t>V-X</a:t>
                      </a:r>
                      <a:r>
                        <a:rPr lang="ru-RU" sz="2800" dirty="0" smtClean="0"/>
                        <a:t> века</a:t>
                      </a:r>
                      <a:r>
                        <a:rPr lang="en-US" sz="2800" dirty="0" smtClean="0"/>
                        <a:t> </a:t>
                      </a:r>
                      <a:endParaRPr lang="ru-RU" sz="2800" dirty="0"/>
                    </a:p>
                  </a:txBody>
                  <a:tcPr vert="vert270" anchor="ctr">
                    <a:solidFill>
                      <a:schemeClr val="accent4">
                        <a:lumMod val="20000"/>
                        <a:lumOff val="80000"/>
                      </a:schemeClr>
                    </a:solidFill>
                  </a:tcPr>
                </a:tc>
                <a:tc>
                  <a:txBody>
                    <a:bodyPr/>
                    <a:lstStyle/>
                    <a:p>
                      <a:endParaRPr lang="ru-RU" sz="2800" dirty="0"/>
                    </a:p>
                  </a:txBody>
                  <a:tcPr>
                    <a:solidFill>
                      <a:schemeClr val="accent5">
                        <a:lumMod val="20000"/>
                        <a:lumOff val="80000"/>
                      </a:schemeClr>
                    </a:solidFill>
                  </a:tcPr>
                </a:tc>
                <a:tc>
                  <a:txBody>
                    <a:bodyPr/>
                    <a:lstStyle/>
                    <a:p>
                      <a:pPr algn="ctr"/>
                      <a:r>
                        <a:rPr lang="ru-RU" sz="2800" dirty="0" smtClean="0"/>
                        <a:t>Черты быта и хозяйства</a:t>
                      </a:r>
                      <a:endParaRPr lang="ru-RU" sz="2800" dirty="0"/>
                    </a:p>
                  </a:txBody>
                  <a:tcPr>
                    <a:solidFill>
                      <a:schemeClr val="accent5">
                        <a:lumMod val="20000"/>
                        <a:lumOff val="80000"/>
                      </a:schemeClr>
                    </a:solidFill>
                  </a:tcPr>
                </a:tc>
                <a:tc>
                  <a:txBody>
                    <a:bodyPr/>
                    <a:lstStyle/>
                    <a:p>
                      <a:endParaRPr lang="ru-RU" sz="2800" dirty="0"/>
                    </a:p>
                  </a:txBody>
                  <a:tcPr>
                    <a:solidFill>
                      <a:schemeClr val="accent5">
                        <a:lumMod val="20000"/>
                        <a:lumOff val="80000"/>
                      </a:schemeClr>
                    </a:solidFill>
                  </a:tcPr>
                </a:tc>
                <a:tc rowSpan="14">
                  <a:txBody>
                    <a:bodyPr/>
                    <a:lstStyle/>
                    <a:p>
                      <a:pPr algn="ctr"/>
                      <a:r>
                        <a:rPr lang="en-US" sz="2800" dirty="0" smtClean="0"/>
                        <a:t>X-XV</a:t>
                      </a:r>
                      <a:r>
                        <a:rPr lang="ru-RU" sz="2800" dirty="0" smtClean="0"/>
                        <a:t> века</a:t>
                      </a:r>
                      <a:endParaRPr lang="ru-RU" sz="2800" dirty="0"/>
                    </a:p>
                  </a:txBody>
                  <a:tcPr vert="vert270" anchor="ctr">
                    <a:solidFill>
                      <a:schemeClr val="accent4">
                        <a:lumMod val="20000"/>
                        <a:lumOff val="80000"/>
                      </a:schemeClr>
                    </a:solidFill>
                  </a:tcPr>
                </a:tc>
              </a:tr>
              <a:tr h="345936">
                <a:tc vMerge="1">
                  <a:txBody>
                    <a:bodyPr/>
                    <a:lstStyle/>
                    <a:p>
                      <a:endParaRPr lang="ru-RU" dirty="0"/>
                    </a:p>
                  </a:txBody>
                  <a:tcPr>
                    <a:solidFill>
                      <a:schemeClr val="accent4">
                        <a:lumMod val="20000"/>
                        <a:lumOff val="80000"/>
                      </a:schemeClr>
                    </a:solidFill>
                  </a:tcPr>
                </a:tc>
                <a:tc rowSpan="13">
                  <a:txBody>
                    <a:bodyPr/>
                    <a:lstStyle/>
                    <a:p>
                      <a:endParaRPr lang="ru-RU" sz="2800" dirty="0"/>
                    </a:p>
                  </a:txBody>
                  <a:tcPr>
                    <a:solidFill>
                      <a:schemeClr val="accent4">
                        <a:lumMod val="20000"/>
                        <a:lumOff val="80000"/>
                      </a:schemeClr>
                    </a:solidFill>
                  </a:tcPr>
                </a:tc>
                <a:tc>
                  <a:txBody>
                    <a:bodyPr/>
                    <a:lstStyle/>
                    <a:p>
                      <a:r>
                        <a:rPr lang="ru-RU" sz="2100" dirty="0" smtClean="0"/>
                        <a:t>Военные столкновения</a:t>
                      </a:r>
                      <a:endParaRPr lang="ru-RU" sz="2100" dirty="0"/>
                    </a:p>
                  </a:txBody>
                  <a:tcPr>
                    <a:solidFill>
                      <a:schemeClr val="accent4">
                        <a:lumMod val="20000"/>
                        <a:lumOff val="80000"/>
                      </a:schemeClr>
                    </a:solidFill>
                  </a:tcPr>
                </a:tc>
                <a:tc rowSpan="13">
                  <a:txBody>
                    <a:bodyPr/>
                    <a:lstStyle/>
                    <a:p>
                      <a:endParaRPr lang="ru-RU" sz="2800"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r>
              <a:tr h="223129">
                <a:tc vMerge="1">
                  <a:txBody>
                    <a:bodyPr/>
                    <a:lstStyle/>
                    <a:p>
                      <a:endParaRPr lang="ru-RU"/>
                    </a:p>
                  </a:txBody>
                  <a:tcPr/>
                </a:tc>
                <a:tc vMerge="1">
                  <a:txBody>
                    <a:bodyPr/>
                    <a:lstStyle/>
                    <a:p>
                      <a:endParaRPr lang="ru-RU"/>
                    </a:p>
                  </a:txBody>
                  <a:tcPr/>
                </a:tc>
                <a:tc>
                  <a:txBody>
                    <a:bodyPr/>
                    <a:lstStyle/>
                    <a:p>
                      <a:r>
                        <a:rPr lang="ru-RU" sz="2100" dirty="0" smtClean="0"/>
                        <a:t>Вырубка леса</a:t>
                      </a:r>
                      <a:endParaRPr lang="ru-RU" sz="2100" dirty="0"/>
                    </a:p>
                  </a:txBody>
                  <a:tcPr>
                    <a:solidFill>
                      <a:schemeClr val="accent4">
                        <a:lumMod val="20000"/>
                        <a:lumOff val="80000"/>
                      </a:schemeClr>
                    </a:solidFill>
                  </a:tcPr>
                </a:tc>
                <a:tc vMerge="1">
                  <a:txBody>
                    <a:bodyPr/>
                    <a:lstStyle/>
                    <a:p>
                      <a:endParaRPr lang="ru-RU"/>
                    </a:p>
                  </a:txBody>
                  <a:tcPr/>
                </a:tc>
                <a:tc vMerge="1">
                  <a:txBody>
                    <a:bodyPr/>
                    <a:lstStyle/>
                    <a:p>
                      <a:endParaRPr lang="ru-RU"/>
                    </a:p>
                  </a:txBody>
                  <a:tcPr/>
                </a:tc>
              </a:tr>
              <a:tr h="142630">
                <a:tc vMerge="1">
                  <a:txBody>
                    <a:bodyPr/>
                    <a:lstStyle/>
                    <a:p>
                      <a:endParaRPr lang="ru-RU"/>
                    </a:p>
                  </a:txBody>
                  <a:tcPr/>
                </a:tc>
                <a:tc vMerge="1">
                  <a:txBody>
                    <a:bodyPr/>
                    <a:lstStyle/>
                    <a:p>
                      <a:endParaRPr lang="ru-RU"/>
                    </a:p>
                  </a:txBody>
                  <a:tcPr/>
                </a:tc>
                <a:tc>
                  <a:txBody>
                    <a:bodyPr/>
                    <a:lstStyle/>
                    <a:p>
                      <a:r>
                        <a:rPr lang="ru-RU" sz="2100" dirty="0" smtClean="0"/>
                        <a:t>Развалины римских городов</a:t>
                      </a:r>
                      <a:endParaRPr lang="ru-RU" sz="2100" dirty="0"/>
                    </a:p>
                  </a:txBody>
                  <a:tcPr>
                    <a:solidFill>
                      <a:schemeClr val="accent4">
                        <a:lumMod val="20000"/>
                        <a:lumOff val="80000"/>
                      </a:schemeClr>
                    </a:solidFill>
                  </a:tcPr>
                </a:tc>
                <a:tc vMerge="1">
                  <a:txBody>
                    <a:bodyPr/>
                    <a:lstStyle/>
                    <a:p>
                      <a:endParaRPr lang="ru-RU"/>
                    </a:p>
                  </a:txBody>
                  <a:tcPr/>
                </a:tc>
                <a:tc vMerge="1">
                  <a:txBody>
                    <a:bodyPr/>
                    <a:lstStyle/>
                    <a:p>
                      <a:endParaRPr lang="ru-RU"/>
                    </a:p>
                  </a:txBody>
                  <a:tcPr/>
                </a:tc>
              </a:tr>
              <a:tr h="142631">
                <a:tc vMerge="1">
                  <a:txBody>
                    <a:bodyPr/>
                    <a:lstStyle/>
                    <a:p>
                      <a:endParaRPr lang="ru-RU"/>
                    </a:p>
                  </a:txBody>
                  <a:tcPr/>
                </a:tc>
                <a:tc vMerge="1">
                  <a:txBody>
                    <a:bodyPr/>
                    <a:lstStyle/>
                    <a:p>
                      <a:endParaRPr lang="ru-RU"/>
                    </a:p>
                  </a:txBody>
                  <a:tcPr/>
                </a:tc>
                <a:tc>
                  <a:txBody>
                    <a:bodyPr/>
                    <a:lstStyle/>
                    <a:p>
                      <a:r>
                        <a:rPr lang="ru-RU" sz="2100" dirty="0" smtClean="0"/>
                        <a:t>Двуполье</a:t>
                      </a:r>
                      <a:endParaRPr lang="ru-RU" sz="2100" dirty="0"/>
                    </a:p>
                  </a:txBody>
                  <a:tcPr>
                    <a:solidFill>
                      <a:schemeClr val="accent4">
                        <a:lumMod val="20000"/>
                        <a:lumOff val="80000"/>
                      </a:schemeClr>
                    </a:solidFill>
                  </a:tcPr>
                </a:tc>
                <a:tc vMerge="1">
                  <a:txBody>
                    <a:bodyPr/>
                    <a:lstStyle/>
                    <a:p>
                      <a:endParaRPr lang="ru-RU"/>
                    </a:p>
                  </a:txBody>
                  <a:tcPr/>
                </a:tc>
                <a:tc vMerge="1">
                  <a:txBody>
                    <a:bodyPr/>
                    <a:lstStyle/>
                    <a:p>
                      <a:endParaRPr lang="ru-RU"/>
                    </a:p>
                  </a:txBody>
                  <a:tcPr/>
                </a:tc>
              </a:tr>
              <a:tr h="142631">
                <a:tc vMerge="1">
                  <a:txBody>
                    <a:bodyPr/>
                    <a:lstStyle/>
                    <a:p>
                      <a:endParaRPr lang="ru-RU"/>
                    </a:p>
                  </a:txBody>
                  <a:tcPr/>
                </a:tc>
                <a:tc vMerge="1">
                  <a:txBody>
                    <a:bodyPr/>
                    <a:lstStyle/>
                    <a:p>
                      <a:endParaRPr lang="ru-RU"/>
                    </a:p>
                  </a:txBody>
                  <a:tcPr/>
                </a:tc>
                <a:tc>
                  <a:txBody>
                    <a:bodyPr/>
                    <a:lstStyle/>
                    <a:p>
                      <a:r>
                        <a:rPr lang="ru-RU" sz="2100" dirty="0" smtClean="0"/>
                        <a:t>Натуральное хозяйство</a:t>
                      </a:r>
                      <a:endParaRPr lang="ru-RU" sz="2100" dirty="0"/>
                    </a:p>
                  </a:txBody>
                  <a:tcPr>
                    <a:solidFill>
                      <a:schemeClr val="accent4">
                        <a:lumMod val="20000"/>
                        <a:lumOff val="80000"/>
                      </a:schemeClr>
                    </a:solidFill>
                  </a:tcPr>
                </a:tc>
                <a:tc vMerge="1">
                  <a:txBody>
                    <a:bodyPr/>
                    <a:lstStyle/>
                    <a:p>
                      <a:endParaRPr lang="ru-RU"/>
                    </a:p>
                  </a:txBody>
                  <a:tcPr/>
                </a:tc>
                <a:tc vMerge="1">
                  <a:txBody>
                    <a:bodyPr/>
                    <a:lstStyle/>
                    <a:p>
                      <a:endParaRPr lang="ru-RU"/>
                    </a:p>
                  </a:txBody>
                  <a:tcPr/>
                </a:tc>
              </a:tr>
              <a:tr h="142631">
                <a:tc vMerge="1">
                  <a:txBody>
                    <a:bodyPr/>
                    <a:lstStyle/>
                    <a:p>
                      <a:endParaRPr lang="ru-RU"/>
                    </a:p>
                  </a:txBody>
                  <a:tcPr/>
                </a:tc>
                <a:tc vMerge="1">
                  <a:txBody>
                    <a:bodyPr/>
                    <a:lstStyle/>
                    <a:p>
                      <a:endParaRPr lang="ru-RU"/>
                    </a:p>
                  </a:txBody>
                  <a:tcPr/>
                </a:tc>
                <a:tc>
                  <a:txBody>
                    <a:bodyPr/>
                    <a:lstStyle/>
                    <a:p>
                      <a:r>
                        <a:rPr lang="ru-RU" sz="2100" dirty="0" smtClean="0"/>
                        <a:t>Ремесленники</a:t>
                      </a:r>
                      <a:endParaRPr lang="ru-RU" sz="2100" dirty="0"/>
                    </a:p>
                  </a:txBody>
                  <a:tcPr>
                    <a:solidFill>
                      <a:schemeClr val="accent4">
                        <a:lumMod val="20000"/>
                        <a:lumOff val="80000"/>
                      </a:schemeClr>
                    </a:solidFill>
                  </a:tcPr>
                </a:tc>
                <a:tc vMerge="1">
                  <a:txBody>
                    <a:bodyPr/>
                    <a:lstStyle/>
                    <a:p>
                      <a:endParaRPr lang="ru-RU"/>
                    </a:p>
                  </a:txBody>
                  <a:tcPr/>
                </a:tc>
                <a:tc vMerge="1">
                  <a:txBody>
                    <a:bodyPr/>
                    <a:lstStyle/>
                    <a:p>
                      <a:endParaRPr lang="ru-RU"/>
                    </a:p>
                  </a:txBody>
                  <a:tcPr/>
                </a:tc>
              </a:tr>
              <a:tr h="142630">
                <a:tc vMerge="1">
                  <a:txBody>
                    <a:bodyPr/>
                    <a:lstStyle/>
                    <a:p>
                      <a:endParaRPr lang="ru-RU"/>
                    </a:p>
                  </a:txBody>
                  <a:tcPr/>
                </a:tc>
                <a:tc vMerge="1">
                  <a:txBody>
                    <a:bodyPr/>
                    <a:lstStyle/>
                    <a:p>
                      <a:endParaRPr lang="ru-RU"/>
                    </a:p>
                  </a:txBody>
                  <a:tcPr/>
                </a:tc>
                <a:tc>
                  <a:txBody>
                    <a:bodyPr/>
                    <a:lstStyle/>
                    <a:p>
                      <a:r>
                        <a:rPr lang="ru-RU" sz="2100" dirty="0" smtClean="0"/>
                        <a:t>Отсутствие товарообмена</a:t>
                      </a:r>
                      <a:endParaRPr lang="ru-RU" sz="2100" dirty="0"/>
                    </a:p>
                  </a:txBody>
                  <a:tcPr>
                    <a:solidFill>
                      <a:schemeClr val="accent4">
                        <a:lumMod val="20000"/>
                        <a:lumOff val="80000"/>
                      </a:schemeClr>
                    </a:solidFill>
                  </a:tcPr>
                </a:tc>
                <a:tc vMerge="1">
                  <a:txBody>
                    <a:bodyPr/>
                    <a:lstStyle/>
                    <a:p>
                      <a:endParaRPr lang="ru-RU"/>
                    </a:p>
                  </a:txBody>
                  <a:tcPr/>
                </a:tc>
                <a:tc vMerge="1">
                  <a:txBody>
                    <a:bodyPr/>
                    <a:lstStyle/>
                    <a:p>
                      <a:endParaRPr lang="ru-RU"/>
                    </a:p>
                  </a:txBody>
                  <a:tcPr/>
                </a:tc>
              </a:tr>
              <a:tr h="142631">
                <a:tc vMerge="1">
                  <a:txBody>
                    <a:bodyPr/>
                    <a:lstStyle/>
                    <a:p>
                      <a:endParaRPr lang="ru-RU"/>
                    </a:p>
                  </a:txBody>
                  <a:tcPr/>
                </a:tc>
                <a:tc vMerge="1">
                  <a:txBody>
                    <a:bodyPr/>
                    <a:lstStyle/>
                    <a:p>
                      <a:endParaRPr lang="ru-RU"/>
                    </a:p>
                  </a:txBody>
                  <a:tcPr/>
                </a:tc>
                <a:tc>
                  <a:txBody>
                    <a:bodyPr/>
                    <a:lstStyle/>
                    <a:p>
                      <a:r>
                        <a:rPr lang="ru-RU" sz="2100" dirty="0" smtClean="0"/>
                        <a:t>Рост населения</a:t>
                      </a:r>
                      <a:endParaRPr lang="ru-RU" sz="2100" dirty="0"/>
                    </a:p>
                  </a:txBody>
                  <a:tcPr>
                    <a:solidFill>
                      <a:schemeClr val="accent4">
                        <a:lumMod val="20000"/>
                        <a:lumOff val="80000"/>
                      </a:schemeClr>
                    </a:solidFill>
                  </a:tcPr>
                </a:tc>
                <a:tc vMerge="1">
                  <a:txBody>
                    <a:bodyPr/>
                    <a:lstStyle/>
                    <a:p>
                      <a:endParaRPr lang="ru-RU"/>
                    </a:p>
                  </a:txBody>
                  <a:tcPr/>
                </a:tc>
                <a:tc vMerge="1">
                  <a:txBody>
                    <a:bodyPr/>
                    <a:lstStyle/>
                    <a:p>
                      <a:endParaRPr lang="ru-RU"/>
                    </a:p>
                  </a:txBody>
                  <a:tcPr/>
                </a:tc>
              </a:tr>
              <a:tr h="142631">
                <a:tc vMerge="1">
                  <a:txBody>
                    <a:bodyPr/>
                    <a:lstStyle/>
                    <a:p>
                      <a:endParaRPr lang="ru-RU"/>
                    </a:p>
                  </a:txBody>
                  <a:tcPr/>
                </a:tc>
                <a:tc vMerge="1">
                  <a:txBody>
                    <a:bodyPr/>
                    <a:lstStyle/>
                    <a:p>
                      <a:endParaRPr lang="ru-RU"/>
                    </a:p>
                  </a:txBody>
                  <a:tcPr/>
                </a:tc>
                <a:tc>
                  <a:txBody>
                    <a:bodyPr/>
                    <a:lstStyle/>
                    <a:p>
                      <a:r>
                        <a:rPr lang="ru-RU" sz="2100" dirty="0" smtClean="0"/>
                        <a:t>Отсутствие излишков продуктов</a:t>
                      </a:r>
                      <a:endParaRPr lang="ru-RU" sz="2100" dirty="0"/>
                    </a:p>
                  </a:txBody>
                  <a:tcPr>
                    <a:solidFill>
                      <a:schemeClr val="accent4">
                        <a:lumMod val="20000"/>
                        <a:lumOff val="80000"/>
                      </a:schemeClr>
                    </a:solidFill>
                  </a:tcPr>
                </a:tc>
                <a:tc vMerge="1">
                  <a:txBody>
                    <a:bodyPr/>
                    <a:lstStyle/>
                    <a:p>
                      <a:endParaRPr lang="ru-RU"/>
                    </a:p>
                  </a:txBody>
                  <a:tcPr/>
                </a:tc>
                <a:tc vMerge="1">
                  <a:txBody>
                    <a:bodyPr/>
                    <a:lstStyle/>
                    <a:p>
                      <a:endParaRPr lang="ru-RU"/>
                    </a:p>
                  </a:txBody>
                  <a:tcPr/>
                </a:tc>
              </a:tr>
              <a:tr h="142631">
                <a:tc vMerge="1">
                  <a:txBody>
                    <a:bodyPr/>
                    <a:lstStyle/>
                    <a:p>
                      <a:endParaRPr lang="ru-RU"/>
                    </a:p>
                  </a:txBody>
                  <a:tcPr/>
                </a:tc>
                <a:tc vMerge="1">
                  <a:txBody>
                    <a:bodyPr/>
                    <a:lstStyle/>
                    <a:p>
                      <a:endParaRPr lang="ru-RU"/>
                    </a:p>
                  </a:txBody>
                  <a:tcPr/>
                </a:tc>
                <a:tc>
                  <a:txBody>
                    <a:bodyPr/>
                    <a:lstStyle/>
                    <a:p>
                      <a:r>
                        <a:rPr lang="ru-RU" sz="2100" dirty="0" smtClean="0"/>
                        <a:t>Тяжёлый </a:t>
                      </a:r>
                      <a:r>
                        <a:rPr lang="ru-RU" sz="2100" dirty="0" smtClean="0"/>
                        <a:t>плуг «с отвалом»</a:t>
                      </a:r>
                      <a:endParaRPr lang="ru-RU" sz="2100" dirty="0"/>
                    </a:p>
                  </a:txBody>
                  <a:tcPr>
                    <a:solidFill>
                      <a:schemeClr val="accent4">
                        <a:lumMod val="20000"/>
                        <a:lumOff val="80000"/>
                      </a:schemeClr>
                    </a:solidFill>
                  </a:tcPr>
                </a:tc>
                <a:tc vMerge="1">
                  <a:txBody>
                    <a:bodyPr/>
                    <a:lstStyle/>
                    <a:p>
                      <a:endParaRPr lang="ru-RU"/>
                    </a:p>
                  </a:txBody>
                  <a:tcPr/>
                </a:tc>
                <a:tc vMerge="1">
                  <a:txBody>
                    <a:bodyPr/>
                    <a:lstStyle/>
                    <a:p>
                      <a:endParaRPr lang="ru-RU"/>
                    </a:p>
                  </a:txBody>
                  <a:tcPr/>
                </a:tc>
              </a:tr>
              <a:tr h="142630">
                <a:tc vMerge="1">
                  <a:txBody>
                    <a:bodyPr/>
                    <a:lstStyle/>
                    <a:p>
                      <a:endParaRPr lang="ru-RU"/>
                    </a:p>
                  </a:txBody>
                  <a:tcPr/>
                </a:tc>
                <a:tc vMerge="1">
                  <a:txBody>
                    <a:bodyPr/>
                    <a:lstStyle/>
                    <a:p>
                      <a:endParaRPr lang="ru-RU"/>
                    </a:p>
                  </a:txBody>
                  <a:tcPr/>
                </a:tc>
                <a:tc>
                  <a:txBody>
                    <a:bodyPr/>
                    <a:lstStyle/>
                    <a:p>
                      <a:r>
                        <a:rPr lang="ru-RU" sz="2100" dirty="0" smtClean="0"/>
                        <a:t>Трёхполье</a:t>
                      </a:r>
                      <a:endParaRPr lang="ru-RU" sz="2100" dirty="0"/>
                    </a:p>
                  </a:txBody>
                  <a:tcPr>
                    <a:solidFill>
                      <a:schemeClr val="accent4">
                        <a:lumMod val="20000"/>
                        <a:lumOff val="80000"/>
                      </a:schemeClr>
                    </a:solidFill>
                  </a:tcPr>
                </a:tc>
                <a:tc vMerge="1">
                  <a:txBody>
                    <a:bodyPr/>
                    <a:lstStyle/>
                    <a:p>
                      <a:endParaRPr lang="ru-RU"/>
                    </a:p>
                  </a:txBody>
                  <a:tcPr/>
                </a:tc>
                <a:tc vMerge="1">
                  <a:txBody>
                    <a:bodyPr/>
                    <a:lstStyle/>
                    <a:p>
                      <a:endParaRPr lang="ru-RU"/>
                    </a:p>
                  </a:txBody>
                  <a:tcPr/>
                </a:tc>
              </a:tr>
              <a:tr h="142631">
                <a:tc vMerge="1">
                  <a:txBody>
                    <a:bodyPr/>
                    <a:lstStyle/>
                    <a:p>
                      <a:endParaRPr lang="ru-RU"/>
                    </a:p>
                  </a:txBody>
                  <a:tcPr/>
                </a:tc>
                <a:tc vMerge="1">
                  <a:txBody>
                    <a:bodyPr/>
                    <a:lstStyle/>
                    <a:p>
                      <a:endParaRPr lang="ru-RU"/>
                    </a:p>
                  </a:txBody>
                  <a:tcPr/>
                </a:tc>
                <a:tc>
                  <a:txBody>
                    <a:bodyPr/>
                    <a:lstStyle/>
                    <a:p>
                      <a:r>
                        <a:rPr lang="ru-RU" sz="2100" dirty="0" smtClean="0"/>
                        <a:t>Лёгкий </a:t>
                      </a:r>
                      <a:r>
                        <a:rPr lang="ru-RU" sz="2100" dirty="0" smtClean="0"/>
                        <a:t>плуг</a:t>
                      </a:r>
                      <a:endParaRPr lang="ru-RU" sz="2100" dirty="0"/>
                    </a:p>
                  </a:txBody>
                  <a:tcPr>
                    <a:solidFill>
                      <a:schemeClr val="accent4">
                        <a:lumMod val="20000"/>
                        <a:lumOff val="80000"/>
                      </a:schemeClr>
                    </a:solidFill>
                  </a:tcPr>
                </a:tc>
                <a:tc vMerge="1">
                  <a:txBody>
                    <a:bodyPr/>
                    <a:lstStyle/>
                    <a:p>
                      <a:endParaRPr lang="ru-RU"/>
                    </a:p>
                  </a:txBody>
                  <a:tcPr/>
                </a:tc>
                <a:tc vMerge="1">
                  <a:txBody>
                    <a:bodyPr/>
                    <a:lstStyle/>
                    <a:p>
                      <a:endParaRPr lang="ru-RU"/>
                    </a:p>
                  </a:txBody>
                  <a:tcPr/>
                </a:tc>
              </a:tr>
              <a:tr h="142631">
                <a:tc vMerge="1">
                  <a:txBody>
                    <a:bodyPr/>
                    <a:lstStyle/>
                    <a:p>
                      <a:endParaRPr lang="ru-RU"/>
                    </a:p>
                  </a:txBody>
                  <a:tcPr/>
                </a:tc>
                <a:tc vMerge="1">
                  <a:txBody>
                    <a:bodyPr/>
                    <a:lstStyle/>
                    <a:p>
                      <a:endParaRPr lang="ru-RU"/>
                    </a:p>
                  </a:txBody>
                  <a:tcPr/>
                </a:tc>
                <a:tc>
                  <a:txBody>
                    <a:bodyPr/>
                    <a:lstStyle/>
                    <a:p>
                      <a:r>
                        <a:rPr lang="ru-RU" sz="2100" dirty="0" smtClean="0"/>
                        <a:t>Ярмарки </a:t>
                      </a:r>
                      <a:endParaRPr lang="ru-RU" sz="2100" dirty="0"/>
                    </a:p>
                  </a:txBody>
                  <a:tcPr>
                    <a:solidFill>
                      <a:schemeClr val="accent4">
                        <a:lumMod val="20000"/>
                        <a:lumOff val="80000"/>
                      </a:schemeClr>
                    </a:solidFill>
                  </a:tcPr>
                </a:tc>
                <a:tc vMerge="1">
                  <a:txBody>
                    <a:bodyPr/>
                    <a:lstStyle/>
                    <a:p>
                      <a:endParaRPr lang="ru-RU"/>
                    </a:p>
                  </a:txBody>
                  <a:tcPr/>
                </a:tc>
                <a:tc vMerge="1">
                  <a:txBody>
                    <a:bodyPr/>
                    <a:lstStyle/>
                    <a:p>
                      <a:endParaRPr lang="ru-RU"/>
                    </a:p>
                  </a:txBody>
                  <a:tcPr/>
                </a:tc>
              </a:tr>
            </a:tbl>
          </a:graphicData>
        </a:graphic>
      </p:graphicFrame>
      <p:sp>
        <p:nvSpPr>
          <p:cNvPr id="8" name="Скругленный прямоугольник 7"/>
          <p:cNvSpPr/>
          <p:nvPr/>
        </p:nvSpPr>
        <p:spPr>
          <a:xfrm>
            <a:off x="251520" y="3380234"/>
            <a:ext cx="8640000" cy="1430179"/>
          </a:xfrm>
          <a:prstGeom prst="roundRect">
            <a:avLst/>
          </a:prstGeom>
          <a:blipFill>
            <a:blip r:embed="rId3" cstate="print"/>
            <a:tile tx="0" ty="0" sx="100000" sy="100000" flip="none" algn="tl"/>
          </a:blipFill>
          <a:ln>
            <a:solidFill>
              <a:schemeClr val="bg1">
                <a:lumMod val="50000"/>
              </a:schemeClr>
            </a:solidFill>
          </a:ln>
          <a:scene3d>
            <a:camera prst="orthographicFront"/>
            <a:lightRig rig="threePt" dir="t"/>
          </a:scene3d>
          <a:sp3d>
            <a:bevelT prst="angle"/>
          </a:sp3d>
        </p:spPr>
        <p:txBody>
          <a:bodyPr>
            <a:spAutoFit/>
          </a:bodyPr>
          <a:lstStyle/>
          <a:p>
            <a:pPr indent="352425"/>
            <a:r>
              <a:rPr lang="ru-RU" sz="2600" b="1" dirty="0">
                <a:solidFill>
                  <a:srgbClr val="0070C0"/>
                </a:solidFill>
                <a:latin typeface="Comic Sans MS" pitchFamily="66" charset="0"/>
              </a:rPr>
              <a:t>Повышенный уровень. </a:t>
            </a:r>
            <a:r>
              <a:rPr lang="ru-RU" sz="2600" dirty="0">
                <a:latin typeface="Comic Sans MS" pitchFamily="66" charset="0"/>
              </a:rPr>
              <a:t>Используя материал учебника, распредели черты быта и хозяйства Европы в </a:t>
            </a:r>
            <a:r>
              <a:rPr lang="en-US" sz="2600" dirty="0">
                <a:latin typeface="Comic Sans MS" pitchFamily="66" charset="0"/>
              </a:rPr>
              <a:t>V-X </a:t>
            </a:r>
            <a:r>
              <a:rPr lang="ru-RU" sz="2600" dirty="0">
                <a:latin typeface="Comic Sans MS" pitchFamily="66" charset="0"/>
              </a:rPr>
              <a:t>и </a:t>
            </a:r>
            <a:r>
              <a:rPr lang="en-US" sz="2600" dirty="0">
                <a:latin typeface="Comic Sans MS" pitchFamily="66" charset="0"/>
              </a:rPr>
              <a:t>X-XV </a:t>
            </a:r>
            <a:r>
              <a:rPr lang="ru-RU" sz="2600" dirty="0">
                <a:latin typeface="Comic Sans MS" pitchFamily="66" charset="0"/>
              </a:rPr>
              <a:t>веках.</a:t>
            </a:r>
          </a:p>
        </p:txBody>
      </p:sp>
      <p:pic>
        <p:nvPicPr>
          <p:cNvPr id="23557"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2" name="Заголовок 1"/>
          <p:cNvSpPr>
            <a:spLocks noGrp="1"/>
          </p:cNvSpPr>
          <p:nvPr>
            <p:ph type="title"/>
          </p:nvPr>
        </p:nvSpPr>
        <p:spPr/>
        <p:txBody>
          <a:bodyPr>
            <a:normAutofit fontScale="90000"/>
          </a:bodyPr>
          <a:lstStyle/>
          <a:p>
            <a:pPr fontAlgn="auto">
              <a:spcAft>
                <a:spcPts val="0"/>
              </a:spcAft>
              <a:defRPr/>
            </a:pPr>
            <a:r>
              <a:rPr lang="ru-RU" dirty="0" smtClean="0"/>
              <a:t>ВОЗРОЖДЕНИЕ ГОРОДОВ</a:t>
            </a:r>
            <a:endParaRPr lang="ru-RU" dirty="0"/>
          </a:p>
        </p:txBody>
      </p:sp>
      <p:cxnSp>
        <p:nvCxnSpPr>
          <p:cNvPr id="9" name="Прямая со стрелкой 8"/>
          <p:cNvCxnSpPr/>
          <p:nvPr/>
        </p:nvCxnSpPr>
        <p:spPr>
          <a:xfrm flipH="1">
            <a:off x="989013" y="1268413"/>
            <a:ext cx="720725" cy="0"/>
          </a:xfrm>
          <a:prstGeom prst="straightConnector1">
            <a:avLst/>
          </a:prstGeom>
          <a:ln w="508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7380288" y="1268413"/>
            <a:ext cx="720725" cy="0"/>
          </a:xfrm>
          <a:prstGeom prst="straightConnector1">
            <a:avLst/>
          </a:prstGeom>
          <a:ln w="508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252000" y="980728"/>
            <a:ext cx="8640000" cy="1430179"/>
          </a:xfrm>
          <a:prstGeom prst="roundRect">
            <a:avLst/>
          </a:prstGeom>
          <a:blipFill>
            <a:blip r:embed="rId3" cstate="print"/>
            <a:tile tx="0" ty="0" sx="100000" sy="100000" flip="none" algn="tl"/>
          </a:blipFill>
          <a:ln>
            <a:solidFill>
              <a:schemeClr val="bg1">
                <a:lumMod val="50000"/>
              </a:schemeClr>
            </a:solidFill>
          </a:ln>
          <a:scene3d>
            <a:camera prst="orthographicFront"/>
            <a:lightRig rig="threePt" dir="t"/>
          </a:scene3d>
          <a:sp3d>
            <a:bevelT prst="angle"/>
          </a:sp3d>
        </p:spPr>
        <p:txBody>
          <a:bodyPr>
            <a:spAutoFit/>
          </a:bodyPr>
          <a:lstStyle/>
          <a:p>
            <a:pPr indent="352425"/>
            <a:r>
              <a:rPr lang="ru-RU" sz="2600" b="1">
                <a:solidFill>
                  <a:srgbClr val="0070C0"/>
                </a:solidFill>
                <a:latin typeface="Comic Sans MS" pitchFamily="66" charset="0"/>
              </a:rPr>
              <a:t>Максимальный уровень. </a:t>
            </a:r>
            <a:r>
              <a:rPr lang="ru-RU" sz="2600">
                <a:latin typeface="Comic Sans MS" pitchFamily="66" charset="0"/>
              </a:rPr>
              <a:t>Нарисуй наиболее типичные места возникновения средневековых городов, объясни причины выбора. </a:t>
            </a:r>
          </a:p>
        </p:txBody>
      </p:sp>
      <p:pic>
        <p:nvPicPr>
          <p:cNvPr id="25604"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2" name="Заголовок 1"/>
          <p:cNvSpPr>
            <a:spLocks noGrp="1"/>
          </p:cNvSpPr>
          <p:nvPr>
            <p:ph type="title"/>
          </p:nvPr>
        </p:nvSpPr>
        <p:spPr/>
        <p:txBody>
          <a:bodyPr>
            <a:normAutofit fontScale="90000"/>
          </a:bodyPr>
          <a:lstStyle/>
          <a:p>
            <a:pPr fontAlgn="auto">
              <a:spcAft>
                <a:spcPts val="0"/>
              </a:spcAft>
              <a:defRPr/>
            </a:pPr>
            <a:r>
              <a:rPr lang="ru-RU" dirty="0" smtClean="0"/>
              <a:t>ВОЗРОЖДЕНИЕ ГОРОДОВ</a:t>
            </a:r>
            <a:endParaRPr lang="ru-RU" dirty="0"/>
          </a:p>
        </p:txBody>
      </p:sp>
      <p:graphicFrame>
        <p:nvGraphicFramePr>
          <p:cNvPr id="3" name="Таблица 2"/>
          <p:cNvGraphicFramePr>
            <a:graphicFrameLocks noGrp="1"/>
          </p:cNvGraphicFramePr>
          <p:nvPr/>
        </p:nvGraphicFramePr>
        <p:xfrm>
          <a:off x="252413" y="2565400"/>
          <a:ext cx="8640000" cy="4104456"/>
        </p:xfrm>
        <a:graphic>
          <a:graphicData uri="http://schemas.openxmlformats.org/drawingml/2006/table">
            <a:tbl>
              <a:tblPr firstRow="1" bandRow="1">
                <a:tableStyleId>{5C22544A-7EE6-4342-B048-85BDC9FD1C3A}</a:tableStyleId>
              </a:tblPr>
              <a:tblGrid>
                <a:gridCol w="4320000"/>
                <a:gridCol w="4320000"/>
              </a:tblGrid>
              <a:tr h="2038074">
                <a:tc>
                  <a:txBody>
                    <a:bodyPr/>
                    <a:lstStyle/>
                    <a:p>
                      <a:endParaRPr lang="ru-RU" dirty="0"/>
                    </a:p>
                  </a:txBody>
                  <a:tcPr>
                    <a:solidFill>
                      <a:schemeClr val="accent4">
                        <a:lumMod val="20000"/>
                        <a:lumOff val="80000"/>
                      </a:schemeClr>
                    </a:solidFill>
                  </a:tcPr>
                </a:tc>
                <a:tc>
                  <a:txBody>
                    <a:bodyPr/>
                    <a:lstStyle/>
                    <a:p>
                      <a:endParaRPr lang="ru-RU" dirty="0"/>
                    </a:p>
                  </a:txBody>
                  <a:tcPr>
                    <a:solidFill>
                      <a:schemeClr val="accent4">
                        <a:lumMod val="20000"/>
                        <a:lumOff val="80000"/>
                      </a:schemeClr>
                    </a:solidFill>
                  </a:tcPr>
                </a:tc>
              </a:tr>
              <a:tr h="2066382">
                <a:tc>
                  <a:txBody>
                    <a:bodyPr/>
                    <a:lstStyle/>
                    <a:p>
                      <a:endParaRPr lang="ru-RU"/>
                    </a:p>
                  </a:txBody>
                  <a:tcPr>
                    <a:solidFill>
                      <a:schemeClr val="accent4">
                        <a:lumMod val="20000"/>
                        <a:lumOff val="80000"/>
                      </a:schemeClr>
                    </a:solidFill>
                  </a:tcPr>
                </a:tc>
                <a:tc>
                  <a:txBody>
                    <a:bodyPr/>
                    <a:lstStyle/>
                    <a:p>
                      <a:endParaRPr lang="ru-RU" dirty="0"/>
                    </a:p>
                  </a:txBody>
                  <a:tcPr>
                    <a:solidFill>
                      <a:schemeClr val="accent4">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252000" y="960562"/>
            <a:ext cx="8640000" cy="1055608"/>
          </a:xfrm>
          <a:prstGeom prst="roundRect">
            <a:avLst/>
          </a:prstGeom>
          <a:blipFill>
            <a:blip r:embed="rId3" cstate="print"/>
            <a:tile tx="0" ty="0" sx="100000" sy="100000" flip="none" algn="tl"/>
          </a:blipFill>
          <a:ln>
            <a:solidFill>
              <a:schemeClr val="bg1">
                <a:lumMod val="50000"/>
              </a:schemeClr>
            </a:solidFill>
          </a:ln>
          <a:scene3d>
            <a:camera prst="orthographicFront"/>
            <a:lightRig rig="threePt" dir="t"/>
          </a:scene3d>
          <a:sp3d>
            <a:bevelT prst="angle"/>
          </a:sp3d>
        </p:spPr>
        <p:txBody>
          <a:bodyPr>
            <a:spAutoFit/>
          </a:bodyPr>
          <a:lstStyle/>
          <a:p>
            <a:pPr indent="352425"/>
            <a:r>
              <a:rPr lang="ru-RU" sz="2800" b="1">
                <a:solidFill>
                  <a:srgbClr val="0070C0"/>
                </a:solidFill>
                <a:latin typeface="Comic Sans MS" pitchFamily="66" charset="0"/>
              </a:rPr>
              <a:t>Повышенный уровень. </a:t>
            </a:r>
            <a:r>
              <a:rPr lang="ru-RU" sz="2800">
                <a:latin typeface="Comic Sans MS" pitchFamily="66" charset="0"/>
              </a:rPr>
              <a:t>Используя текст учебника, заполни схему. </a:t>
            </a:r>
          </a:p>
        </p:txBody>
      </p:sp>
      <p:pic>
        <p:nvPicPr>
          <p:cNvPr id="27652"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2" name="Заголовок 1"/>
          <p:cNvSpPr>
            <a:spLocks noGrp="1"/>
          </p:cNvSpPr>
          <p:nvPr>
            <p:ph type="title"/>
          </p:nvPr>
        </p:nvSpPr>
        <p:spPr/>
        <p:txBody>
          <a:bodyPr>
            <a:normAutofit fontScale="90000"/>
          </a:bodyPr>
          <a:lstStyle/>
          <a:p>
            <a:pPr fontAlgn="auto">
              <a:spcAft>
                <a:spcPts val="0"/>
              </a:spcAft>
              <a:defRPr/>
            </a:pPr>
            <a:r>
              <a:rPr lang="ru-RU" dirty="0" smtClean="0"/>
              <a:t>«ВОЗВРАТ К ЗОЛОТУ»</a:t>
            </a:r>
            <a:endParaRPr lang="ru-RU" dirty="0"/>
          </a:p>
        </p:txBody>
      </p:sp>
      <p:sp>
        <p:nvSpPr>
          <p:cNvPr id="13" name="Полилиния 12"/>
          <p:cNvSpPr/>
          <p:nvPr/>
        </p:nvSpPr>
        <p:spPr>
          <a:xfrm>
            <a:off x="4446334" y="3061086"/>
            <a:ext cx="91440" cy="360041"/>
          </a:xfrm>
          <a:custGeom>
            <a:avLst/>
            <a:gdLst/>
            <a:ahLst/>
            <a:cxnLst/>
            <a:rect l="0" t="0" r="0" b="0"/>
            <a:pathLst>
              <a:path>
                <a:moveTo>
                  <a:pt x="45720" y="0"/>
                </a:moveTo>
                <a:lnTo>
                  <a:pt x="45720" y="360041"/>
                </a:lnTo>
              </a:path>
            </a:pathLst>
          </a:custGeom>
          <a:noFill/>
          <a:scene3d>
            <a:camera prst="orthographicFront"/>
            <a:lightRig rig="threePt" dir="t">
              <a:rot lat="0" lon="0" rev="7500000"/>
            </a:lightRig>
          </a:scene3d>
          <a:sp3d z="-40000" prstMaterial="matte"/>
        </p:spPr>
        <p:style>
          <a:lnRef idx="2">
            <a:schemeClr val="dk2">
              <a:shade val="6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14" name="Скругленный прямоугольник 13"/>
          <p:cNvSpPr/>
          <p:nvPr/>
        </p:nvSpPr>
        <p:spPr>
          <a:xfrm>
            <a:off x="3275856" y="2147311"/>
            <a:ext cx="2432396" cy="913774"/>
          </a:xfrm>
          <a:prstGeom prst="roundRect">
            <a:avLst>
              <a:gd name="adj" fmla="val 10000"/>
            </a:avLst>
          </a:prstGeom>
          <a:gradFill rotWithShape="0">
            <a:gsLst>
              <a:gs pos="0">
                <a:schemeClr val="accent1">
                  <a:lumMod val="50000"/>
                </a:schemeClr>
              </a:gs>
              <a:gs pos="80000">
                <a:schemeClr val="accent1">
                  <a:lumMod val="75000"/>
                </a:schemeClr>
              </a:gs>
              <a:gs pos="100000">
                <a:schemeClr val="accent1">
                  <a:lumMod val="90000"/>
                </a:schemeClr>
              </a:gs>
            </a:gsLst>
          </a:gradFill>
          <a:ln w="25400">
            <a:solidFill>
              <a:schemeClr val="bg1">
                <a:lumMod val="50000"/>
              </a:schemeClr>
            </a:solidFill>
          </a:ln>
          <a:scene3d>
            <a:camera prst="orthographicFront"/>
            <a:lightRig rig="threePt" dir="t">
              <a:rot lat="0" lon="0" rev="7500000"/>
            </a:lightRig>
          </a:scene3d>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5" name="Полилиния 14"/>
          <p:cNvSpPr/>
          <p:nvPr/>
        </p:nvSpPr>
        <p:spPr>
          <a:xfrm>
            <a:off x="3435746" y="2299207"/>
            <a:ext cx="2432396" cy="913774"/>
          </a:xfrm>
          <a:custGeom>
            <a:avLst/>
            <a:gdLst>
              <a:gd name="connsiteX0" fmla="*/ 0 w 2432396"/>
              <a:gd name="connsiteY0" fmla="*/ 91377 h 913774"/>
              <a:gd name="connsiteX1" fmla="*/ 91377 w 2432396"/>
              <a:gd name="connsiteY1" fmla="*/ 0 h 913774"/>
              <a:gd name="connsiteX2" fmla="*/ 2341019 w 2432396"/>
              <a:gd name="connsiteY2" fmla="*/ 0 h 913774"/>
              <a:gd name="connsiteX3" fmla="*/ 2432396 w 2432396"/>
              <a:gd name="connsiteY3" fmla="*/ 91377 h 913774"/>
              <a:gd name="connsiteX4" fmla="*/ 2432396 w 2432396"/>
              <a:gd name="connsiteY4" fmla="*/ 822397 h 913774"/>
              <a:gd name="connsiteX5" fmla="*/ 2341019 w 2432396"/>
              <a:gd name="connsiteY5" fmla="*/ 913774 h 913774"/>
              <a:gd name="connsiteX6" fmla="*/ 91377 w 2432396"/>
              <a:gd name="connsiteY6" fmla="*/ 913774 h 913774"/>
              <a:gd name="connsiteX7" fmla="*/ 0 w 2432396"/>
              <a:gd name="connsiteY7" fmla="*/ 822397 h 913774"/>
              <a:gd name="connsiteX8" fmla="*/ 0 w 2432396"/>
              <a:gd name="connsiteY8" fmla="*/ 91377 h 91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2396" h="913774">
                <a:moveTo>
                  <a:pt x="0" y="91377"/>
                </a:moveTo>
                <a:cubicBezTo>
                  <a:pt x="0" y="40911"/>
                  <a:pt x="40911" y="0"/>
                  <a:pt x="91377" y="0"/>
                </a:cubicBezTo>
                <a:lnTo>
                  <a:pt x="2341019" y="0"/>
                </a:lnTo>
                <a:cubicBezTo>
                  <a:pt x="2391485" y="0"/>
                  <a:pt x="2432396" y="40911"/>
                  <a:pt x="2432396" y="91377"/>
                </a:cubicBezTo>
                <a:lnTo>
                  <a:pt x="2432396" y="822397"/>
                </a:lnTo>
                <a:cubicBezTo>
                  <a:pt x="2432396" y="872863"/>
                  <a:pt x="2391485" y="913774"/>
                  <a:pt x="2341019" y="913774"/>
                </a:cubicBezTo>
                <a:lnTo>
                  <a:pt x="91377" y="913774"/>
                </a:lnTo>
                <a:cubicBezTo>
                  <a:pt x="40911" y="913774"/>
                  <a:pt x="0" y="872863"/>
                  <a:pt x="0" y="822397"/>
                </a:cubicBezTo>
                <a:lnTo>
                  <a:pt x="0" y="91377"/>
                </a:lnTo>
                <a:close/>
              </a:path>
            </a:pathLst>
          </a:custGeom>
          <a:solidFill>
            <a:schemeClr val="accent4">
              <a:lumMod val="60000"/>
              <a:lumOff val="40000"/>
              <a:alpha val="90000"/>
            </a:schemeClr>
          </a:solidFill>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dk2">
              <a:hueOff val="0"/>
              <a:satOff val="0"/>
              <a:lumOff val="0"/>
              <a:alphaOff val="0"/>
            </a:schemeClr>
          </a:lnRef>
          <a:fillRef idx="1">
            <a:scrgbClr r="0" g="0" b="0"/>
          </a:fillRef>
          <a:effectRef idx="2">
            <a:schemeClr val="lt2">
              <a:alpha val="90000"/>
              <a:hueOff val="0"/>
              <a:satOff val="0"/>
              <a:lumOff val="0"/>
              <a:alphaOff val="0"/>
            </a:schemeClr>
          </a:effectRef>
          <a:fontRef idx="minor">
            <a:schemeClr val="dk1">
              <a:hueOff val="0"/>
              <a:satOff val="0"/>
              <a:lumOff val="0"/>
              <a:alphaOff val="0"/>
            </a:schemeClr>
          </a:fontRef>
        </p:style>
        <p:txBody>
          <a:bodyPr lIns="95344" tIns="95344" rIns="95344" bIns="95344" spcCol="1270" anchor="ctr">
            <a:scene3d>
              <a:camera prst="orthographicFront"/>
              <a:lightRig rig="balanced" dir="t">
                <a:rot lat="0" lon="0" rev="2100000"/>
              </a:lightRig>
            </a:scene3d>
            <a:sp3d extrusionH="57150" prstMaterial="metal">
              <a:bevelT w="38100" h="25400"/>
              <a:contourClr>
                <a:schemeClr val="bg2"/>
              </a:contourClr>
            </a:sp3d>
          </a:bodyPr>
          <a:lstStyle/>
          <a:p>
            <a:pPr algn="ctr" defTabSz="800100" fontAlgn="auto">
              <a:lnSpc>
                <a:spcPct val="90000"/>
              </a:lnSpc>
              <a:spcAft>
                <a:spcPts val="0"/>
              </a:spcAft>
              <a:defRPr/>
            </a:pPr>
            <a:r>
              <a:rPr lang="ru-RU" sz="2400" b="1" dirty="0">
                <a:ln w="50800"/>
                <a:solidFill>
                  <a:schemeClr val="bg1">
                    <a:shade val="50000"/>
                  </a:schemeClr>
                </a:solidFill>
              </a:rPr>
              <a:t>Европа</a:t>
            </a:r>
          </a:p>
          <a:p>
            <a:pPr algn="ctr" defTabSz="800100" fontAlgn="auto">
              <a:lnSpc>
                <a:spcPct val="90000"/>
              </a:lnSpc>
              <a:spcAft>
                <a:spcPts val="0"/>
              </a:spcAft>
              <a:defRPr/>
            </a:pPr>
            <a:r>
              <a:rPr lang="ru-RU" sz="2400" b="1" dirty="0">
                <a:ln w="50800"/>
                <a:solidFill>
                  <a:schemeClr val="bg1">
                    <a:shade val="50000"/>
                  </a:schemeClr>
                </a:solidFill>
              </a:rPr>
              <a:t> к </a:t>
            </a:r>
            <a:r>
              <a:rPr lang="en-US" sz="2400" b="1" dirty="0">
                <a:ln w="50800"/>
                <a:solidFill>
                  <a:schemeClr val="bg1">
                    <a:shade val="50000"/>
                  </a:schemeClr>
                </a:solidFill>
              </a:rPr>
              <a:t>XI </a:t>
            </a:r>
            <a:r>
              <a:rPr lang="ru-RU" sz="2400" b="1" dirty="0">
                <a:ln w="50800"/>
                <a:solidFill>
                  <a:schemeClr val="bg1">
                    <a:shade val="50000"/>
                  </a:schemeClr>
                </a:solidFill>
              </a:rPr>
              <a:t>веку</a:t>
            </a:r>
          </a:p>
        </p:txBody>
      </p:sp>
      <p:sp>
        <p:nvSpPr>
          <p:cNvPr id="16" name="Скругленный прямоугольник 15"/>
          <p:cNvSpPr/>
          <p:nvPr/>
        </p:nvSpPr>
        <p:spPr>
          <a:xfrm>
            <a:off x="3275856" y="3421128"/>
            <a:ext cx="2432396" cy="913774"/>
          </a:xfrm>
          <a:prstGeom prst="roundRect">
            <a:avLst>
              <a:gd name="adj" fmla="val 10000"/>
            </a:avLst>
          </a:prstGeom>
          <a:gradFill rotWithShape="0">
            <a:gsLst>
              <a:gs pos="0">
                <a:schemeClr val="accent1">
                  <a:lumMod val="50000"/>
                </a:schemeClr>
              </a:gs>
              <a:gs pos="80000">
                <a:schemeClr val="accent1">
                  <a:lumMod val="75000"/>
                </a:schemeClr>
              </a:gs>
              <a:gs pos="100000">
                <a:schemeClr val="accent1">
                  <a:lumMod val="90000"/>
                </a:schemeClr>
              </a:gs>
            </a:gsLst>
          </a:gradFill>
          <a:ln w="25400">
            <a:solidFill>
              <a:schemeClr val="bg1">
                <a:lumMod val="50000"/>
              </a:schemeClr>
            </a:solidFill>
          </a:ln>
          <a:scene3d>
            <a:camera prst="orthographicFront"/>
            <a:lightRig rig="threePt" dir="t">
              <a:rot lat="0" lon="0" rev="7500000"/>
            </a:lightRig>
          </a:scene3d>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7" name="Полилиния 16"/>
          <p:cNvSpPr/>
          <p:nvPr/>
        </p:nvSpPr>
        <p:spPr>
          <a:xfrm>
            <a:off x="3435746" y="3573024"/>
            <a:ext cx="2432396" cy="913774"/>
          </a:xfrm>
          <a:custGeom>
            <a:avLst/>
            <a:gdLst>
              <a:gd name="connsiteX0" fmla="*/ 0 w 2432396"/>
              <a:gd name="connsiteY0" fmla="*/ 91377 h 913774"/>
              <a:gd name="connsiteX1" fmla="*/ 91377 w 2432396"/>
              <a:gd name="connsiteY1" fmla="*/ 0 h 913774"/>
              <a:gd name="connsiteX2" fmla="*/ 2341019 w 2432396"/>
              <a:gd name="connsiteY2" fmla="*/ 0 h 913774"/>
              <a:gd name="connsiteX3" fmla="*/ 2432396 w 2432396"/>
              <a:gd name="connsiteY3" fmla="*/ 91377 h 913774"/>
              <a:gd name="connsiteX4" fmla="*/ 2432396 w 2432396"/>
              <a:gd name="connsiteY4" fmla="*/ 822397 h 913774"/>
              <a:gd name="connsiteX5" fmla="*/ 2341019 w 2432396"/>
              <a:gd name="connsiteY5" fmla="*/ 913774 h 913774"/>
              <a:gd name="connsiteX6" fmla="*/ 91377 w 2432396"/>
              <a:gd name="connsiteY6" fmla="*/ 913774 h 913774"/>
              <a:gd name="connsiteX7" fmla="*/ 0 w 2432396"/>
              <a:gd name="connsiteY7" fmla="*/ 822397 h 913774"/>
              <a:gd name="connsiteX8" fmla="*/ 0 w 2432396"/>
              <a:gd name="connsiteY8" fmla="*/ 91377 h 91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2396" h="913774">
                <a:moveTo>
                  <a:pt x="0" y="91377"/>
                </a:moveTo>
                <a:cubicBezTo>
                  <a:pt x="0" y="40911"/>
                  <a:pt x="40911" y="0"/>
                  <a:pt x="91377" y="0"/>
                </a:cubicBezTo>
                <a:lnTo>
                  <a:pt x="2341019" y="0"/>
                </a:lnTo>
                <a:cubicBezTo>
                  <a:pt x="2391485" y="0"/>
                  <a:pt x="2432396" y="40911"/>
                  <a:pt x="2432396" y="91377"/>
                </a:cubicBezTo>
                <a:lnTo>
                  <a:pt x="2432396" y="822397"/>
                </a:lnTo>
                <a:cubicBezTo>
                  <a:pt x="2432396" y="872863"/>
                  <a:pt x="2391485" y="913774"/>
                  <a:pt x="2341019" y="913774"/>
                </a:cubicBezTo>
                <a:lnTo>
                  <a:pt x="91377" y="913774"/>
                </a:lnTo>
                <a:cubicBezTo>
                  <a:pt x="40911" y="913774"/>
                  <a:pt x="0" y="872863"/>
                  <a:pt x="0" y="822397"/>
                </a:cubicBezTo>
                <a:lnTo>
                  <a:pt x="0" y="91377"/>
                </a:lnTo>
                <a:close/>
              </a:path>
            </a:pathLst>
          </a:custGeom>
          <a:solidFill>
            <a:schemeClr val="accent4">
              <a:lumMod val="60000"/>
              <a:lumOff val="40000"/>
              <a:alpha val="90000"/>
            </a:schemeClr>
          </a:solidFill>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dk2">
              <a:hueOff val="0"/>
              <a:satOff val="0"/>
              <a:lumOff val="0"/>
              <a:alphaOff val="0"/>
            </a:schemeClr>
          </a:lnRef>
          <a:fillRef idx="1">
            <a:scrgbClr r="0" g="0" b="0"/>
          </a:fillRef>
          <a:effectRef idx="2">
            <a:schemeClr val="lt2">
              <a:alpha val="90000"/>
              <a:hueOff val="0"/>
              <a:satOff val="0"/>
              <a:lumOff val="0"/>
              <a:alphaOff val="0"/>
            </a:schemeClr>
          </a:effectRef>
          <a:fontRef idx="minor">
            <a:schemeClr val="dk1">
              <a:hueOff val="0"/>
              <a:satOff val="0"/>
              <a:lumOff val="0"/>
              <a:alphaOff val="0"/>
            </a:schemeClr>
          </a:fontRef>
        </p:style>
        <p:txBody>
          <a:bodyPr lIns="95344" tIns="95344" rIns="95344" bIns="95344" spcCol="1270" anchor="ctr">
            <a:scene3d>
              <a:camera prst="orthographicFront"/>
              <a:lightRig rig="balanced" dir="t">
                <a:rot lat="0" lon="0" rev="2100000"/>
              </a:lightRig>
            </a:scene3d>
            <a:sp3d extrusionH="57150" prstMaterial="metal">
              <a:bevelT w="38100" h="25400"/>
              <a:contourClr>
                <a:schemeClr val="bg2"/>
              </a:contourClr>
            </a:sp3d>
          </a:bodyPr>
          <a:lstStyle/>
          <a:p>
            <a:pPr algn="ctr" defTabSz="800100" fontAlgn="auto">
              <a:lnSpc>
                <a:spcPct val="90000"/>
              </a:lnSpc>
              <a:spcAft>
                <a:spcPct val="35000"/>
              </a:spcAft>
              <a:defRPr/>
            </a:pPr>
            <a:r>
              <a:rPr lang="ru-RU" sz="2400" b="1" dirty="0">
                <a:ln w="50800"/>
                <a:solidFill>
                  <a:schemeClr val="bg1">
                    <a:shade val="50000"/>
                  </a:schemeClr>
                </a:solidFill>
              </a:rPr>
              <a:t>«Возврат к золоту»</a:t>
            </a:r>
          </a:p>
        </p:txBody>
      </p:sp>
      <p:sp>
        <p:nvSpPr>
          <p:cNvPr id="18" name="Скругленный прямоугольник 17"/>
          <p:cNvSpPr/>
          <p:nvPr/>
        </p:nvSpPr>
        <p:spPr>
          <a:xfrm>
            <a:off x="254952" y="2723374"/>
            <a:ext cx="1980000" cy="913774"/>
          </a:xfrm>
          <a:prstGeom prst="roundRect">
            <a:avLst>
              <a:gd name="adj" fmla="val 10000"/>
            </a:avLst>
          </a:prstGeom>
          <a:gradFill rotWithShape="0">
            <a:gsLst>
              <a:gs pos="0">
                <a:schemeClr val="accent1">
                  <a:lumMod val="50000"/>
                </a:schemeClr>
              </a:gs>
              <a:gs pos="80000">
                <a:schemeClr val="accent1">
                  <a:lumMod val="75000"/>
                </a:schemeClr>
              </a:gs>
              <a:gs pos="100000">
                <a:schemeClr val="accent1">
                  <a:lumMod val="90000"/>
                </a:schemeClr>
              </a:gs>
            </a:gsLst>
          </a:gradFill>
          <a:ln w="25400">
            <a:solidFill>
              <a:schemeClr val="bg1">
                <a:lumMod val="50000"/>
              </a:schemeClr>
            </a:solidFill>
          </a:ln>
          <a:scene3d>
            <a:camera prst="orthographicFront"/>
            <a:lightRig rig="threePt" dir="t">
              <a:rot lat="0" lon="0" rev="7500000"/>
            </a:lightRig>
          </a:scene3d>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9" name="Полилиния 18"/>
          <p:cNvSpPr/>
          <p:nvPr/>
        </p:nvSpPr>
        <p:spPr>
          <a:xfrm>
            <a:off x="414842" y="2875270"/>
            <a:ext cx="1980000" cy="913774"/>
          </a:xfrm>
          <a:custGeom>
            <a:avLst/>
            <a:gdLst>
              <a:gd name="connsiteX0" fmla="*/ 0 w 1439015"/>
              <a:gd name="connsiteY0" fmla="*/ 91377 h 913774"/>
              <a:gd name="connsiteX1" fmla="*/ 91377 w 1439015"/>
              <a:gd name="connsiteY1" fmla="*/ 0 h 913774"/>
              <a:gd name="connsiteX2" fmla="*/ 1347638 w 1439015"/>
              <a:gd name="connsiteY2" fmla="*/ 0 h 913774"/>
              <a:gd name="connsiteX3" fmla="*/ 1439015 w 1439015"/>
              <a:gd name="connsiteY3" fmla="*/ 91377 h 913774"/>
              <a:gd name="connsiteX4" fmla="*/ 1439015 w 1439015"/>
              <a:gd name="connsiteY4" fmla="*/ 822397 h 913774"/>
              <a:gd name="connsiteX5" fmla="*/ 1347638 w 1439015"/>
              <a:gd name="connsiteY5" fmla="*/ 913774 h 913774"/>
              <a:gd name="connsiteX6" fmla="*/ 91377 w 1439015"/>
              <a:gd name="connsiteY6" fmla="*/ 913774 h 913774"/>
              <a:gd name="connsiteX7" fmla="*/ 0 w 1439015"/>
              <a:gd name="connsiteY7" fmla="*/ 822397 h 913774"/>
              <a:gd name="connsiteX8" fmla="*/ 0 w 1439015"/>
              <a:gd name="connsiteY8" fmla="*/ 91377 h 91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9015" h="913774">
                <a:moveTo>
                  <a:pt x="0" y="91377"/>
                </a:moveTo>
                <a:cubicBezTo>
                  <a:pt x="0" y="40911"/>
                  <a:pt x="40911" y="0"/>
                  <a:pt x="91377" y="0"/>
                </a:cubicBezTo>
                <a:lnTo>
                  <a:pt x="1347638" y="0"/>
                </a:lnTo>
                <a:cubicBezTo>
                  <a:pt x="1398104" y="0"/>
                  <a:pt x="1439015" y="40911"/>
                  <a:pt x="1439015" y="91377"/>
                </a:cubicBezTo>
                <a:lnTo>
                  <a:pt x="1439015" y="822397"/>
                </a:lnTo>
                <a:cubicBezTo>
                  <a:pt x="1439015" y="872863"/>
                  <a:pt x="1398104" y="913774"/>
                  <a:pt x="1347638" y="913774"/>
                </a:cubicBezTo>
                <a:lnTo>
                  <a:pt x="91377" y="913774"/>
                </a:lnTo>
                <a:cubicBezTo>
                  <a:pt x="40911" y="913774"/>
                  <a:pt x="0" y="872863"/>
                  <a:pt x="0" y="822397"/>
                </a:cubicBezTo>
                <a:lnTo>
                  <a:pt x="0" y="91377"/>
                </a:lnTo>
                <a:close/>
              </a:path>
            </a:pathLst>
          </a:custGeom>
          <a:solidFill>
            <a:schemeClr val="accent4">
              <a:lumMod val="60000"/>
              <a:lumOff val="40000"/>
              <a:alpha val="90000"/>
            </a:schemeClr>
          </a:solidFill>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dk2">
              <a:hueOff val="0"/>
              <a:satOff val="0"/>
              <a:lumOff val="0"/>
              <a:alphaOff val="0"/>
            </a:schemeClr>
          </a:lnRef>
          <a:fillRef idx="1">
            <a:scrgbClr r="0" g="0" b="0"/>
          </a:fillRef>
          <a:effectRef idx="2">
            <a:schemeClr val="lt2">
              <a:alpha val="90000"/>
              <a:hueOff val="0"/>
              <a:satOff val="0"/>
              <a:lumOff val="0"/>
              <a:alphaOff val="0"/>
            </a:schemeClr>
          </a:effectRef>
          <a:fontRef idx="minor">
            <a:schemeClr val="dk1">
              <a:hueOff val="0"/>
              <a:satOff val="0"/>
              <a:lumOff val="0"/>
              <a:alphaOff val="0"/>
            </a:schemeClr>
          </a:fontRef>
        </p:style>
        <p:txBody>
          <a:bodyPr lIns="95344" tIns="95344" rIns="95344" bIns="95344" spcCol="1270" anchor="ctr"/>
          <a:lstStyle/>
          <a:p>
            <a:pPr algn="ctr" defTabSz="800100" fontAlgn="auto">
              <a:lnSpc>
                <a:spcPct val="90000"/>
              </a:lnSpc>
              <a:spcAft>
                <a:spcPct val="35000"/>
              </a:spcAft>
              <a:defRPr/>
            </a:pPr>
            <a:endParaRPr lang="ru-RU"/>
          </a:p>
        </p:txBody>
      </p:sp>
      <p:sp>
        <p:nvSpPr>
          <p:cNvPr id="20" name="Скругленный прямоугольник 19"/>
          <p:cNvSpPr/>
          <p:nvPr/>
        </p:nvSpPr>
        <p:spPr>
          <a:xfrm>
            <a:off x="955727" y="4573256"/>
            <a:ext cx="1980000" cy="913774"/>
          </a:xfrm>
          <a:prstGeom prst="roundRect">
            <a:avLst>
              <a:gd name="adj" fmla="val 10000"/>
            </a:avLst>
          </a:prstGeom>
          <a:gradFill rotWithShape="0">
            <a:gsLst>
              <a:gs pos="0">
                <a:schemeClr val="accent1">
                  <a:lumMod val="50000"/>
                </a:schemeClr>
              </a:gs>
              <a:gs pos="80000">
                <a:schemeClr val="accent1">
                  <a:lumMod val="75000"/>
                </a:schemeClr>
              </a:gs>
              <a:gs pos="100000">
                <a:schemeClr val="accent1">
                  <a:lumMod val="90000"/>
                </a:schemeClr>
              </a:gs>
            </a:gsLst>
          </a:gradFill>
          <a:ln w="25400">
            <a:solidFill>
              <a:schemeClr val="bg1">
                <a:lumMod val="50000"/>
              </a:schemeClr>
            </a:solidFill>
          </a:ln>
          <a:scene3d>
            <a:camera prst="orthographicFront"/>
            <a:lightRig rig="threePt" dir="t">
              <a:rot lat="0" lon="0" rev="7500000"/>
            </a:lightRig>
          </a:scene3d>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21" name="Полилиния 20"/>
          <p:cNvSpPr/>
          <p:nvPr/>
        </p:nvSpPr>
        <p:spPr>
          <a:xfrm>
            <a:off x="1115617" y="4725152"/>
            <a:ext cx="1980000" cy="913774"/>
          </a:xfrm>
          <a:custGeom>
            <a:avLst/>
            <a:gdLst>
              <a:gd name="connsiteX0" fmla="*/ 0 w 1439015"/>
              <a:gd name="connsiteY0" fmla="*/ 91377 h 913774"/>
              <a:gd name="connsiteX1" fmla="*/ 91377 w 1439015"/>
              <a:gd name="connsiteY1" fmla="*/ 0 h 913774"/>
              <a:gd name="connsiteX2" fmla="*/ 1347638 w 1439015"/>
              <a:gd name="connsiteY2" fmla="*/ 0 h 913774"/>
              <a:gd name="connsiteX3" fmla="*/ 1439015 w 1439015"/>
              <a:gd name="connsiteY3" fmla="*/ 91377 h 913774"/>
              <a:gd name="connsiteX4" fmla="*/ 1439015 w 1439015"/>
              <a:gd name="connsiteY4" fmla="*/ 822397 h 913774"/>
              <a:gd name="connsiteX5" fmla="*/ 1347638 w 1439015"/>
              <a:gd name="connsiteY5" fmla="*/ 913774 h 913774"/>
              <a:gd name="connsiteX6" fmla="*/ 91377 w 1439015"/>
              <a:gd name="connsiteY6" fmla="*/ 913774 h 913774"/>
              <a:gd name="connsiteX7" fmla="*/ 0 w 1439015"/>
              <a:gd name="connsiteY7" fmla="*/ 822397 h 913774"/>
              <a:gd name="connsiteX8" fmla="*/ 0 w 1439015"/>
              <a:gd name="connsiteY8" fmla="*/ 91377 h 91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9015" h="913774">
                <a:moveTo>
                  <a:pt x="0" y="91377"/>
                </a:moveTo>
                <a:cubicBezTo>
                  <a:pt x="0" y="40911"/>
                  <a:pt x="40911" y="0"/>
                  <a:pt x="91377" y="0"/>
                </a:cubicBezTo>
                <a:lnTo>
                  <a:pt x="1347638" y="0"/>
                </a:lnTo>
                <a:cubicBezTo>
                  <a:pt x="1398104" y="0"/>
                  <a:pt x="1439015" y="40911"/>
                  <a:pt x="1439015" y="91377"/>
                </a:cubicBezTo>
                <a:lnTo>
                  <a:pt x="1439015" y="822397"/>
                </a:lnTo>
                <a:cubicBezTo>
                  <a:pt x="1439015" y="872863"/>
                  <a:pt x="1398104" y="913774"/>
                  <a:pt x="1347638" y="913774"/>
                </a:cubicBezTo>
                <a:lnTo>
                  <a:pt x="91377" y="913774"/>
                </a:lnTo>
                <a:cubicBezTo>
                  <a:pt x="40911" y="913774"/>
                  <a:pt x="0" y="872863"/>
                  <a:pt x="0" y="822397"/>
                </a:cubicBezTo>
                <a:lnTo>
                  <a:pt x="0" y="91377"/>
                </a:lnTo>
                <a:close/>
              </a:path>
            </a:pathLst>
          </a:custGeom>
          <a:solidFill>
            <a:schemeClr val="accent4">
              <a:lumMod val="60000"/>
              <a:lumOff val="40000"/>
              <a:alpha val="90000"/>
            </a:schemeClr>
          </a:solidFill>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dk2">
              <a:hueOff val="0"/>
              <a:satOff val="0"/>
              <a:lumOff val="0"/>
              <a:alphaOff val="0"/>
            </a:schemeClr>
          </a:lnRef>
          <a:fillRef idx="1">
            <a:scrgbClr r="0" g="0" b="0"/>
          </a:fillRef>
          <a:effectRef idx="2">
            <a:schemeClr val="lt2">
              <a:alpha val="90000"/>
              <a:hueOff val="0"/>
              <a:satOff val="0"/>
              <a:lumOff val="0"/>
              <a:alphaOff val="0"/>
            </a:schemeClr>
          </a:effectRef>
          <a:fontRef idx="minor">
            <a:schemeClr val="dk1">
              <a:hueOff val="0"/>
              <a:satOff val="0"/>
              <a:lumOff val="0"/>
              <a:alphaOff val="0"/>
            </a:schemeClr>
          </a:fontRef>
        </p:style>
        <p:txBody>
          <a:bodyPr lIns="95344" tIns="95344" rIns="95344" bIns="95344" spcCol="1270" anchor="ctr"/>
          <a:lstStyle/>
          <a:p>
            <a:pPr algn="ctr" defTabSz="800100" fontAlgn="auto">
              <a:lnSpc>
                <a:spcPct val="90000"/>
              </a:lnSpc>
              <a:spcAft>
                <a:spcPct val="35000"/>
              </a:spcAft>
              <a:defRPr/>
            </a:pPr>
            <a:endParaRPr lang="ru-RU"/>
          </a:p>
        </p:txBody>
      </p:sp>
      <p:sp>
        <p:nvSpPr>
          <p:cNvPr id="22" name="Скругленный прямоугольник 21"/>
          <p:cNvSpPr/>
          <p:nvPr/>
        </p:nvSpPr>
        <p:spPr>
          <a:xfrm>
            <a:off x="3491880" y="5675698"/>
            <a:ext cx="1980000" cy="913774"/>
          </a:xfrm>
          <a:prstGeom prst="roundRect">
            <a:avLst>
              <a:gd name="adj" fmla="val 10000"/>
            </a:avLst>
          </a:prstGeom>
          <a:gradFill rotWithShape="0">
            <a:gsLst>
              <a:gs pos="0">
                <a:schemeClr val="accent1">
                  <a:lumMod val="50000"/>
                </a:schemeClr>
              </a:gs>
              <a:gs pos="80000">
                <a:schemeClr val="accent1">
                  <a:lumMod val="75000"/>
                </a:schemeClr>
              </a:gs>
              <a:gs pos="100000">
                <a:schemeClr val="accent1">
                  <a:lumMod val="90000"/>
                </a:schemeClr>
              </a:gs>
            </a:gsLst>
          </a:gradFill>
          <a:ln w="25400">
            <a:solidFill>
              <a:schemeClr val="bg1">
                <a:lumMod val="50000"/>
              </a:schemeClr>
            </a:solidFill>
          </a:ln>
          <a:scene3d>
            <a:camera prst="orthographicFront"/>
            <a:lightRig rig="threePt" dir="t">
              <a:rot lat="0" lon="0" rev="7500000"/>
            </a:lightRig>
          </a:scene3d>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23" name="Полилиния 22"/>
          <p:cNvSpPr/>
          <p:nvPr/>
        </p:nvSpPr>
        <p:spPr>
          <a:xfrm>
            <a:off x="3651771" y="5827594"/>
            <a:ext cx="1980000" cy="913774"/>
          </a:xfrm>
          <a:custGeom>
            <a:avLst/>
            <a:gdLst>
              <a:gd name="connsiteX0" fmla="*/ 0 w 1439015"/>
              <a:gd name="connsiteY0" fmla="*/ 91377 h 913774"/>
              <a:gd name="connsiteX1" fmla="*/ 91377 w 1439015"/>
              <a:gd name="connsiteY1" fmla="*/ 0 h 913774"/>
              <a:gd name="connsiteX2" fmla="*/ 1347638 w 1439015"/>
              <a:gd name="connsiteY2" fmla="*/ 0 h 913774"/>
              <a:gd name="connsiteX3" fmla="*/ 1439015 w 1439015"/>
              <a:gd name="connsiteY3" fmla="*/ 91377 h 913774"/>
              <a:gd name="connsiteX4" fmla="*/ 1439015 w 1439015"/>
              <a:gd name="connsiteY4" fmla="*/ 822397 h 913774"/>
              <a:gd name="connsiteX5" fmla="*/ 1347638 w 1439015"/>
              <a:gd name="connsiteY5" fmla="*/ 913774 h 913774"/>
              <a:gd name="connsiteX6" fmla="*/ 91377 w 1439015"/>
              <a:gd name="connsiteY6" fmla="*/ 913774 h 913774"/>
              <a:gd name="connsiteX7" fmla="*/ 0 w 1439015"/>
              <a:gd name="connsiteY7" fmla="*/ 822397 h 913774"/>
              <a:gd name="connsiteX8" fmla="*/ 0 w 1439015"/>
              <a:gd name="connsiteY8" fmla="*/ 91377 h 91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9015" h="913774">
                <a:moveTo>
                  <a:pt x="0" y="91377"/>
                </a:moveTo>
                <a:cubicBezTo>
                  <a:pt x="0" y="40911"/>
                  <a:pt x="40911" y="0"/>
                  <a:pt x="91377" y="0"/>
                </a:cubicBezTo>
                <a:lnTo>
                  <a:pt x="1347638" y="0"/>
                </a:lnTo>
                <a:cubicBezTo>
                  <a:pt x="1398104" y="0"/>
                  <a:pt x="1439015" y="40911"/>
                  <a:pt x="1439015" y="91377"/>
                </a:cubicBezTo>
                <a:lnTo>
                  <a:pt x="1439015" y="822397"/>
                </a:lnTo>
                <a:cubicBezTo>
                  <a:pt x="1439015" y="872863"/>
                  <a:pt x="1398104" y="913774"/>
                  <a:pt x="1347638" y="913774"/>
                </a:cubicBezTo>
                <a:lnTo>
                  <a:pt x="91377" y="913774"/>
                </a:lnTo>
                <a:cubicBezTo>
                  <a:pt x="40911" y="913774"/>
                  <a:pt x="0" y="872863"/>
                  <a:pt x="0" y="822397"/>
                </a:cubicBezTo>
                <a:lnTo>
                  <a:pt x="0" y="91377"/>
                </a:lnTo>
                <a:close/>
              </a:path>
            </a:pathLst>
          </a:custGeom>
          <a:solidFill>
            <a:schemeClr val="accent4">
              <a:lumMod val="60000"/>
              <a:lumOff val="40000"/>
              <a:alpha val="90000"/>
            </a:schemeClr>
          </a:solidFill>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dk2">
              <a:hueOff val="0"/>
              <a:satOff val="0"/>
              <a:lumOff val="0"/>
              <a:alphaOff val="0"/>
            </a:schemeClr>
          </a:lnRef>
          <a:fillRef idx="1">
            <a:scrgbClr r="0" g="0" b="0"/>
          </a:fillRef>
          <a:effectRef idx="2">
            <a:schemeClr val="lt2">
              <a:alpha val="90000"/>
              <a:hueOff val="0"/>
              <a:satOff val="0"/>
              <a:lumOff val="0"/>
              <a:alphaOff val="0"/>
            </a:schemeClr>
          </a:effectRef>
          <a:fontRef idx="minor">
            <a:schemeClr val="dk1">
              <a:hueOff val="0"/>
              <a:satOff val="0"/>
              <a:lumOff val="0"/>
              <a:alphaOff val="0"/>
            </a:schemeClr>
          </a:fontRef>
        </p:style>
        <p:txBody>
          <a:bodyPr lIns="95344" tIns="95344" rIns="95344" bIns="95344" spcCol="1270" anchor="ctr"/>
          <a:lstStyle/>
          <a:p>
            <a:pPr algn="ctr" defTabSz="800100" fontAlgn="auto">
              <a:lnSpc>
                <a:spcPct val="90000"/>
              </a:lnSpc>
              <a:spcAft>
                <a:spcPct val="35000"/>
              </a:spcAft>
              <a:defRPr/>
            </a:pPr>
            <a:endParaRPr lang="ru-RU"/>
          </a:p>
        </p:txBody>
      </p:sp>
      <p:sp>
        <p:nvSpPr>
          <p:cNvPr id="24" name="Скругленный прямоугольник 23"/>
          <p:cNvSpPr/>
          <p:nvPr/>
        </p:nvSpPr>
        <p:spPr>
          <a:xfrm>
            <a:off x="6012160" y="4595580"/>
            <a:ext cx="1980000" cy="913774"/>
          </a:xfrm>
          <a:prstGeom prst="roundRect">
            <a:avLst>
              <a:gd name="adj" fmla="val 10000"/>
            </a:avLst>
          </a:prstGeom>
          <a:gradFill rotWithShape="0">
            <a:gsLst>
              <a:gs pos="0">
                <a:schemeClr val="accent1">
                  <a:lumMod val="50000"/>
                </a:schemeClr>
              </a:gs>
              <a:gs pos="80000">
                <a:schemeClr val="accent1">
                  <a:lumMod val="75000"/>
                </a:schemeClr>
              </a:gs>
              <a:gs pos="100000">
                <a:schemeClr val="accent1">
                  <a:lumMod val="90000"/>
                </a:schemeClr>
              </a:gs>
            </a:gsLst>
          </a:gradFill>
          <a:ln w="25400">
            <a:solidFill>
              <a:schemeClr val="bg1">
                <a:lumMod val="50000"/>
              </a:schemeClr>
            </a:solidFill>
          </a:ln>
          <a:scene3d>
            <a:camera prst="orthographicFront"/>
            <a:lightRig rig="threePt" dir="t">
              <a:rot lat="0" lon="0" rev="7500000"/>
            </a:lightRig>
          </a:scene3d>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25" name="Полилиния 24"/>
          <p:cNvSpPr/>
          <p:nvPr/>
        </p:nvSpPr>
        <p:spPr>
          <a:xfrm>
            <a:off x="6172050" y="4747476"/>
            <a:ext cx="1980000" cy="913774"/>
          </a:xfrm>
          <a:custGeom>
            <a:avLst/>
            <a:gdLst>
              <a:gd name="connsiteX0" fmla="*/ 0 w 1439015"/>
              <a:gd name="connsiteY0" fmla="*/ 91377 h 913774"/>
              <a:gd name="connsiteX1" fmla="*/ 91377 w 1439015"/>
              <a:gd name="connsiteY1" fmla="*/ 0 h 913774"/>
              <a:gd name="connsiteX2" fmla="*/ 1347638 w 1439015"/>
              <a:gd name="connsiteY2" fmla="*/ 0 h 913774"/>
              <a:gd name="connsiteX3" fmla="*/ 1439015 w 1439015"/>
              <a:gd name="connsiteY3" fmla="*/ 91377 h 913774"/>
              <a:gd name="connsiteX4" fmla="*/ 1439015 w 1439015"/>
              <a:gd name="connsiteY4" fmla="*/ 822397 h 913774"/>
              <a:gd name="connsiteX5" fmla="*/ 1347638 w 1439015"/>
              <a:gd name="connsiteY5" fmla="*/ 913774 h 913774"/>
              <a:gd name="connsiteX6" fmla="*/ 91377 w 1439015"/>
              <a:gd name="connsiteY6" fmla="*/ 913774 h 913774"/>
              <a:gd name="connsiteX7" fmla="*/ 0 w 1439015"/>
              <a:gd name="connsiteY7" fmla="*/ 822397 h 913774"/>
              <a:gd name="connsiteX8" fmla="*/ 0 w 1439015"/>
              <a:gd name="connsiteY8" fmla="*/ 91377 h 91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9015" h="913774">
                <a:moveTo>
                  <a:pt x="0" y="91377"/>
                </a:moveTo>
                <a:cubicBezTo>
                  <a:pt x="0" y="40911"/>
                  <a:pt x="40911" y="0"/>
                  <a:pt x="91377" y="0"/>
                </a:cubicBezTo>
                <a:lnTo>
                  <a:pt x="1347638" y="0"/>
                </a:lnTo>
                <a:cubicBezTo>
                  <a:pt x="1398104" y="0"/>
                  <a:pt x="1439015" y="40911"/>
                  <a:pt x="1439015" y="91377"/>
                </a:cubicBezTo>
                <a:lnTo>
                  <a:pt x="1439015" y="822397"/>
                </a:lnTo>
                <a:cubicBezTo>
                  <a:pt x="1439015" y="872863"/>
                  <a:pt x="1398104" y="913774"/>
                  <a:pt x="1347638" y="913774"/>
                </a:cubicBezTo>
                <a:lnTo>
                  <a:pt x="91377" y="913774"/>
                </a:lnTo>
                <a:cubicBezTo>
                  <a:pt x="40911" y="913774"/>
                  <a:pt x="0" y="872863"/>
                  <a:pt x="0" y="822397"/>
                </a:cubicBezTo>
                <a:lnTo>
                  <a:pt x="0" y="91377"/>
                </a:lnTo>
                <a:close/>
              </a:path>
            </a:pathLst>
          </a:custGeom>
          <a:solidFill>
            <a:schemeClr val="accent4">
              <a:lumMod val="60000"/>
              <a:lumOff val="40000"/>
              <a:alpha val="90000"/>
            </a:schemeClr>
          </a:solidFill>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dk2">
              <a:hueOff val="0"/>
              <a:satOff val="0"/>
              <a:lumOff val="0"/>
              <a:alphaOff val="0"/>
            </a:schemeClr>
          </a:lnRef>
          <a:fillRef idx="1">
            <a:scrgbClr r="0" g="0" b="0"/>
          </a:fillRef>
          <a:effectRef idx="2">
            <a:schemeClr val="lt2">
              <a:alpha val="90000"/>
              <a:hueOff val="0"/>
              <a:satOff val="0"/>
              <a:lumOff val="0"/>
              <a:alphaOff val="0"/>
            </a:schemeClr>
          </a:effectRef>
          <a:fontRef idx="minor">
            <a:schemeClr val="dk1">
              <a:hueOff val="0"/>
              <a:satOff val="0"/>
              <a:lumOff val="0"/>
              <a:alphaOff val="0"/>
            </a:schemeClr>
          </a:fontRef>
        </p:style>
        <p:txBody>
          <a:bodyPr lIns="95344" tIns="95344" rIns="95344" bIns="95344" spcCol="1270" anchor="ctr"/>
          <a:lstStyle/>
          <a:p>
            <a:pPr algn="ctr" defTabSz="800100" fontAlgn="auto">
              <a:lnSpc>
                <a:spcPct val="90000"/>
              </a:lnSpc>
              <a:spcAft>
                <a:spcPct val="35000"/>
              </a:spcAft>
              <a:defRPr/>
            </a:pPr>
            <a:endParaRPr lang="ru-RU"/>
          </a:p>
        </p:txBody>
      </p:sp>
      <p:sp>
        <p:nvSpPr>
          <p:cNvPr id="26" name="Скругленный прямоугольник 25"/>
          <p:cNvSpPr/>
          <p:nvPr/>
        </p:nvSpPr>
        <p:spPr>
          <a:xfrm>
            <a:off x="6752589" y="2723374"/>
            <a:ext cx="1980000" cy="913774"/>
          </a:xfrm>
          <a:prstGeom prst="roundRect">
            <a:avLst>
              <a:gd name="adj" fmla="val 10000"/>
            </a:avLst>
          </a:prstGeom>
          <a:gradFill rotWithShape="0">
            <a:gsLst>
              <a:gs pos="0">
                <a:schemeClr val="accent1">
                  <a:lumMod val="50000"/>
                </a:schemeClr>
              </a:gs>
              <a:gs pos="80000">
                <a:schemeClr val="accent1">
                  <a:lumMod val="75000"/>
                </a:schemeClr>
              </a:gs>
              <a:gs pos="100000">
                <a:schemeClr val="accent1">
                  <a:lumMod val="90000"/>
                </a:schemeClr>
              </a:gs>
            </a:gsLst>
          </a:gradFill>
          <a:ln w="25400">
            <a:solidFill>
              <a:schemeClr val="bg1">
                <a:lumMod val="50000"/>
              </a:schemeClr>
            </a:solidFill>
          </a:ln>
          <a:scene3d>
            <a:camera prst="orthographicFront"/>
            <a:lightRig rig="threePt" dir="t">
              <a:rot lat="0" lon="0" rev="7500000"/>
            </a:lightRig>
          </a:scene3d>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27" name="Полилиния 26"/>
          <p:cNvSpPr/>
          <p:nvPr/>
        </p:nvSpPr>
        <p:spPr>
          <a:xfrm>
            <a:off x="6912480" y="2875270"/>
            <a:ext cx="1980000" cy="913774"/>
          </a:xfrm>
          <a:custGeom>
            <a:avLst/>
            <a:gdLst>
              <a:gd name="connsiteX0" fmla="*/ 0 w 1439015"/>
              <a:gd name="connsiteY0" fmla="*/ 91377 h 913774"/>
              <a:gd name="connsiteX1" fmla="*/ 91377 w 1439015"/>
              <a:gd name="connsiteY1" fmla="*/ 0 h 913774"/>
              <a:gd name="connsiteX2" fmla="*/ 1347638 w 1439015"/>
              <a:gd name="connsiteY2" fmla="*/ 0 h 913774"/>
              <a:gd name="connsiteX3" fmla="*/ 1439015 w 1439015"/>
              <a:gd name="connsiteY3" fmla="*/ 91377 h 913774"/>
              <a:gd name="connsiteX4" fmla="*/ 1439015 w 1439015"/>
              <a:gd name="connsiteY4" fmla="*/ 822397 h 913774"/>
              <a:gd name="connsiteX5" fmla="*/ 1347638 w 1439015"/>
              <a:gd name="connsiteY5" fmla="*/ 913774 h 913774"/>
              <a:gd name="connsiteX6" fmla="*/ 91377 w 1439015"/>
              <a:gd name="connsiteY6" fmla="*/ 913774 h 913774"/>
              <a:gd name="connsiteX7" fmla="*/ 0 w 1439015"/>
              <a:gd name="connsiteY7" fmla="*/ 822397 h 913774"/>
              <a:gd name="connsiteX8" fmla="*/ 0 w 1439015"/>
              <a:gd name="connsiteY8" fmla="*/ 91377 h 91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9015" h="913774">
                <a:moveTo>
                  <a:pt x="0" y="91377"/>
                </a:moveTo>
                <a:cubicBezTo>
                  <a:pt x="0" y="40911"/>
                  <a:pt x="40911" y="0"/>
                  <a:pt x="91377" y="0"/>
                </a:cubicBezTo>
                <a:lnTo>
                  <a:pt x="1347638" y="0"/>
                </a:lnTo>
                <a:cubicBezTo>
                  <a:pt x="1398104" y="0"/>
                  <a:pt x="1439015" y="40911"/>
                  <a:pt x="1439015" y="91377"/>
                </a:cubicBezTo>
                <a:lnTo>
                  <a:pt x="1439015" y="822397"/>
                </a:lnTo>
                <a:cubicBezTo>
                  <a:pt x="1439015" y="872863"/>
                  <a:pt x="1398104" y="913774"/>
                  <a:pt x="1347638" y="913774"/>
                </a:cubicBezTo>
                <a:lnTo>
                  <a:pt x="91377" y="913774"/>
                </a:lnTo>
                <a:cubicBezTo>
                  <a:pt x="40911" y="913774"/>
                  <a:pt x="0" y="872863"/>
                  <a:pt x="0" y="822397"/>
                </a:cubicBezTo>
                <a:lnTo>
                  <a:pt x="0" y="91377"/>
                </a:lnTo>
                <a:close/>
              </a:path>
            </a:pathLst>
          </a:custGeom>
          <a:solidFill>
            <a:schemeClr val="accent4">
              <a:lumMod val="60000"/>
              <a:lumOff val="40000"/>
              <a:alpha val="90000"/>
            </a:schemeClr>
          </a:solidFill>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dk2">
              <a:hueOff val="0"/>
              <a:satOff val="0"/>
              <a:lumOff val="0"/>
              <a:alphaOff val="0"/>
            </a:schemeClr>
          </a:lnRef>
          <a:fillRef idx="1">
            <a:scrgbClr r="0" g="0" b="0"/>
          </a:fillRef>
          <a:effectRef idx="2">
            <a:schemeClr val="lt2">
              <a:alpha val="90000"/>
              <a:hueOff val="0"/>
              <a:satOff val="0"/>
              <a:lumOff val="0"/>
              <a:alphaOff val="0"/>
            </a:schemeClr>
          </a:effectRef>
          <a:fontRef idx="minor">
            <a:schemeClr val="dk1">
              <a:hueOff val="0"/>
              <a:satOff val="0"/>
              <a:lumOff val="0"/>
              <a:alphaOff val="0"/>
            </a:schemeClr>
          </a:fontRef>
        </p:style>
        <p:txBody>
          <a:bodyPr lIns="95344" tIns="95344" rIns="95344" bIns="95344" spcCol="1270" anchor="ctr"/>
          <a:lstStyle/>
          <a:p>
            <a:pPr algn="ctr" defTabSz="800100" fontAlgn="auto">
              <a:lnSpc>
                <a:spcPct val="90000"/>
              </a:lnSpc>
              <a:spcAft>
                <a:spcPct val="35000"/>
              </a:spcAft>
              <a:defRPr/>
            </a:pPr>
            <a:endParaRPr lang="ru-RU"/>
          </a:p>
        </p:txBody>
      </p:sp>
      <p:cxnSp>
        <p:nvCxnSpPr>
          <p:cNvPr id="2048" name="Прямая со стрелкой 2047"/>
          <p:cNvCxnSpPr>
            <a:endCxn id="0" idx="2"/>
          </p:cNvCxnSpPr>
          <p:nvPr/>
        </p:nvCxnSpPr>
        <p:spPr>
          <a:xfrm flipH="1">
            <a:off x="2970213" y="4437063"/>
            <a:ext cx="465137" cy="287337"/>
          </a:xfrm>
          <a:prstGeom prst="straightConnector1">
            <a:avLst/>
          </a:prstGeom>
          <a:ln w="53975">
            <a:solidFill>
              <a:schemeClr val="bg1">
                <a:lumMod val="50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056" name="Прямая со стрелкой 2055"/>
          <p:cNvCxnSpPr>
            <a:stCxn id="17" idx="0"/>
            <a:endCxn id="19" idx="4"/>
          </p:cNvCxnSpPr>
          <p:nvPr/>
        </p:nvCxnSpPr>
        <p:spPr>
          <a:xfrm flipH="1">
            <a:off x="2395538" y="3663950"/>
            <a:ext cx="1039812" cy="33338"/>
          </a:xfrm>
          <a:prstGeom prst="straightConnector1">
            <a:avLst/>
          </a:prstGeom>
          <a:ln w="53975">
            <a:solidFill>
              <a:schemeClr val="bg1">
                <a:lumMod val="50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058" name="Прямая со стрелкой 2057"/>
          <p:cNvCxnSpPr/>
          <p:nvPr/>
        </p:nvCxnSpPr>
        <p:spPr>
          <a:xfrm>
            <a:off x="4572000" y="4486275"/>
            <a:ext cx="0" cy="1341438"/>
          </a:xfrm>
          <a:prstGeom prst="straightConnector1">
            <a:avLst/>
          </a:prstGeom>
          <a:ln w="53975">
            <a:solidFill>
              <a:schemeClr val="bg1">
                <a:lumMod val="50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060" name="Прямая со стрелкой 2059"/>
          <p:cNvCxnSpPr>
            <a:stCxn id="17" idx="4"/>
            <a:endCxn id="25" idx="1"/>
          </p:cNvCxnSpPr>
          <p:nvPr/>
        </p:nvCxnSpPr>
        <p:spPr>
          <a:xfrm>
            <a:off x="5867400" y="4395788"/>
            <a:ext cx="430213" cy="352425"/>
          </a:xfrm>
          <a:prstGeom prst="straightConnector1">
            <a:avLst/>
          </a:prstGeom>
          <a:ln w="53975">
            <a:solidFill>
              <a:schemeClr val="bg1">
                <a:lumMod val="50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064" name="Прямая со стрелкой 2063"/>
          <p:cNvCxnSpPr>
            <a:stCxn id="17" idx="3"/>
            <a:endCxn id="27" idx="7"/>
          </p:cNvCxnSpPr>
          <p:nvPr/>
        </p:nvCxnSpPr>
        <p:spPr>
          <a:xfrm>
            <a:off x="5867400" y="3663950"/>
            <a:ext cx="1044575" cy="33338"/>
          </a:xfrm>
          <a:prstGeom prst="straightConnector1">
            <a:avLst/>
          </a:prstGeom>
          <a:ln w="53975">
            <a:solidFill>
              <a:schemeClr val="bg1">
                <a:lumMod val="50000"/>
              </a:schemeClr>
            </a:solidFill>
            <a:tailEnd type="stealth"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a:grpSpLocks/>
          </p:cNvGrpSpPr>
          <p:nvPr/>
        </p:nvGrpSpPr>
        <p:grpSpPr bwMode="auto">
          <a:xfrm>
            <a:off x="254000" y="866775"/>
            <a:ext cx="8639175" cy="5946775"/>
            <a:chOff x="253216" y="867432"/>
            <a:chExt cx="8640000" cy="5945944"/>
          </a:xfrm>
        </p:grpSpPr>
        <p:pic>
          <p:nvPicPr>
            <p:cNvPr id="9" name="Picture 2"/>
            <p:cNvPicPr>
              <a:picLocks noChangeAspect="1" noChangeArrowheads="1"/>
            </p:cNvPicPr>
            <p:nvPr/>
          </p:nvPicPr>
          <p:blipFill>
            <a:blip r:embed="rId3">
              <a:extLst/>
            </a:blip>
            <a:srcRect/>
            <a:stretch>
              <a:fillRect/>
            </a:stretch>
          </p:blipFill>
          <p:spPr bwMode="auto">
            <a:xfrm>
              <a:off x="253216" y="867432"/>
              <a:ext cx="8640000" cy="5369880"/>
            </a:xfrm>
            <a:prstGeom prst="roundRect">
              <a:avLst>
                <a:gd name="adj" fmla="val 7798"/>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
          <p:nvSpPr>
            <p:cNvPr id="3" name="Скругленный прямоугольник 2"/>
            <p:cNvSpPr/>
            <p:nvPr/>
          </p:nvSpPr>
          <p:spPr>
            <a:xfrm>
              <a:off x="974010" y="6302272"/>
              <a:ext cx="7200001" cy="511104"/>
            </a:xfrm>
            <a:prstGeom prst="roundRect">
              <a:avLst/>
            </a:prstGeom>
            <a:solidFill>
              <a:schemeClr val="accent4">
                <a:lumMod val="20000"/>
                <a:lumOff val="80000"/>
              </a:schemeClr>
            </a:solidFill>
            <a:ln>
              <a:solidFill>
                <a:schemeClr val="bg1">
                  <a:lumMod val="50000"/>
                </a:schemeClr>
              </a:solidFill>
            </a:ln>
          </p:spPr>
          <p:txBody>
            <a:bodyPr>
              <a:spAutoFit/>
            </a:bodyPr>
            <a:lstStyle/>
            <a:p>
              <a:pPr algn="ctr" fontAlgn="auto">
                <a:spcBef>
                  <a:spcPts val="0"/>
                </a:spcBef>
                <a:spcAft>
                  <a:spcPts val="0"/>
                </a:spcAft>
                <a:defRPr/>
              </a:pPr>
              <a:r>
                <a:rPr lang="ru-RU" sz="2400" dirty="0">
                  <a:latin typeface="+mn-lt"/>
                </a:rPr>
                <a:t>В западноевропейском городе XIII–XIV веков</a:t>
              </a:r>
            </a:p>
          </p:txBody>
        </p:sp>
      </p:grpSp>
      <p:sp>
        <p:nvSpPr>
          <p:cNvPr id="8" name="Скругленный прямоугольник 7"/>
          <p:cNvSpPr/>
          <p:nvPr/>
        </p:nvSpPr>
        <p:spPr>
          <a:xfrm>
            <a:off x="252000" y="2718901"/>
            <a:ext cx="8640000" cy="1430179"/>
          </a:xfrm>
          <a:prstGeom prst="roundRect">
            <a:avLst/>
          </a:prstGeom>
          <a:blipFill>
            <a:blip r:embed="rId4" cstate="print"/>
            <a:tile tx="0" ty="0" sx="100000" sy="100000" flip="none" algn="tl"/>
          </a:blipFill>
          <a:ln>
            <a:solidFill>
              <a:schemeClr val="bg1">
                <a:lumMod val="50000"/>
              </a:schemeClr>
            </a:solidFill>
          </a:ln>
          <a:scene3d>
            <a:camera prst="orthographicFront"/>
            <a:lightRig rig="threePt" dir="t"/>
          </a:scene3d>
          <a:sp3d>
            <a:bevelT prst="angle"/>
          </a:sp3d>
        </p:spPr>
        <p:txBody>
          <a:bodyPr>
            <a:spAutoFit/>
          </a:bodyPr>
          <a:lstStyle/>
          <a:p>
            <a:pPr indent="354013"/>
            <a:r>
              <a:rPr lang="ru-RU" sz="2600" b="1">
                <a:solidFill>
                  <a:srgbClr val="0070C0"/>
                </a:solidFill>
                <a:latin typeface="Comic Sans MS" pitchFamily="66" charset="0"/>
              </a:rPr>
              <a:t>Повышенный уровень. </a:t>
            </a:r>
            <a:r>
              <a:rPr lang="ru-RU" sz="2600">
                <a:latin typeface="Comic Sans MS" pitchFamily="66" charset="0"/>
              </a:rPr>
              <a:t>Докажи, что образ жизни горожанина стал отличаться от образа</a:t>
            </a:r>
            <a:r>
              <a:rPr lang="ru-RU" sz="2600"/>
              <a:t> </a:t>
            </a:r>
            <a:r>
              <a:rPr lang="ru-RU" sz="2600">
                <a:latin typeface="Comic Sans MS" pitchFamily="66" charset="0"/>
              </a:rPr>
              <a:t>жизни крестьянина.</a:t>
            </a:r>
          </a:p>
        </p:txBody>
      </p:sp>
      <p:pic>
        <p:nvPicPr>
          <p:cNvPr id="29701" name="Picture 9"/>
          <p:cNvPicPr>
            <a:picLocks noChangeAspect="1" noChangeArrowheads="1"/>
          </p:cNvPicPr>
          <p:nvPr/>
        </p:nvPicPr>
        <p:blipFill>
          <a:blip r:embed="rId5">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2" name="Заголовок 1"/>
          <p:cNvSpPr>
            <a:spLocks noGrp="1"/>
          </p:cNvSpPr>
          <p:nvPr>
            <p:ph type="title"/>
          </p:nvPr>
        </p:nvSpPr>
        <p:spPr/>
        <p:txBody>
          <a:bodyPr>
            <a:normAutofit fontScale="90000"/>
          </a:bodyPr>
          <a:lstStyle/>
          <a:p>
            <a:pPr fontAlgn="auto">
              <a:spcAft>
                <a:spcPts val="0"/>
              </a:spcAft>
              <a:defRPr/>
            </a:pPr>
            <a:r>
              <a:rPr lang="ru-RU" dirty="0" smtClean="0"/>
              <a:t>«ВОЗВРАТ К ЗОЛОТУ»</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50"/>
                                        <p:tgtEl>
                                          <p:spTgt spid="8"/>
                                        </p:tgtEl>
                                      </p:cBhvr>
                                    </p:animEffect>
                                    <p:set>
                                      <p:cBhvr>
                                        <p:cTn id="7" dur="1" fill="hold">
                                          <p:stCondLst>
                                            <p:cond delay="24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1">
  <a:themeElements>
    <a:clrScheme name="Другая 6">
      <a:dk1>
        <a:srgbClr val="800000"/>
      </a:dk1>
      <a:lt1>
        <a:srgbClr val="800000"/>
      </a:lt1>
      <a:dk2>
        <a:srgbClr val="800000"/>
      </a:dk2>
      <a:lt2>
        <a:srgbClr val="FFFF99"/>
      </a:lt2>
      <a:accent1>
        <a:srgbClr val="FFCC99"/>
      </a:accent1>
      <a:accent2>
        <a:srgbClr val="800000"/>
      </a:accent2>
      <a:accent3>
        <a:srgbClr val="FF9933"/>
      </a:accent3>
      <a:accent4>
        <a:srgbClr val="FFFF66"/>
      </a:accent4>
      <a:accent5>
        <a:srgbClr val="FFC000"/>
      </a:accent5>
      <a:accent6>
        <a:srgbClr val="F79646"/>
      </a:accent6>
      <a:hlink>
        <a:srgbClr val="800000"/>
      </a:hlink>
      <a:folHlink>
        <a:srgbClr val="990000"/>
      </a:folHlink>
    </a:clrScheme>
    <a:fontScheme name="для урока">
      <a:majorFont>
        <a:latin typeface="Comic Sans MS"/>
        <a:ea typeface=""/>
        <a:cs typeface=""/>
      </a:majorFont>
      <a:minorFont>
        <a:latin typeface="Comic Sans MS"/>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Template>
  <TotalTime>18271</TotalTime>
  <Words>1358</Words>
  <Application>Microsoft Office PowerPoint</Application>
  <PresentationFormat>Экран (4:3)</PresentationFormat>
  <Paragraphs>160</Paragraphs>
  <Slides>16</Slides>
  <Notes>15</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Тема1</vt:lpstr>
      <vt:lpstr>ГОРОДА ЕВРОПЫ</vt:lpstr>
      <vt:lpstr>ОПРЕДЕЛЯЕМ ПРОБЛЕМУ</vt:lpstr>
      <vt:lpstr>ОПРЕДЕЛЯЕМ ПРОБЛЕМУ</vt:lpstr>
      <vt:lpstr>ВСПОМИНАЕМ ТО, ЧТО ЗНАЕМ</vt:lpstr>
      <vt:lpstr>ОТКРЫВАЕМ НОВЫЕ ЗНАНИЯ</vt:lpstr>
      <vt:lpstr>ВОЗРОЖДЕНИЕ ГОРОДОВ</vt:lpstr>
      <vt:lpstr>ВОЗРОЖДЕНИЕ ГОРОДОВ</vt:lpstr>
      <vt:lpstr>«ВОЗВРАТ К ЗОЛОТУ»</vt:lpstr>
      <vt:lpstr>«ВОЗВРАТ К ЗОЛОТУ»</vt:lpstr>
      <vt:lpstr>«ВОЗВРАТ К ЗОЛОТУ»</vt:lpstr>
      <vt:lpstr>«Городской воздух делает человека свободным»</vt:lpstr>
      <vt:lpstr>«Городской воздух делает человека свободным»</vt:lpstr>
      <vt:lpstr>ОТКРЫВАЕМ НОВЫЕ ЗНАНИЯ</vt:lpstr>
      <vt:lpstr>ПРИМЕНЯЕМ НОВЫЕ ЗНАНИЯ</vt:lpstr>
      <vt:lpstr>ПРИМЕНЯЕМ НОВЫЕ ЗНАНИЯ</vt:lpstr>
      <vt:lpstr>ПРИМЕНЯЕМ НОВЫЕ ЗНАНИЯ</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ГОРОДА ЕВРОПЫ</dc:title>
  <dc:creator>Telli</dc:creator>
  <cp:lastModifiedBy>Светлана</cp:lastModifiedBy>
  <cp:revision>615</cp:revision>
  <dcterms:created xsi:type="dcterms:W3CDTF">2012-04-06T18:00:09Z</dcterms:created>
  <dcterms:modified xsi:type="dcterms:W3CDTF">2013-10-15T09:33:34Z</dcterms:modified>
</cp:coreProperties>
</file>