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67" r:id="rId4"/>
    <p:sldId id="271" r:id="rId5"/>
    <p:sldId id="272" r:id="rId6"/>
    <p:sldId id="265" r:id="rId7"/>
    <p:sldId id="273" r:id="rId8"/>
    <p:sldId id="268" r:id="rId9"/>
    <p:sldId id="276" r:id="rId10"/>
    <p:sldId id="280" r:id="rId11"/>
    <p:sldId id="275" r:id="rId12"/>
    <p:sldId id="281" r:id="rId13"/>
    <p:sldId id="270" r:id="rId14"/>
    <p:sldId id="278" r:id="rId15"/>
    <p:sldId id="279" r:id="rId16"/>
    <p:sldId id="282" r:id="rId17"/>
    <p:sldId id="266" r:id="rId18"/>
    <p:sldId id="269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FF"/>
    <a:srgbClr val="990000"/>
    <a:srgbClr val="0000CC"/>
    <a:srgbClr val="FFDDBF"/>
    <a:srgbClr val="EBBB8A"/>
    <a:srgbClr val="E7B98A"/>
    <a:srgbClr val="0504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4153" autoAdjust="0"/>
  </p:normalViewPr>
  <p:slideViewPr>
    <p:cSldViewPr>
      <p:cViewPr varScale="1">
        <p:scale>
          <a:sx n="106" d="100"/>
          <a:sy n="10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E0E838-5769-4636-96BF-572DD9C9DDB6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FBBF1B-4A1D-4496-9425-84796AD5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Рисунок журнал «Новый солдат» № 200 Древние армии Ближнего Востока 3500-612 до н.э.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4DC80-F129-44E1-ADA8-966E499D84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http://www.maranausd.org/images/pages/N4365/MESO05.gif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F34AD-CE3A-463E-A3C5-ABFD80BDEF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87C1E-CC16-4046-8DD4-919E5D1A6B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– </a:t>
            </a:r>
            <a:r>
              <a:rPr lang="en-US" smtClean="0"/>
              <a:t>http://upload.wikimedia.org/wikipedia/commons/thumb/8/88/Cities_of_Sumeria.svg/436px-Cities_of_Sumeria.svg.png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возникновение карты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230E6-A74E-4191-B31C-9244AFD511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</a:t>
            </a:r>
            <a:r>
              <a:rPr lang="ru-RU" smtClean="0"/>
              <a:t> </a:t>
            </a:r>
            <a:r>
              <a:rPr lang="en-US" smtClean="0"/>
              <a:t>PPT</a:t>
            </a:r>
            <a:r>
              <a:rPr lang="ru-RU" smtClean="0"/>
              <a:t> в режиме просмотра (инструмент «ПЕРО»)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9BDA3-69DF-4AB5-B438-04B8DC3178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0B7F3E-E2A8-4DD4-96D9-D53BDA2153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7A281-D44E-4CB2-B14F-3A3883FDF4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90C6E4-ABAA-4BFB-BC02-23FF88ECA9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F9A-F44C-4833-BF2E-9B6CB3BCDA19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E491-E6E7-4E20-99C9-AFB9D6EF0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FAE8-20D6-4933-97AF-B2E3D1DFDC30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EC6-58BB-4CBD-923E-1153CF01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E7CE-522C-4CDE-BB00-AB6FDA33F87C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52C7-C5BF-4DC0-B862-959463181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C92D-21D9-4B64-9B59-8D72DE7E4C68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0CE0-EB9C-4B47-8CFE-58672E76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FE6A-68CA-4192-AF1A-661A36961FA6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F3BE-0412-46C3-966D-A1719E61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49C-B565-40C8-913B-52ADC12999CB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646D-D8B1-4193-90B5-D908942A1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14A4-E7F6-4CD9-B189-D3F6452A04E2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40C6-B5E7-4BAE-B798-21E2261B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9545-9668-4805-BBCE-A8502EFA964D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D216-93C1-42FE-9827-AC6BC550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295-64F4-469D-88D1-880CA545D818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C43C-57E2-4D41-BAAE-29E4A076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B4C7-3AF2-41E3-A370-DCA258BAAA68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AA31-16E3-4FAA-BE83-71F5636F6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5EB5-2DDD-4752-8A3D-BBBE66EB727D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7B94-4267-4D69-9A00-49443CA68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AC1D2-F58A-45F3-A449-C61233F24E67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C509E-646C-4D62-B1FD-0FFA79BA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338" y="2708275"/>
            <a:ext cx="19192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0638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ЦИВИЛИЗАЦИЯ В МЕЖДУРЕЧЬЕ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12.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4" name="Group 56"/>
          <p:cNvGraphicFramePr>
            <a:graphicFrameLocks noGrp="1"/>
          </p:cNvGraphicFramePr>
          <p:nvPr/>
        </p:nvGraphicFramePr>
        <p:xfrm>
          <a:off x="252413" y="1052513"/>
          <a:ext cx="8640762" cy="5691187"/>
        </p:xfrm>
        <a:graphic>
          <a:graphicData uri="http://schemas.openxmlformats.org/drawingml/2006/table">
            <a:tbl>
              <a:tblPr/>
              <a:tblGrid>
                <a:gridCol w="2879725"/>
                <a:gridCol w="1871662"/>
                <a:gridCol w="3889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Особенности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природы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Каким видам человеческой деятельности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способствует/препятствует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Рельеф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Климатические 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Плодородие почв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Состояние рек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Богатство растительного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мира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Богатство животного мира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Выход к морям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Полезные ископаемые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769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37" name="Овал 36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702" name="Рисунок 39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9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2" name="Овал 41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98" name="Рисунок 42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РЕК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6775" y="1949847"/>
            <a:ext cx="8640000" cy="2826306"/>
          </a:xfrm>
          <a:prstGeom prst="roundRect">
            <a:avLst/>
          </a:prstGeom>
          <a:blipFill>
            <a:blip r:embed="rId5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401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latin typeface="Comic Sans MS" pitchFamily="66" charset="0"/>
              </a:rPr>
              <a:t> Используя текст § 12 (пункт 1), заполни таблицу «Особенности природы Междуречья».    В выводе напиши, от чего зависит благополучие здешних жителей.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22238" y="828675"/>
            <a:ext cx="8843962" cy="5699125"/>
            <a:chOff x="121920" y="829056"/>
            <a:chExt cx="8845296" cy="5698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2000" y="900000"/>
              <a:ext cx="8640000" cy="4654449"/>
            </a:xfrm>
            <a:prstGeom prst="roundRect">
              <a:avLst>
                <a:gd name="adj" fmla="val 7271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52115" y="5616354"/>
              <a:ext cx="8640478" cy="9111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omic Sans MS" pitchFamily="66" charset="0"/>
                </a:rPr>
                <a:t>Город</a:t>
              </a:r>
              <a:r>
                <a:rPr lang="en-US" sz="2400">
                  <a:latin typeface="Comic Sans MS" pitchFamily="66" charset="0"/>
                </a:rPr>
                <a:t>-</a:t>
              </a:r>
              <a:r>
                <a:rPr lang="ru-RU" sz="2400">
                  <a:latin typeface="Comic Sans MS" pitchFamily="66" charset="0"/>
                </a:rPr>
                <a:t>государство на Евфрате — начало III тысячелетия до н.э.</a:t>
              </a:r>
            </a:p>
          </p:txBody>
        </p:sp>
      </p:grpSp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</a:t>
            </a:r>
            <a:r>
              <a:rPr lang="ru-RU" dirty="0" smtClean="0"/>
              <a:t>РЕК</a:t>
            </a: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20663" y="2389188"/>
            <a:ext cx="8697912" cy="1792287"/>
            <a:chOff x="219456" y="2936079"/>
            <a:chExt cx="8698992" cy="17922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967335"/>
              <a:ext cx="8640000" cy="1736646"/>
            </a:xfrm>
            <a:prstGeom prst="roundRect">
              <a:avLst/>
            </a:prstGeom>
            <a:blipFill>
              <a:blip r:embed="rId6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По рисунку на слайде или с. 44 определи отрасли хозяйства жителей Междуречья.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321297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1052736"/>
            <a:ext cx="8640000" cy="1532334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карту на  с. 79 и текст в учебнике, запиши, что здешние жители могли продавать.</a:t>
            </a:r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5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</a:t>
            </a:r>
            <a:r>
              <a:rPr lang="ru-RU" dirty="0" smtClean="0"/>
              <a:t>РЕК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667" y="4905673"/>
            <a:ext cx="8676000" cy="578882"/>
          </a:xfrm>
          <a:prstGeom prst="roundRect">
            <a:avLst/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Что здешние жители должны покупать?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252413" y="2852738"/>
            <a:ext cx="88407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</p:txBody>
      </p:sp>
      <p:sp>
        <p:nvSpPr>
          <p:cNvPr id="31755" name="TextBox 19"/>
          <p:cNvSpPr txBox="1">
            <a:spLocks noChangeArrowheads="1"/>
          </p:cNvSpPr>
          <p:nvPr/>
        </p:nvSpPr>
        <p:spPr bwMode="auto">
          <a:xfrm>
            <a:off x="250825" y="5589588"/>
            <a:ext cx="8640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grpSp>
        <p:nvGrpSpPr>
          <p:cNvPr id="32772" name="Группа 6"/>
          <p:cNvGrpSpPr>
            <a:grpSpLocks/>
          </p:cNvGrpSpPr>
          <p:nvPr/>
        </p:nvGrpSpPr>
        <p:grpSpPr bwMode="auto">
          <a:xfrm>
            <a:off x="252413" y="1628775"/>
            <a:ext cx="8639175" cy="2281238"/>
            <a:chOff x="252000" y="2828836"/>
            <a:chExt cx="8640000" cy="228147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2828836"/>
              <a:ext cx="8640000" cy="2281476"/>
            </a:xfrm>
            <a:prstGeom prst="roundRect">
              <a:avLst/>
            </a:prstGeom>
            <a:blipFill>
              <a:blip r:embed="rId4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Закончи </a:t>
              </a:r>
              <a:r>
                <a:rPr lang="ru-RU" sz="3200" dirty="0">
                  <a:latin typeface="+mn-lt"/>
                </a:rPr>
                <a:t>заполнять таблицу. Сделай вывод о том, почему Египет </a:t>
              </a:r>
              <a:r>
                <a:rPr lang="ru-RU" sz="3200" dirty="0">
                  <a:latin typeface="+mn-lt"/>
                </a:rPr>
                <a:t>и Междуречье </a:t>
              </a:r>
              <a:r>
                <a:rPr lang="ru-RU" sz="3200" dirty="0">
                  <a:latin typeface="+mn-lt"/>
                </a:rPr>
                <a:t>называют разными цивилизациями.</a:t>
              </a:r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828000" y="3104992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4624388"/>
          <a:ext cx="8639175" cy="103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/>
                <a:gridCol w="2376264"/>
                <a:gridCol w="2663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2072" y="1368000"/>
            <a:ext cx="1845712" cy="3420000"/>
          </a:xfrm>
          <a:prstGeom prst="roundRect">
            <a:avLst>
              <a:gd name="adj" fmla="val 11340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388" y="5113338"/>
            <a:ext cx="3440112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Молящийся шумер</a:t>
            </a:r>
            <a:r>
              <a:rPr lang="ru-RU" sz="2000" dirty="0">
                <a:latin typeface="+mn-lt"/>
              </a:rPr>
              <a:t>. Фигурка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заменяющая </a:t>
            </a:r>
            <a:r>
              <a:rPr lang="ru-RU" sz="2000" dirty="0">
                <a:latin typeface="+mn-lt"/>
              </a:rPr>
              <a:t>хозяина</a:t>
            </a:r>
            <a:r>
              <a:rPr lang="ru-RU" sz="2000" dirty="0">
                <a:latin typeface="+mn-lt"/>
              </a:rPr>
              <a:t>. III </a:t>
            </a:r>
            <a:r>
              <a:rPr lang="ru-RU" sz="2000" dirty="0">
                <a:latin typeface="+mn-lt"/>
              </a:rPr>
              <a:t>тыс. до н.э.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47575" y="1368000"/>
            <a:ext cx="5416913" cy="3420000"/>
          </a:xfrm>
          <a:prstGeom prst="roundRect">
            <a:avLst>
              <a:gd name="adj" fmla="val 6942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95825" y="5122863"/>
            <a:ext cx="3411538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Зиккурат в городе Уре. III тыс. до н.э.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Реконструкция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20" y="1445319"/>
            <a:ext cx="2943931" cy="2232000"/>
          </a:xfrm>
          <a:prstGeom prst="roundRect">
            <a:avLst>
              <a:gd name="adj" fmla="val 9640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375" y="3932238"/>
            <a:ext cx="2989263" cy="1022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12 знаков зодиака (созвездий</a:t>
            </a:r>
            <a:r>
              <a:rPr lang="ru-RU" dirty="0">
                <a:latin typeface="+mn-lt"/>
              </a:rPr>
              <a:t>). Глиняная </a:t>
            </a:r>
            <a:r>
              <a:rPr lang="ru-RU" dirty="0">
                <a:latin typeface="+mn-lt"/>
              </a:rPr>
              <a:t>табличка Междуречья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2875756"/>
            <a:ext cx="1990725" cy="2857500"/>
          </a:xfrm>
          <a:prstGeom prst="roundRect">
            <a:avLst>
              <a:gd name="adj" fmla="val 1146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78163" y="5876925"/>
            <a:ext cx="3078162" cy="7159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Царь города ведёт в бой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войско. Худ. М. Горелик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1445319"/>
            <a:ext cx="2573000" cy="2232000"/>
          </a:xfrm>
          <a:prstGeom prst="roundRect">
            <a:avLst>
              <a:gd name="adj" fmla="val 10483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699125" y="3932238"/>
            <a:ext cx="3236913" cy="1022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Бог, попирающий врага.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Оттиск печати.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II тыс.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2736"/>
            <a:ext cx="8640000" cy="3439239"/>
          </a:xfrm>
          <a:prstGeom prst="roundRect">
            <a:avLst>
              <a:gd name="adj" fmla="val 12043"/>
            </a:avLst>
          </a:prstGeom>
          <a:blipFill>
            <a:blip r:embed="rId2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На твой взгляд, какие действия правителей Древнего Междуречья недопустимы в наши дни XXI века?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Выполни задание на повышенном уровне, но используй материал, не изученный на уроках.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6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/>
        </p:nvGraphicFramePr>
        <p:xfrm>
          <a:off x="252413" y="4657725"/>
          <a:ext cx="8639175" cy="20066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738329"/>
            <a:ext cx="864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ДРЕВНЕМ МЕЖДУРЕЧЬЕ СЛОЖИЛАСЬ ЦИВИЛИЗАЦИЯ СО СВОИМИ ОСОБЫМИ ТРАДИЦИЯМИ И ДОСТИЖЕНИЯМИ.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5"/>
          <p:cNvGrpSpPr>
            <a:grpSpLocks/>
          </p:cNvGrpSpPr>
          <p:nvPr/>
        </p:nvGrpSpPr>
        <p:grpSpPr bwMode="auto">
          <a:xfrm>
            <a:off x="252413" y="1052513"/>
            <a:ext cx="8639175" cy="1192212"/>
            <a:chOff x="251999" y="1628800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1999" y="1628800"/>
              <a:ext cx="8640000" cy="1191816"/>
            </a:xfrm>
            <a:prstGeom prst="roundRect">
              <a:avLst/>
            </a:prstGeom>
            <a:blipFill>
              <a:blip r:embed="rId3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Чем </a:t>
              </a:r>
              <a:r>
                <a:rPr lang="ru-RU" sz="3200" dirty="0">
                  <a:latin typeface="+mn-lt"/>
                </a:rPr>
                <a:t>путь Древнего Междуречья похож на путь Древнего Египта?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187206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7893" name="Группа 6"/>
          <p:cNvGrpSpPr>
            <a:grpSpLocks/>
          </p:cNvGrpSpPr>
          <p:nvPr/>
        </p:nvGrpSpPr>
        <p:grpSpPr bwMode="auto">
          <a:xfrm>
            <a:off x="252413" y="5300663"/>
            <a:ext cx="8639175" cy="1192212"/>
            <a:chOff x="251999" y="3122965"/>
            <a:chExt cx="8640000" cy="119181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1999" y="3122965"/>
              <a:ext cx="8640000" cy="1191816"/>
            </a:xfrm>
            <a:prstGeom prst="roundRect">
              <a:avLst/>
            </a:prstGeom>
            <a:blipFill>
              <a:blip r:embed="rId3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Продолжи </a:t>
              </a:r>
              <a:r>
                <a:rPr lang="ru-RU" sz="3200" dirty="0">
                  <a:latin typeface="+mn-lt"/>
                </a:rPr>
                <a:t>заполнять таблицу «Религии Древнего мира» (с. 63).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332101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</p:grpSp>
      <p:graphicFrame>
        <p:nvGraphicFramePr>
          <p:cNvPr id="37924" name="Group 36"/>
          <p:cNvGraphicFramePr>
            <a:graphicFrameLocks noGrp="1"/>
          </p:cNvGraphicFramePr>
          <p:nvPr/>
        </p:nvGraphicFramePr>
        <p:xfrm>
          <a:off x="252413" y="2414588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80728"/>
            <a:ext cx="8640000" cy="2281476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3200" dirty="0">
                <a:latin typeface="+mn-lt"/>
              </a:rPr>
              <a:t>Закрась на ленте времени промежуток </a:t>
            </a:r>
            <a:r>
              <a:rPr lang="ru-RU" sz="3200" dirty="0">
                <a:latin typeface="+mn-lt"/>
              </a:rPr>
              <a:t>существования цивилизации Междуречья</a:t>
            </a:r>
            <a:r>
              <a:rPr lang="ru-RU" sz="3200" dirty="0">
                <a:latin typeface="+mn-lt"/>
              </a:rPr>
              <a:t>.</a:t>
            </a:r>
            <a:endParaRPr lang="ru-RU" sz="3200" dirty="0">
              <a:latin typeface="+mn-lt"/>
            </a:endParaRP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00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00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3429000"/>
          <a:ext cx="8640763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240"/>
                <a:gridCol w="43202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тыс. до н.э.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006" name="Group 70"/>
          <p:cNvGraphicFramePr>
            <a:graphicFrameLocks noGrp="1"/>
          </p:cNvGraphicFramePr>
          <p:nvPr/>
        </p:nvGraphicFramePr>
        <p:xfrm>
          <a:off x="252413" y="4927600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265113" y="4203700"/>
            <a:ext cx="8632825" cy="684213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103687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А пирамиды-то почти как в Египте! Значит, здесь тоже цивилизация!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103687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Цивилизация есть, но она совсем другая. И это не пирамида а зиккурат, их строили только в Междуречье. 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10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0" name="Рисунок 13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4625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415925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  <p:pic>
        <p:nvPicPr>
          <p:cNvPr id="16398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38" y="3154363"/>
            <a:ext cx="36004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МЕЖДУРЕЧЬЕ И ЕГИПЕТ НАЗЫВАЮТ РАЗНЫМИ ЦИВИЛИЗАЦИЯМИ?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772816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4"/>
          <p:cNvGrpSpPr>
            <a:grpSpLocks/>
          </p:cNvGrpSpPr>
          <p:nvPr/>
        </p:nvGrpSpPr>
        <p:grpSpPr bwMode="auto">
          <a:xfrm>
            <a:off x="220663" y="2090738"/>
            <a:ext cx="8697912" cy="3017837"/>
            <a:chOff x="219456" y="866792"/>
            <a:chExt cx="8698992" cy="301752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898535"/>
              <a:ext cx="8640000" cy="2962513"/>
            </a:xfrm>
            <a:prstGeom prst="roundRect">
              <a:avLst>
                <a:gd name="adj" fmla="val 13312"/>
              </a:avLst>
            </a:prstGeom>
            <a:blipFill>
              <a:blip r:embed="rId2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Объясни значения слов: цивилизация, государство, граждане, деспотия, иероглифы, религия. (Словарь)</a:t>
              </a:r>
            </a:p>
            <a:p>
              <a:r>
                <a:rPr lang="ru-RU" sz="2800">
                  <a:latin typeface="Comic Sans MS" pitchFamily="66" charset="0"/>
                </a:rPr>
                <a:t>	Вспомни основные особенности Древнего Египта (§ 7, 8, 11) и начни заполнять в тетради таблицу (колонка «Египет»):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1205864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245692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945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6" name="Group 46"/>
          <p:cNvGraphicFramePr>
            <a:graphicFrameLocks noGrp="1"/>
          </p:cNvGraphicFramePr>
          <p:nvPr/>
        </p:nvGraphicFramePr>
        <p:xfrm>
          <a:off x="252413" y="808038"/>
          <a:ext cx="8628062" cy="5995987"/>
        </p:xfrm>
        <a:graphic>
          <a:graphicData uri="http://schemas.openxmlformats.org/drawingml/2006/table">
            <a:tbl>
              <a:tblPr/>
              <a:tblGrid>
                <a:gridCol w="7880350"/>
                <a:gridCol w="747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Одни племена становились оседлыми пашенными земледельцами, другие предпочитали разводить больше скота и образовали племена пастухов–скотоводов.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 временем земледельцы-общинники освоили орошаемое земледелие.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Все важные вопросы племени решались на народном собрании, на совете старейшин.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Приказы правителя беспрекословно исполнялись, а власть стала передаваться по наследству.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Большая часть населения вела городской образ жизни.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Появился особый слой общества — знать.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Накопленные сведения люди записывали с помощью специальных знаков.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Земледельцы долин великих рек создали первые государства.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Знания хранились и передавались с помощью устных сказаний.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05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2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2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282" y="2307015"/>
            <a:ext cx="8627811" cy="3439239"/>
          </a:xfrm>
          <a:prstGeom prst="roundRect">
            <a:avLst>
              <a:gd name="adj" fmla="val 10887"/>
            </a:avLst>
          </a:prstGeom>
          <a:blipFill>
            <a:blip r:embed="rId5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утверждения, которые относятся к понятию «цивилизация», и отметь их знаком «+».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Запиши в таблицу факты из истории Древнего Египта, соответствующие каждому верному утверждению.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413" y="1027113"/>
          <a:ext cx="8639175" cy="542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/>
                <a:gridCol w="2376264"/>
                <a:gridCol w="2663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Традиции культуры (религии, искусства, науки)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государственной власти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Правила отношений между слоями общества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Основы хозяйства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55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1772816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МЕЖ ДВУХ РЕК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3685153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СТУПЕНИ В НЕБО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</a:t>
            </a:r>
            <a:r>
              <a:rPr lang="ru-RU" dirty="0" smtClean="0"/>
              <a:t>РЕК</a:t>
            </a:r>
            <a:endParaRPr lang="ru-RU" dirty="0"/>
          </a:p>
        </p:txBody>
      </p:sp>
      <p:grpSp>
        <p:nvGrpSpPr>
          <p:cNvPr id="24580" name="Группа 6"/>
          <p:cNvGrpSpPr>
            <a:grpSpLocks/>
          </p:cNvGrpSpPr>
          <p:nvPr/>
        </p:nvGrpSpPr>
        <p:grpSpPr bwMode="auto">
          <a:xfrm>
            <a:off x="220663" y="1236663"/>
            <a:ext cx="8697912" cy="3975100"/>
            <a:chOff x="219456" y="1754784"/>
            <a:chExt cx="8698992" cy="397459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1786056"/>
              <a:ext cx="8640000" cy="3915966"/>
            </a:xfrm>
            <a:prstGeom prst="roundRect">
              <a:avLst>
                <a:gd name="adj" fmla="val 10068"/>
              </a:avLst>
            </a:prstGeom>
            <a:blipFill>
              <a:blip r:embed="rId4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en-US" sz="3200">
                  <a:latin typeface="Comic Sans MS" pitchFamily="66" charset="0"/>
                </a:rPr>
                <a:t>	</a:t>
              </a:r>
              <a:r>
                <a:rPr lang="ru-RU" sz="3200">
                  <a:latin typeface="Comic Sans MS" pitchFamily="66" charset="0"/>
                </a:rPr>
                <a:t>Докажи, что жители Междуречья взошли на ступень цивилизации:</a:t>
              </a:r>
            </a:p>
            <a:p>
              <a:r>
                <a:rPr lang="ru-RU" sz="3200">
                  <a:latin typeface="Comic Sans MS" pitchFamily="66" charset="0"/>
                </a:rPr>
                <a:t>приведи факты, подтверждающие наличие её основных признаков.</a:t>
              </a:r>
            </a:p>
            <a:p>
              <a:r>
                <a:rPr lang="ru-RU" sz="3200">
                  <a:latin typeface="Comic Sans MS" pitchFamily="66" charset="0"/>
                </a:rPr>
                <a:t>Используй продуктивное чтение         (см. с. 9). </a:t>
              </a:r>
              <a:endParaRPr lang="en-US" sz="3200">
                <a:latin typeface="Comic Sans MS" pitchFamily="66" charset="0"/>
              </a:endParaRPr>
            </a:p>
            <a:p>
              <a:r>
                <a:rPr lang="en-US" sz="3200">
                  <a:latin typeface="Comic Sans MS" pitchFamily="66" charset="0"/>
                </a:rPr>
                <a:t>	</a:t>
              </a:r>
              <a:r>
                <a:rPr lang="ru-RU" sz="3200">
                  <a:latin typeface="Comic Sans MS" pitchFamily="66" charset="0"/>
                </a:rPr>
                <a:t>Продолжи заполнять</a:t>
              </a:r>
              <a:r>
                <a:rPr lang="en-US" sz="3200">
                  <a:latin typeface="Comic Sans MS" pitchFamily="66" charset="0"/>
                </a:rPr>
                <a:t> </a:t>
              </a:r>
              <a:r>
                <a:rPr lang="ru-RU" sz="3200">
                  <a:latin typeface="Comic Sans MS" pitchFamily="66" charset="0"/>
                </a:rPr>
                <a:t>таблицу.</a:t>
              </a:r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828000" y="2074088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828000" y="499929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5373688"/>
          <a:ext cx="8639175" cy="103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/>
                <a:gridCol w="2376264"/>
                <a:gridCol w="2663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37" name="Овал 36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7" name="Рисунок 39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2" name="Овал 41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42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РЕК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00000" y="732150"/>
            <a:ext cx="5559000" cy="6120000"/>
          </a:xfrm>
          <a:prstGeom prst="roundRect">
            <a:avLst>
              <a:gd name="adj" fmla="val 212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31775" y="2938463"/>
            <a:ext cx="8686800" cy="1792287"/>
            <a:chOff x="231648" y="2938272"/>
            <a:chExt cx="8686800" cy="179222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4669" y="2967335"/>
              <a:ext cx="8627811" cy="1736646"/>
            </a:xfrm>
            <a:prstGeom prst="roundRect">
              <a:avLst/>
            </a:prstGeom>
            <a:blipFill>
              <a:blip r:embed="rId6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По карте на слайде и в учебнике </a:t>
              </a:r>
            </a:p>
            <a:p>
              <a:r>
                <a:rPr lang="ru-RU" sz="3200">
                  <a:latin typeface="Comic Sans MS" pitchFamily="66" charset="0"/>
                </a:rPr>
                <a:t>(с. 51) назови города-государства Междуречья.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3222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3888</TotalTime>
  <Words>619</Words>
  <Application>Microsoft Office PowerPoint</Application>
  <PresentationFormat>Экран (4:3)</PresentationFormat>
  <Paragraphs>128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ЦИВИЛИЗАЦИЯ В МЕЖДУРЕЧЬЕ</dc:title>
  <dc:creator>Telli</dc:creator>
  <cp:lastModifiedBy>Admin</cp:lastModifiedBy>
  <cp:revision>160</cp:revision>
  <dcterms:created xsi:type="dcterms:W3CDTF">2012-04-06T18:00:09Z</dcterms:created>
  <dcterms:modified xsi:type="dcterms:W3CDTF">2012-10-11T20:44:48Z</dcterms:modified>
</cp:coreProperties>
</file>