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82" r:id="rId4"/>
    <p:sldId id="283" r:id="rId5"/>
    <p:sldId id="284" r:id="rId6"/>
    <p:sldId id="285" r:id="rId7"/>
    <p:sldId id="274" r:id="rId8"/>
    <p:sldId id="286" r:id="rId9"/>
    <p:sldId id="287" r:id="rId10"/>
    <p:sldId id="290" r:id="rId11"/>
    <p:sldId id="276" r:id="rId12"/>
    <p:sldId id="268" r:id="rId13"/>
    <p:sldId id="28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0000"/>
    <a:srgbClr val="FFDDBF"/>
    <a:srgbClr val="EBBB8A"/>
    <a:srgbClr val="E7B98A"/>
    <a:srgbClr val="050403"/>
    <a:srgbClr val="FFFF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86" autoAdjust="0"/>
    <p:restoredTop sz="83755" autoAdjust="0"/>
  </p:normalViewPr>
  <p:slideViewPr>
    <p:cSldViewPr>
      <p:cViewPr varScale="1">
        <p:scale>
          <a:sx n="50" d="100"/>
          <a:sy n="50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A2F0F40-B9C4-4EA5-8547-989B3DBAAD2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B5A24F-77C7-4951-9E49-0712F13B5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027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- </a:t>
            </a:r>
            <a:r>
              <a:rPr lang="en-US" smtClean="0"/>
              <a:t>http://strategwar.ru/wp-content/uploads/2011/11/legionphalanx.jpg</a:t>
            </a:r>
            <a:endParaRPr lang="ru-RU" smtClean="0"/>
          </a:p>
          <a:p>
            <a:pPr>
              <a:spcBef>
                <a:spcPct val="0"/>
              </a:spcBef>
            </a:pPr>
            <a:r>
              <a:rPr lang="ru-RU" smtClean="0"/>
              <a:t> Статья «Легион против фаланги» </a:t>
            </a:r>
            <a:r>
              <a:rPr lang="en-US" smtClean="0"/>
              <a:t>http://strategwar.ru/military-history/legion-protiv-falangi-ch1</a:t>
            </a:r>
            <a:endParaRPr lang="ru-RU" smtClean="0"/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EEFCAD-8890-4157-B6E7-D3B6D9B4779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– поэтесса </a:t>
            </a:r>
            <a:r>
              <a:rPr lang="en-US" smtClean="0"/>
              <a:t>http://upload.wikimedia.org/wikipedia/commons/4/4f/Herkulaneischer_Meister_002b.jpg</a:t>
            </a:r>
            <a:r>
              <a:rPr lang="ru-RU" smtClean="0"/>
              <a:t>   (общественное достояние)</a:t>
            </a:r>
          </a:p>
          <a:p>
            <a:pPr>
              <a:spcBef>
                <a:spcPct val="0"/>
              </a:spcBef>
            </a:pPr>
            <a:r>
              <a:rPr lang="ru-RU" smtClean="0"/>
              <a:t>Рисунки из учебника</a:t>
            </a:r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3AEDF4-E964-4E60-961F-EDB07C46A7B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Рисунки – ж. Новый солдат № 20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816977-2AB8-4FF6-8000-DD3B5DA7CC6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A29187-7602-4075-A075-6DF3576A838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таблицы.</a:t>
            </a:r>
          </a:p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90A79F-8772-4A32-B839-4B24FD14D43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6D3564-E77B-47E3-9B36-8957597AA08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FE21E-079C-4406-B29E-5DF63A9A447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F4735E-673B-45B4-B657-2BC16CF8924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41CD65-375C-447C-B9BA-7C74FE0AF18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таблицы. Заполнение таблицы в режиме просмотра происходит при использовании встроенных средств </a:t>
            </a:r>
            <a:r>
              <a:rPr lang="en-US" smtClean="0"/>
              <a:t>Microsoft PPT</a:t>
            </a: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373B50-7160-40FE-A387-64894C51FBC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0D1482-C430-43A7-BE4A-2181195280F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- </a:t>
            </a:r>
            <a:r>
              <a:rPr lang="en-US" smtClean="0"/>
              <a:t>http://www.gamer.ru/system/attached_images/images/000/435/956/original/senator_roemer.png?1318279836</a:t>
            </a:r>
            <a:r>
              <a:rPr lang="ru-RU" smtClean="0"/>
              <a:t>  Коллекция арт по игре «Травиан»</a:t>
            </a:r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52F26D-97DD-438B-B304-19BC18A14B9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- поэтесса </a:t>
            </a:r>
            <a:r>
              <a:rPr lang="en-US" smtClean="0"/>
              <a:t>http://upload.wikimedia.org/wikipedia/commons/4/4f/Herkulaneischer_Meister_002b.jpg</a:t>
            </a:r>
            <a:r>
              <a:rPr lang="ru-RU" smtClean="0"/>
              <a:t>   (общественное достояние)</a:t>
            </a:r>
          </a:p>
          <a:p>
            <a:pPr>
              <a:spcBef>
                <a:spcPct val="0"/>
              </a:spcBef>
            </a:pPr>
            <a:r>
              <a:rPr lang="ru-RU" smtClean="0"/>
              <a:t>Рисунки из учебника</a:t>
            </a:r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0431D9-E383-4AFF-BD5C-70245F6749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F7139-64DE-4D72-90AC-7740F6D0ACC2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CD112-716C-4905-88E4-A3D168643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E6C5A-485D-497B-B66A-6854EC28EDC4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3B4C1-4AE4-4ACF-ADF9-D24A2489F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A2C89-457D-4718-BD38-0573A54D3C1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AD064-FFE8-4C93-99CF-E11780027F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4AAF9-8838-4D09-943C-5A7F304AA6D8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A7238-4BB6-40B4-9FE4-703B8B3DD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0F416-7CA5-4741-B1FB-40B1A21D448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2339-4AE1-4721-AD86-6D1A38472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9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521E-EAA2-4AF5-B33B-0CF31CA7854A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3357D-2F4F-435C-8AD3-EC9CA03A1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993C-10D0-43A5-8834-E9412F41AEFA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E8E9C-B58D-44D6-8E50-E97996D87D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4" name="Рисунок 7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6CCEC-2F16-4ED6-ADE4-44D315EEF41F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60DCE-467C-4316-9F77-FCC1F943A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3" name="Рисунок 7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32148-09B5-4C17-BA84-66C4B488FD11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3383F-A42F-49C0-9562-B886E84C7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BD1C-2D16-4FAA-BB73-EE5B14F41903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93F54-513C-4E5D-BD6C-A135894504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6FC77-2D66-4C2A-B9FE-81BC89E2A225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F8FC2-99BB-4743-AC8B-AC56CEC31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35E9B5-2C61-457C-BA5D-8D80016DC180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171830-6FAD-4F98-806E-8DA9C79D8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6.gif"/><Relationship Id="rId4" Type="http://schemas.openxmlformats.org/officeDocument/2006/relationships/image" Target="../media/image5.jpeg"/><Relationship Id="rId9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6.gif"/><Relationship Id="rId4" Type="http://schemas.openxmlformats.org/officeDocument/2006/relationships/image" Target="../media/image5.jpe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/>
          <p:cNvPicPr>
            <a:picLocks noChangeAspect="1"/>
          </p:cNvPicPr>
          <p:nvPr/>
        </p:nvPicPr>
        <p:blipFill>
          <a:blip r:embed="rId3">
            <a:clrChange>
              <a:clrFrom>
                <a:srgbClr val="FAF2DB"/>
              </a:clrFrom>
              <a:clrTo>
                <a:srgbClr val="FAF2D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3644900"/>
            <a:ext cx="3529012" cy="293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Рисунок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0" y="6240463"/>
            <a:ext cx="5940425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5-й класс. История Древнего мира.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14340" name="Прямоугольник 9"/>
          <p:cNvSpPr>
            <a:spLocks noChangeArrowheads="1"/>
          </p:cNvSpPr>
          <p:nvPr/>
        </p:nvSpPr>
        <p:spPr bwMode="auto">
          <a:xfrm>
            <a:off x="6394450" y="6488113"/>
            <a:ext cx="2749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omic Sans MS" pitchFamily="66" charset="0"/>
              </a:rPr>
              <a:t>© ООО «</a:t>
            </a:r>
            <a:r>
              <a:rPr lang="ru-RU" dirty="0" err="1">
                <a:latin typeface="Comic Sans MS" pitchFamily="66" charset="0"/>
              </a:rPr>
              <a:t>Баласс</a:t>
            </a:r>
            <a:r>
              <a:rPr lang="ru-RU">
                <a:latin typeface="Comic Sans MS" pitchFamily="66" charset="0"/>
              </a:rPr>
              <a:t>», </a:t>
            </a:r>
            <a:r>
              <a:rPr lang="ru-RU" smtClean="0">
                <a:latin typeface="Comic Sans MS" pitchFamily="66" charset="0"/>
              </a:rPr>
              <a:t>2013</a:t>
            </a:r>
            <a:endParaRPr lang="ru-RU">
              <a:latin typeface="Comic Sans MS" pitchFamily="66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ОБЩИЙ ВЗГЛЯД НА ИМПЕРИИ ЭЛЛИНОВ И РИМЛЯН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Какие формы античного искусства до сих пор мы можем видеть в современных городах?</a:t>
            </a:r>
          </a:p>
        </p:txBody>
      </p:sp>
      <p:grpSp>
        <p:nvGrpSpPr>
          <p:cNvPr id="3277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8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8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32775" name="TextBox 3"/>
          <p:cNvSpPr txBox="1">
            <a:spLocks noChangeArrowheads="1"/>
          </p:cNvSpPr>
          <p:nvPr/>
        </p:nvSpPr>
        <p:spPr bwMode="auto">
          <a:xfrm>
            <a:off x="265113" y="2565400"/>
            <a:ext cx="880268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/>
          </a:blip>
          <a:srcRect/>
          <a:stretch/>
        </p:blipFill>
        <p:spPr bwMode="auto">
          <a:xfrm>
            <a:off x="251520" y="4500000"/>
            <a:ext cx="1689719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email">
            <a:extLst/>
          </a:blip>
          <a:srcRect/>
          <a:stretch>
            <a:fillRect/>
          </a:stretch>
        </p:blipFill>
        <p:spPr bwMode="auto">
          <a:xfrm>
            <a:off x="5004048" y="4500000"/>
            <a:ext cx="1332071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email">
            <a:extLst/>
          </a:blip>
          <a:srcRect/>
          <a:stretch>
            <a:fillRect/>
          </a:stretch>
        </p:blipFill>
        <p:spPr bwMode="auto">
          <a:xfrm>
            <a:off x="2771800" y="4500000"/>
            <a:ext cx="1321207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 cstate="email">
            <a:extLst/>
          </a:blip>
          <a:stretch>
            <a:fillRect/>
          </a:stretch>
        </p:blipFill>
        <p:spPr>
          <a:xfrm>
            <a:off x="7020272" y="4500000"/>
            <a:ext cx="1842224" cy="1980000"/>
          </a:xfrm>
          <a:prstGeom prst="roundRect">
            <a:avLst>
              <a:gd name="adj" fmla="val 9341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129737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Известно, что, захватывая Рим, вандалы разрушили множество памятников античной культуры.</a:t>
            </a:r>
            <a:endParaRPr lang="ru-RU" sz="2600" b="1" dirty="0">
              <a:solidFill>
                <a:srgbClr val="0070C0"/>
              </a:solidFill>
              <a:latin typeface="+mn-lt"/>
            </a:endParaRPr>
          </a:p>
        </p:txBody>
      </p:sp>
      <p:grpSp>
        <p:nvGrpSpPr>
          <p:cNvPr id="3482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4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82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4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4669" y="2419656"/>
            <a:ext cx="8627331" cy="129737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>
              <a:lnSpc>
                <a:spcPct val="90000"/>
              </a:lnSpc>
            </a:pP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Необходимый уровень. </a:t>
            </a:r>
            <a:r>
              <a:rPr lang="ru-RU" sz="2600">
                <a:latin typeface="Comic Sans MS" pitchFamily="66" charset="0"/>
              </a:rPr>
              <a:t>Запиши, какие общечеловеческие правила нарушали племена вандалов. Как ты думаешь, почему они это делали?</a:t>
            </a:r>
          </a:p>
        </p:txBody>
      </p:sp>
      <p:graphicFrame>
        <p:nvGraphicFramePr>
          <p:cNvPr id="34850" name="Group 34"/>
          <p:cNvGraphicFramePr>
            <a:graphicFrameLocks noGrp="1"/>
          </p:cNvGraphicFramePr>
          <p:nvPr/>
        </p:nvGraphicFramePr>
        <p:xfrm>
          <a:off x="252413" y="3906838"/>
          <a:ext cx="8628062" cy="1731962"/>
        </p:xfrm>
        <a:graphic>
          <a:graphicData uri="http://schemas.openxmlformats.org/drawingml/2006/table">
            <a:tbl>
              <a:tblPr/>
              <a:tblGrid>
                <a:gridCol w="719137"/>
                <a:gridCol w="79089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1.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Племена вандалов нарушали такие общечеловеческие правила: 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Они это делали, потому что 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думаю, что 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24" name="Скругленный прямоугольник 23"/>
          <p:cNvSpPr/>
          <p:nvPr/>
        </p:nvSpPr>
        <p:spPr>
          <a:xfrm>
            <a:off x="251519" y="5805264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Повышенный уровень. </a:t>
            </a:r>
            <a:r>
              <a:rPr lang="ru-RU" sz="2600">
                <a:latin typeface="Comic Sans MS" pitchFamily="66" charset="0"/>
              </a:rPr>
              <a:t>Вырази своё отношение к действиям вандалов.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14642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</a:t>
            </a:r>
            <a:r>
              <a:rPr lang="ru-RU" sz="2800" b="1">
                <a:solidFill>
                  <a:srgbClr val="0070C0"/>
                </a:solidFill>
              </a:rPr>
              <a:t>о</a:t>
            </a: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вышенный уровень. </a:t>
            </a:r>
            <a:r>
              <a:rPr lang="ru-RU" sz="2600">
                <a:latin typeface="Comic Sans MS" pitchFamily="66" charset="0"/>
              </a:rPr>
              <a:t>Используя схему в учебнике (с. 280–281) и хронологические таблицы перед каждой его главой, заполни схему.</a:t>
            </a:r>
          </a:p>
        </p:txBody>
      </p:sp>
      <p:grpSp>
        <p:nvGrpSpPr>
          <p:cNvPr id="3686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9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686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9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252000" y="5624091"/>
            <a:ext cx="8640000" cy="1004093"/>
          </a:xfrm>
          <a:custGeom>
            <a:avLst/>
            <a:gdLst>
              <a:gd name="connsiteX0" fmla="*/ 0 w 8640000"/>
              <a:gd name="connsiteY0" fmla="*/ 0 h 1004093"/>
              <a:gd name="connsiteX1" fmla="*/ 8640000 w 8640000"/>
              <a:gd name="connsiteY1" fmla="*/ 0 h 1004093"/>
              <a:gd name="connsiteX2" fmla="*/ 8640000 w 8640000"/>
              <a:gd name="connsiteY2" fmla="*/ 1004093 h 1004093"/>
              <a:gd name="connsiteX3" fmla="*/ 0 w 8640000"/>
              <a:gd name="connsiteY3" fmla="*/ 1004093 h 1004093"/>
              <a:gd name="connsiteX4" fmla="*/ 0 w 8640000"/>
              <a:gd name="connsiteY4" fmla="*/ 0 h 1004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000" h="1004093">
                <a:moveTo>
                  <a:pt x="0" y="0"/>
                </a:moveTo>
                <a:lnTo>
                  <a:pt x="8640000" y="0"/>
                </a:lnTo>
                <a:lnTo>
                  <a:pt x="8640000" y="1004093"/>
                </a:lnTo>
                <a:lnTo>
                  <a:pt x="0" y="100409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0904" tIns="120904" rIns="120904" bIns="582787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1700"/>
          </a:p>
        </p:txBody>
      </p:sp>
      <p:sp>
        <p:nvSpPr>
          <p:cNvPr id="7" name="Полилиния 6"/>
          <p:cNvSpPr/>
          <p:nvPr/>
        </p:nvSpPr>
        <p:spPr>
          <a:xfrm>
            <a:off x="256218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77800" tIns="31750" rIns="177800" bIns="31750" spcCol="1270" anchor="ctr"/>
          <a:lstStyle/>
          <a:p>
            <a:pPr algn="ctr" defTabSz="1111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4000" spc="600" dirty="0"/>
              <a:t>…</a:t>
            </a:r>
          </a:p>
        </p:txBody>
      </p:sp>
      <p:sp>
        <p:nvSpPr>
          <p:cNvPr id="8" name="Полилиния 7"/>
          <p:cNvSpPr/>
          <p:nvPr/>
        </p:nvSpPr>
        <p:spPr>
          <a:xfrm>
            <a:off x="3133406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77800" tIns="31750" rIns="177800" bIns="31750" spcCol="1270" anchor="ctr"/>
          <a:lstStyle/>
          <a:p>
            <a:pPr algn="ctr" defTabSz="1111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4000" spc="600" dirty="0"/>
              <a:t>…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6010593" y="5723999"/>
            <a:ext cx="2877187" cy="900000"/>
          </a:xfrm>
          <a:custGeom>
            <a:avLst/>
            <a:gdLst>
              <a:gd name="connsiteX0" fmla="*/ 0 w 2877187"/>
              <a:gd name="connsiteY0" fmla="*/ 0 h 461883"/>
              <a:gd name="connsiteX1" fmla="*/ 2877187 w 2877187"/>
              <a:gd name="connsiteY1" fmla="*/ 0 h 461883"/>
              <a:gd name="connsiteX2" fmla="*/ 2877187 w 2877187"/>
              <a:gd name="connsiteY2" fmla="*/ 461883 h 461883"/>
              <a:gd name="connsiteX3" fmla="*/ 0 w 2877187"/>
              <a:gd name="connsiteY3" fmla="*/ 461883 h 461883"/>
              <a:gd name="connsiteX4" fmla="*/ 0 w 2877187"/>
              <a:gd name="connsiteY4" fmla="*/ 0 h 4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7187" h="461883">
                <a:moveTo>
                  <a:pt x="0" y="0"/>
                </a:moveTo>
                <a:lnTo>
                  <a:pt x="2877187" y="0"/>
                </a:lnTo>
                <a:lnTo>
                  <a:pt x="2877187" y="461883"/>
                </a:lnTo>
                <a:lnTo>
                  <a:pt x="0" y="461883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77800" tIns="31750" rIns="177800" bIns="31750" spcCol="1270" anchor="ctr"/>
          <a:lstStyle/>
          <a:p>
            <a:pPr algn="ctr" defTabSz="1111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4000" spc="600" dirty="0"/>
              <a:t>…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252000" y="4094856"/>
            <a:ext cx="8640000" cy="1529235"/>
          </a:xfrm>
          <a:custGeom>
            <a:avLst/>
            <a:gdLst>
              <a:gd name="connsiteX0" fmla="*/ 0 w 8640000"/>
              <a:gd name="connsiteY0" fmla="*/ 540859 h 1544296"/>
              <a:gd name="connsiteX1" fmla="*/ 4126963 w 8640000"/>
              <a:gd name="connsiteY1" fmla="*/ 540859 h 1544296"/>
              <a:gd name="connsiteX2" fmla="*/ 4126963 w 8640000"/>
              <a:gd name="connsiteY2" fmla="*/ 386074 h 1544296"/>
              <a:gd name="connsiteX3" fmla="*/ 3933926 w 8640000"/>
              <a:gd name="connsiteY3" fmla="*/ 386074 h 1544296"/>
              <a:gd name="connsiteX4" fmla="*/ 4320000 w 8640000"/>
              <a:gd name="connsiteY4" fmla="*/ 0 h 1544296"/>
              <a:gd name="connsiteX5" fmla="*/ 4706074 w 8640000"/>
              <a:gd name="connsiteY5" fmla="*/ 386074 h 1544296"/>
              <a:gd name="connsiteX6" fmla="*/ 4513037 w 8640000"/>
              <a:gd name="connsiteY6" fmla="*/ 386074 h 1544296"/>
              <a:gd name="connsiteX7" fmla="*/ 4513037 w 8640000"/>
              <a:gd name="connsiteY7" fmla="*/ 540859 h 1544296"/>
              <a:gd name="connsiteX8" fmla="*/ 8640000 w 8640000"/>
              <a:gd name="connsiteY8" fmla="*/ 540859 h 1544296"/>
              <a:gd name="connsiteX9" fmla="*/ 8640000 w 8640000"/>
              <a:gd name="connsiteY9" fmla="*/ 1544296 h 1544296"/>
              <a:gd name="connsiteX10" fmla="*/ 0 w 8640000"/>
              <a:gd name="connsiteY10" fmla="*/ 1544296 h 1544296"/>
              <a:gd name="connsiteX11" fmla="*/ 0 w 8640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40000" h="1544296">
                <a:moveTo>
                  <a:pt x="8640000" y="1003437"/>
                </a:moveTo>
                <a:lnTo>
                  <a:pt x="4513037" y="1003437"/>
                </a:lnTo>
                <a:lnTo>
                  <a:pt x="4513037" y="1158222"/>
                </a:lnTo>
                <a:lnTo>
                  <a:pt x="4706074" y="1158222"/>
                </a:lnTo>
                <a:lnTo>
                  <a:pt x="4320000" y="1544295"/>
                </a:lnTo>
                <a:lnTo>
                  <a:pt x="3933926" y="1158222"/>
                </a:lnTo>
                <a:lnTo>
                  <a:pt x="4126963" y="1158222"/>
                </a:lnTo>
                <a:lnTo>
                  <a:pt x="4126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8640000" y="1"/>
                </a:lnTo>
                <a:lnTo>
                  <a:pt x="8640000" y="100343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80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0903" tIns="120905" rIns="120904" bIns="661762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800" dirty="0"/>
              <a:t>Основные события истории эллинистической цивилизации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1332000" y="2565621"/>
            <a:ext cx="6480000" cy="1544298"/>
          </a:xfrm>
          <a:custGeom>
            <a:avLst/>
            <a:gdLst>
              <a:gd name="connsiteX0" fmla="*/ 0 w 8640000"/>
              <a:gd name="connsiteY0" fmla="*/ 540859 h 1544296"/>
              <a:gd name="connsiteX1" fmla="*/ 4126963 w 8640000"/>
              <a:gd name="connsiteY1" fmla="*/ 540859 h 1544296"/>
              <a:gd name="connsiteX2" fmla="*/ 4126963 w 8640000"/>
              <a:gd name="connsiteY2" fmla="*/ 386074 h 1544296"/>
              <a:gd name="connsiteX3" fmla="*/ 3933926 w 8640000"/>
              <a:gd name="connsiteY3" fmla="*/ 386074 h 1544296"/>
              <a:gd name="connsiteX4" fmla="*/ 4320000 w 8640000"/>
              <a:gd name="connsiteY4" fmla="*/ 0 h 1544296"/>
              <a:gd name="connsiteX5" fmla="*/ 4706074 w 8640000"/>
              <a:gd name="connsiteY5" fmla="*/ 386074 h 1544296"/>
              <a:gd name="connsiteX6" fmla="*/ 4513037 w 8640000"/>
              <a:gd name="connsiteY6" fmla="*/ 386074 h 1544296"/>
              <a:gd name="connsiteX7" fmla="*/ 4513037 w 8640000"/>
              <a:gd name="connsiteY7" fmla="*/ 540859 h 1544296"/>
              <a:gd name="connsiteX8" fmla="*/ 8640000 w 8640000"/>
              <a:gd name="connsiteY8" fmla="*/ 540859 h 1544296"/>
              <a:gd name="connsiteX9" fmla="*/ 8640000 w 8640000"/>
              <a:gd name="connsiteY9" fmla="*/ 1544296 h 1544296"/>
              <a:gd name="connsiteX10" fmla="*/ 0 w 8640000"/>
              <a:gd name="connsiteY10" fmla="*/ 1544296 h 1544296"/>
              <a:gd name="connsiteX11" fmla="*/ 0 w 8640000"/>
              <a:gd name="connsiteY11" fmla="*/ 540859 h 154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40000" h="1544296">
                <a:moveTo>
                  <a:pt x="8640000" y="1003437"/>
                </a:moveTo>
                <a:lnTo>
                  <a:pt x="4513037" y="1003437"/>
                </a:lnTo>
                <a:lnTo>
                  <a:pt x="4513037" y="1158222"/>
                </a:lnTo>
                <a:lnTo>
                  <a:pt x="4706074" y="1158222"/>
                </a:lnTo>
                <a:lnTo>
                  <a:pt x="4320000" y="1544295"/>
                </a:lnTo>
                <a:lnTo>
                  <a:pt x="3933926" y="1158222"/>
                </a:lnTo>
                <a:lnTo>
                  <a:pt x="4126963" y="1158222"/>
                </a:lnTo>
                <a:lnTo>
                  <a:pt x="4126963" y="1003437"/>
                </a:lnTo>
                <a:lnTo>
                  <a:pt x="0" y="1003437"/>
                </a:lnTo>
                <a:lnTo>
                  <a:pt x="0" y="1"/>
                </a:lnTo>
                <a:lnTo>
                  <a:pt x="8640000" y="1"/>
                </a:lnTo>
                <a:lnTo>
                  <a:pt x="8640000" y="100343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80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0904" tIns="120905" rIns="120904" bIns="1123154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400" dirty="0"/>
              <a:t>Эллинистическая цивилизация</a:t>
            </a:r>
          </a:p>
        </p:txBody>
      </p:sp>
      <p:sp>
        <p:nvSpPr>
          <p:cNvPr id="21" name="Полилиния 20"/>
          <p:cNvSpPr/>
          <p:nvPr/>
        </p:nvSpPr>
        <p:spPr>
          <a:xfrm>
            <a:off x="252000" y="3107670"/>
            <a:ext cx="8640000" cy="461744"/>
          </a:xfrm>
          <a:custGeom>
            <a:avLst/>
            <a:gdLst>
              <a:gd name="connsiteX0" fmla="*/ 0 w 8640000"/>
              <a:gd name="connsiteY0" fmla="*/ 0 h 461744"/>
              <a:gd name="connsiteX1" fmla="*/ 8640000 w 8640000"/>
              <a:gd name="connsiteY1" fmla="*/ 0 h 461744"/>
              <a:gd name="connsiteX2" fmla="*/ 8640000 w 8640000"/>
              <a:gd name="connsiteY2" fmla="*/ 461744 h 461744"/>
              <a:gd name="connsiteX3" fmla="*/ 0 w 8640000"/>
              <a:gd name="connsiteY3" fmla="*/ 461744 h 461744"/>
              <a:gd name="connsiteX4" fmla="*/ 0 w 8640000"/>
              <a:gd name="connsiteY4" fmla="*/ 0 h 461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000" h="461744">
                <a:moveTo>
                  <a:pt x="0" y="0"/>
                </a:moveTo>
                <a:lnTo>
                  <a:pt x="8640000" y="0"/>
                </a:lnTo>
                <a:lnTo>
                  <a:pt x="8640000" y="461744"/>
                </a:lnTo>
                <a:lnTo>
                  <a:pt x="0" y="461744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chemeClr val="bg1">
                <a:lumMod val="50000"/>
                <a:alpha val="9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77800" tIns="31750" rIns="177800" bIns="31750" spcCol="1270" anchor="ctr"/>
          <a:lstStyle/>
          <a:p>
            <a:pPr algn="ctr" defTabSz="11112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500" dirty="0"/>
              <a:t>Страны и народы, вошедшие в неё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2413" y="981075"/>
          <a:ext cx="8639175" cy="5629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762"/>
                <a:gridCol w="2160240"/>
                <a:gridCol w="2160240"/>
                <a:gridCol w="2159760"/>
              </a:tblGrid>
              <a:tr h="2520280">
                <a:tc>
                  <a:txBody>
                    <a:bodyPr/>
                    <a:lstStyle/>
                    <a:p>
                      <a:pPr algn="ctr"/>
                      <a:r>
                        <a:rPr lang="ru-RU" sz="2600" b="0" dirty="0" smtClean="0"/>
                        <a:t>Критерии для сравнения</a:t>
                      </a:r>
                      <a:endParaRPr lang="ru-RU" sz="2600" b="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Александр</a:t>
                      </a:r>
                    </a:p>
                    <a:p>
                      <a:pPr algn="ctr"/>
                      <a:r>
                        <a:rPr lang="ru-RU" sz="2400" b="0" dirty="0" smtClean="0"/>
                        <a:t>Македонский</a:t>
                      </a:r>
                      <a:endParaRPr lang="ru-RU" sz="2400" b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/>
                        <a:t>Общие черты</a:t>
                      </a:r>
                      <a:endParaRPr lang="ru-RU" sz="2400" b="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Гай Юлий</a:t>
                      </a:r>
                    </a:p>
                    <a:p>
                      <a:pPr algn="ctr"/>
                      <a:r>
                        <a:rPr lang="ru-RU" sz="2400" b="0" dirty="0" smtClean="0"/>
                        <a:t>Цезарь</a:t>
                      </a:r>
                      <a:endParaRPr lang="ru-RU" sz="2400" b="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358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Какие цели в жизни</a:t>
                      </a:r>
                    </a:p>
                    <a:p>
                      <a:r>
                        <a:rPr lang="ru-RU" sz="2400" dirty="0" smtClean="0"/>
                        <a:t>ставил перед собой?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25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Черты характера и</a:t>
                      </a:r>
                    </a:p>
                    <a:p>
                      <a:r>
                        <a:rPr lang="ru-RU" sz="2400" dirty="0" smtClean="0"/>
                        <a:t>личные качества.</a:t>
                      </a:r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38935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48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936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44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 cstate="email">
            <a:extLst/>
          </a:blip>
          <a:stretch>
            <a:fillRect/>
          </a:stretch>
        </p:blipFill>
        <p:spPr>
          <a:xfrm>
            <a:off x="2987824" y="1746000"/>
            <a:ext cx="1113792" cy="1692000"/>
          </a:xfrm>
          <a:prstGeom prst="roundRect">
            <a:avLst>
              <a:gd name="adj" fmla="val 14843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email">
            <a:extLst/>
          </a:blip>
          <a:srcRect/>
          <a:stretch>
            <a:fillRect/>
          </a:stretch>
        </p:blipFill>
        <p:spPr bwMode="auto">
          <a:xfrm>
            <a:off x="7314318" y="1746000"/>
            <a:ext cx="947578" cy="1656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283750" y="3528720"/>
            <a:ext cx="8640000" cy="2758202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51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</a:t>
            </a:r>
            <a:r>
              <a:rPr lang="ru-RU" sz="2600" b="1">
                <a:solidFill>
                  <a:srgbClr val="0070C0"/>
                </a:solidFill>
              </a:rPr>
              <a:t>.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ru-RU" sz="2600">
                <a:latin typeface="Comic Sans MS" pitchFamily="66" charset="0"/>
              </a:rPr>
              <a:t>Заполни любую строку сравнительной таблицы.</a:t>
            </a:r>
          </a:p>
          <a:p>
            <a:pPr indent="3651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Заполни все строки сравнительной таблицы. Придумай и запиши свой критерий для сравнения, заполни свободную строку в самом низу таблицы.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252000" y="980728"/>
            <a:ext cx="8640000" cy="153233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800">
                <a:latin typeface="Comic Sans MS" pitchFamily="66" charset="0"/>
              </a:rPr>
              <a:t>Закрась на «ленте времени» эпоху античной греко-римской цивилизации.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43" name="Рисунок 10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39" name="Рисунок 13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445" name="Group 61"/>
          <p:cNvGraphicFramePr>
            <a:graphicFrameLocks noGrp="1"/>
          </p:cNvGraphicFramePr>
          <p:nvPr/>
        </p:nvGraphicFramePr>
        <p:xfrm>
          <a:off x="252413" y="2781300"/>
          <a:ext cx="8640762" cy="1383030"/>
        </p:xfrm>
        <a:graphic>
          <a:graphicData uri="http://schemas.openxmlformats.org/drawingml/2006/table">
            <a:tbl>
              <a:tblPr/>
              <a:tblGrid>
                <a:gridCol w="574675"/>
                <a:gridCol w="860425"/>
                <a:gridCol w="719137"/>
                <a:gridCol w="717550"/>
                <a:gridCol w="717550"/>
                <a:gridCol w="719138"/>
                <a:gridCol w="717550"/>
                <a:gridCol w="717550"/>
                <a:gridCol w="717550"/>
                <a:gridCol w="719137"/>
                <a:gridCol w="717550"/>
                <a:gridCol w="742950"/>
              </a:tblGrid>
              <a:tr h="3714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2000" y="4452084"/>
            <a:ext cx="8640000" cy="21452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400">
                <a:latin typeface="Comic Sans MS" pitchFamily="66" charset="0"/>
              </a:rPr>
              <a:t>Отметь соответствующими цифрами на ленте времени следующие даты: 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1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ru-RU" sz="2400">
                <a:latin typeface="Comic Sans MS" pitchFamily="66" charset="0"/>
              </a:rPr>
              <a:t>– 753г. до н.э., 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ru-RU" sz="2400">
                <a:latin typeface="Comic Sans MS" pitchFamily="66" charset="0"/>
              </a:rPr>
              <a:t>– 510 г. до н.э. 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3</a:t>
            </a:r>
            <a:r>
              <a:rPr lang="ru-RU" sz="2400" b="1">
                <a:latin typeface="Comic Sans MS" pitchFamily="66" charset="0"/>
              </a:rPr>
              <a:t> </a:t>
            </a:r>
            <a:r>
              <a:rPr lang="ru-RU" sz="2400">
                <a:latin typeface="Comic Sans MS" pitchFamily="66" charset="0"/>
              </a:rPr>
              <a:t>– 395 г. н.э. до н.э. Обведи ту из них, которой соответствует основание города Рима.</a:t>
            </a: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252000" y="980728"/>
            <a:ext cx="8640000" cy="173664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В 410 г. н.э. германские племена готы взяли Рим. Сделай соответствующую отметку </a:t>
            </a: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4</a:t>
            </a:r>
            <a:r>
              <a:rPr lang="ru-RU" sz="2400">
                <a:latin typeface="Comic Sans MS" pitchFamily="66" charset="0"/>
              </a:rPr>
              <a:t> на ленте времени. По</a:t>
            </a:r>
            <a:r>
              <a:rPr lang="ru-RU" sz="2400"/>
              <a:t>д</a:t>
            </a:r>
            <a:r>
              <a:rPr lang="ru-RU" sz="2400">
                <a:latin typeface="Comic Sans MS" pitchFamily="66" charset="0"/>
              </a:rPr>
              <a:t>считай, сколько веков назад произошло это событие.</a:t>
            </a:r>
          </a:p>
        </p:txBody>
      </p:sp>
      <p:grpSp>
        <p:nvGrpSpPr>
          <p:cNvPr id="1843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91" name="Рисунок 10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43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87" name="Рисунок 13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8493" name="Group 61"/>
          <p:cNvGraphicFramePr>
            <a:graphicFrameLocks noGrp="1"/>
          </p:cNvGraphicFramePr>
          <p:nvPr/>
        </p:nvGraphicFramePr>
        <p:xfrm>
          <a:off x="252413" y="3127375"/>
          <a:ext cx="8640762" cy="1383030"/>
        </p:xfrm>
        <a:graphic>
          <a:graphicData uri="http://schemas.openxmlformats.org/drawingml/2006/table">
            <a:tbl>
              <a:tblPr/>
              <a:tblGrid>
                <a:gridCol w="574675"/>
                <a:gridCol w="860425"/>
                <a:gridCol w="719137"/>
                <a:gridCol w="717550"/>
                <a:gridCol w="717550"/>
                <a:gridCol w="719138"/>
                <a:gridCol w="717550"/>
                <a:gridCol w="717550"/>
                <a:gridCol w="717550"/>
                <a:gridCol w="719137"/>
                <a:gridCol w="717550"/>
                <a:gridCol w="742950"/>
              </a:tblGrid>
              <a:tr h="3714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2000" y="5167173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600">
                <a:latin typeface="Comic Sans MS" pitchFamily="66" charset="0"/>
              </a:rPr>
              <a:t>Отметь на ленте времени ещё какое-нибудь событие 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5 </a:t>
            </a:r>
            <a:r>
              <a:rPr lang="ru-RU" sz="2600">
                <a:latin typeface="Comic Sans MS" pitchFamily="66" charset="0"/>
              </a:rPr>
              <a:t>из истории Древнего Рима, не изученное на уроках.</a:t>
            </a: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1005240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Расставь события и явления в правильной последовательности.</a:t>
            </a:r>
          </a:p>
        </p:txBody>
      </p:sp>
      <p:grpSp>
        <p:nvGrpSpPr>
          <p:cNvPr id="2048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51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48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51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486" name="Прямоугольник 2"/>
          <p:cNvSpPr>
            <a:spLocks noChangeArrowheads="1"/>
          </p:cNvSpPr>
          <p:nvPr/>
        </p:nvSpPr>
        <p:spPr bwMode="auto">
          <a:xfrm>
            <a:off x="225425" y="2492375"/>
            <a:ext cx="86312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4013"/>
            <a:r>
              <a:rPr lang="ru-RU" sz="2800">
                <a:latin typeface="Comic Sans MS" pitchFamily="66" charset="0"/>
              </a:rPr>
              <a:t>А. Раздел Римской империи на Восточную и Западную.</a:t>
            </a:r>
          </a:p>
          <a:p>
            <a:pPr indent="354013"/>
            <a:r>
              <a:rPr lang="ru-RU" sz="2800">
                <a:latin typeface="Comic Sans MS" pitchFamily="66" charset="0"/>
              </a:rPr>
              <a:t>Б. Захват Рима готами.</a:t>
            </a:r>
          </a:p>
          <a:p>
            <a:pPr indent="354013"/>
            <a:r>
              <a:rPr lang="ru-RU" sz="2800">
                <a:latin typeface="Comic Sans MS" pitchFamily="66" charset="0"/>
              </a:rPr>
              <a:t>В. Гражданские войны в Риме.</a:t>
            </a:r>
          </a:p>
          <a:p>
            <a:pPr indent="354013"/>
            <a:r>
              <a:rPr lang="ru-RU" sz="2800">
                <a:latin typeface="Comic Sans MS" pitchFamily="66" charset="0"/>
              </a:rPr>
              <a:t>Г. Император Константин переносит столицу империи в Константинополь.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pSp>
        <p:nvGrpSpPr>
          <p:cNvPr id="20488" name="Группа 28"/>
          <p:cNvGrpSpPr>
            <a:grpSpLocks/>
          </p:cNvGrpSpPr>
          <p:nvPr/>
        </p:nvGrpSpPr>
        <p:grpSpPr bwMode="auto">
          <a:xfrm>
            <a:off x="260350" y="5661025"/>
            <a:ext cx="8631238" cy="787400"/>
            <a:chOff x="259594" y="5882706"/>
            <a:chExt cx="8632406" cy="786654"/>
          </a:xfrm>
        </p:grpSpPr>
        <p:sp>
          <p:nvSpPr>
            <p:cNvPr id="30" name="Полилиния 29"/>
            <p:cNvSpPr/>
            <p:nvPr/>
          </p:nvSpPr>
          <p:spPr>
            <a:xfrm>
              <a:off x="25959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1835696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262778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4211960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5076056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6660312" y="59907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7452000" y="5882706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52000" y="980728"/>
            <a:ext cx="8640000" cy="2520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tIns="0" bIns="0" anchor="ctr">
            <a:spAutoFit/>
          </a:bodyPr>
          <a:lstStyle/>
          <a:p>
            <a:pPr indent="357188"/>
            <a:r>
              <a:rPr lang="ru-RU" sz="25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500">
                <a:latin typeface="Comic Sans MS" pitchFamily="66" charset="0"/>
              </a:rPr>
              <a:t>Какой процесс здесь представлен</a:t>
            </a:r>
            <a:r>
              <a:rPr lang="ru-RU" sz="2500"/>
              <a:t>:</a:t>
            </a:r>
            <a:r>
              <a:rPr lang="ru-RU" sz="2500">
                <a:latin typeface="Comic Sans MS" pitchFamily="66" charset="0"/>
              </a:rPr>
              <a:t> гибели или основания империи? Приведи одно–два доказательства своей точки зрения.</a:t>
            </a:r>
          </a:p>
          <a:p>
            <a:pPr indent="357188"/>
            <a:r>
              <a:rPr lang="ru-RU" sz="25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500">
                <a:latin typeface="Comic Sans MS" pitchFamily="66" charset="0"/>
              </a:rPr>
              <a:t>Запиши в таблице два-три доказательства своего утверждения.</a:t>
            </a:r>
          </a:p>
        </p:txBody>
      </p:sp>
      <p:grpSp>
        <p:nvGrpSpPr>
          <p:cNvPr id="2253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7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53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6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2575" name="Group 47"/>
          <p:cNvGraphicFramePr>
            <a:graphicFrameLocks noGrp="1"/>
          </p:cNvGraphicFramePr>
          <p:nvPr/>
        </p:nvGraphicFramePr>
        <p:xfrm>
          <a:off x="252413" y="3794125"/>
          <a:ext cx="8639175" cy="201168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pSp>
        <p:nvGrpSpPr>
          <p:cNvPr id="22546" name="Группа 20"/>
          <p:cNvGrpSpPr>
            <a:grpSpLocks/>
          </p:cNvGrpSpPr>
          <p:nvPr/>
        </p:nvGrpSpPr>
        <p:grpSpPr bwMode="auto">
          <a:xfrm>
            <a:off x="260350" y="5883275"/>
            <a:ext cx="8631238" cy="785813"/>
            <a:chOff x="259594" y="5882706"/>
            <a:chExt cx="8632406" cy="786654"/>
          </a:xfrm>
        </p:grpSpPr>
        <p:sp>
          <p:nvSpPr>
            <p:cNvPr id="22" name="Полилиния 21"/>
            <p:cNvSpPr/>
            <p:nvPr/>
          </p:nvSpPr>
          <p:spPr>
            <a:xfrm>
              <a:off x="25959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1835696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2627784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4211960" y="5998466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5076056" y="5890455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6660312" y="59907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7452000" y="5882706"/>
              <a:ext cx="1440000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25" name="Group 49"/>
          <p:cNvGraphicFramePr>
            <a:graphicFrameLocks noGrp="1"/>
          </p:cNvGraphicFramePr>
          <p:nvPr/>
        </p:nvGraphicFramePr>
        <p:xfrm>
          <a:off x="252413" y="981075"/>
          <a:ext cx="8640762" cy="5712461"/>
        </p:xfrm>
        <a:graphic>
          <a:graphicData uri="http://schemas.openxmlformats.org/drawingml/2006/table">
            <a:tbl>
              <a:tblPr/>
              <a:tblGrid>
                <a:gridCol w="1684337"/>
                <a:gridCol w="1050925"/>
                <a:gridCol w="59055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Понятия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Определения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Форма правления государством, при которой высшие органы власти избираются гражданами.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Империя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Низший, бедный слой граждан Рима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Государство, во главе которого стоит единственный правитель, передающий свою власть по наследству.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Диктатор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Коренные полноправные граждане государства.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Плебеи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Человек, которому в чрезвычайных обстоятельствах на полгода вручали всю власть в государстве.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Патриции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Крупное государство, которое управляется из одного центра, как правило, одним человеком.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22" name="Скругленный прямоугольник 21"/>
          <p:cNvSpPr/>
          <p:nvPr/>
        </p:nvSpPr>
        <p:spPr>
          <a:xfrm>
            <a:off x="283750" y="2954654"/>
            <a:ext cx="8640000" cy="200906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8775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800" b="1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ru-RU" sz="2800">
                <a:latin typeface="Comic Sans MS" pitchFamily="66" charset="0"/>
              </a:rPr>
              <a:t>С помощью стрелок соедини понятия с их определениями.</a:t>
            </a:r>
          </a:p>
          <a:p>
            <a:pPr indent="358775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Впиши в первую колонку недостающие понятия.</a:t>
            </a:r>
          </a:p>
        </p:txBody>
      </p:sp>
      <p:grpSp>
        <p:nvGrpSpPr>
          <p:cNvPr id="2461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62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61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61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25" name="Прямая со стрелкой 24"/>
          <p:cNvCxnSpPr/>
          <p:nvPr/>
        </p:nvCxnSpPr>
        <p:spPr>
          <a:xfrm>
            <a:off x="2124075" y="1196975"/>
            <a:ext cx="863600" cy="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987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Вставь пропущенные слова в текст.</a:t>
            </a:r>
          </a:p>
        </p:txBody>
      </p:sp>
      <p:grpSp>
        <p:nvGrpSpPr>
          <p:cNvPr id="2662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2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5113" y="2287588"/>
            <a:ext cx="8626475" cy="4094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indent="361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В ____ году Константин издал указ, где объявлял гражданам «свободу _______» и разрешал «каждому по своему желанию заботиться о божественном». Христиане теперь открыто могли молиться ______. Рядом с нарядными и пышными языческими храмами в римских городах стали возводить скромные стены ______ _________.</a:t>
            </a:r>
          </a:p>
          <a:p>
            <a:pPr indent="361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latin typeface="+mn-lt"/>
              </a:rPr>
              <a:t>Их украшали изображения _______ и Богоматери, большие выразительные глаза которых отражали красоту и чистоту души.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Сделай вывод о том, какие важные изменения произошли в III веке в античной цивилизации.</a:t>
            </a:r>
          </a:p>
        </p:txBody>
      </p:sp>
      <p:grpSp>
        <p:nvGrpSpPr>
          <p:cNvPr id="2867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0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0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28679" name="TextBox 3"/>
          <p:cNvSpPr txBox="1">
            <a:spLocks noChangeArrowheads="1"/>
          </p:cNvSpPr>
          <p:nvPr/>
        </p:nvSpPr>
        <p:spPr bwMode="auto">
          <a:xfrm>
            <a:off x="265113" y="2565400"/>
            <a:ext cx="88026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</p:txBody>
      </p:sp>
      <p:sp>
        <p:nvSpPr>
          <p:cNvPr id="6" name="Shape 5"/>
          <p:cNvSpPr/>
          <p:nvPr/>
        </p:nvSpPr>
        <p:spPr>
          <a:xfrm>
            <a:off x="988989" y="3949899"/>
            <a:ext cx="7559982" cy="2592288"/>
          </a:xfrm>
          <a:prstGeom prst="swooshArrow">
            <a:avLst>
              <a:gd name="adj1" fmla="val 25000"/>
              <a:gd name="adj2" fmla="val 25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-152400" extrusionH="63500" prstMaterial="matte">
            <a:bevelT w="144450" h="6350" prst="relaxedInset"/>
            <a:contourClr>
              <a:schemeClr val="bg1"/>
            </a:contourClr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3">
            <a:schemeClr val="dk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Овал 6"/>
          <p:cNvSpPr/>
          <p:nvPr/>
        </p:nvSpPr>
        <p:spPr>
          <a:xfrm>
            <a:off x="1786930" y="5877524"/>
            <a:ext cx="95396" cy="95396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Овал 8"/>
          <p:cNvSpPr/>
          <p:nvPr/>
        </p:nvSpPr>
        <p:spPr>
          <a:xfrm>
            <a:off x="2890438" y="5381360"/>
            <a:ext cx="149315" cy="14931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Овал 18"/>
          <p:cNvSpPr/>
          <p:nvPr/>
        </p:nvSpPr>
        <p:spPr>
          <a:xfrm>
            <a:off x="4248000" y="4968000"/>
            <a:ext cx="199087" cy="199087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Овал 21"/>
          <p:cNvSpPr/>
          <p:nvPr/>
        </p:nvSpPr>
        <p:spPr>
          <a:xfrm>
            <a:off x="5801636" y="4644000"/>
            <a:ext cx="257154" cy="257154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Овал 23"/>
          <p:cNvSpPr/>
          <p:nvPr/>
        </p:nvSpPr>
        <p:spPr>
          <a:xfrm>
            <a:off x="7344000" y="4428000"/>
            <a:ext cx="327665" cy="327665"/>
          </a:xfrm>
          <a:prstGeom prst="ellipse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8698" name="Рисунок 2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950" y="3830638"/>
            <a:ext cx="1368425" cy="298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252000" y="980728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Используя текст учебника, § 41, определи и запиши достижения античной культуры.</a:t>
            </a:r>
          </a:p>
        </p:txBody>
      </p:sp>
      <p:grpSp>
        <p:nvGrpSpPr>
          <p:cNvPr id="3072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3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3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30727" name="TextBox 3"/>
          <p:cNvSpPr txBox="1">
            <a:spLocks noChangeArrowheads="1"/>
          </p:cNvSpPr>
          <p:nvPr/>
        </p:nvSpPr>
        <p:spPr bwMode="auto">
          <a:xfrm>
            <a:off x="265113" y="2565400"/>
            <a:ext cx="880268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AutoNum type="arabicPeriod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  <a:p>
            <a:pPr marL="457200" indent="-457200">
              <a:buFont typeface="Comic Sans MS" pitchFamily="66" charset="0"/>
              <a:buChar char="…"/>
            </a:pPr>
            <a:r>
              <a:rPr lang="ru-RU" sz="2800">
                <a:latin typeface="Comic Sans MS" pitchFamily="66" charset="0"/>
              </a:rPr>
              <a:t>____________________________________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6" cstate="email">
            <a:extLst/>
          </a:blip>
          <a:srcRect/>
          <a:stretch/>
        </p:blipFill>
        <p:spPr bwMode="auto">
          <a:xfrm>
            <a:off x="251520" y="4500000"/>
            <a:ext cx="1689719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email">
            <a:extLst/>
          </a:blip>
          <a:srcRect/>
          <a:stretch>
            <a:fillRect/>
          </a:stretch>
        </p:blipFill>
        <p:spPr bwMode="auto">
          <a:xfrm>
            <a:off x="5004048" y="4500000"/>
            <a:ext cx="1332071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email">
            <a:extLst/>
          </a:blip>
          <a:srcRect/>
          <a:stretch>
            <a:fillRect/>
          </a:stretch>
        </p:blipFill>
        <p:spPr bwMode="auto">
          <a:xfrm>
            <a:off x="2771800" y="4500000"/>
            <a:ext cx="1321207" cy="198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 cstate="email">
            <a:extLst/>
          </a:blip>
          <a:stretch>
            <a:fillRect/>
          </a:stretch>
        </p:blipFill>
        <p:spPr>
          <a:xfrm>
            <a:off x="7020272" y="4500000"/>
            <a:ext cx="1842224" cy="1980000"/>
          </a:xfrm>
          <a:prstGeom prst="roundRect">
            <a:avLst>
              <a:gd name="adj" fmla="val 9341"/>
            </a:avLst>
          </a:prstGeom>
          <a:ln>
            <a:solidFill>
              <a:schemeClr val="bg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4788</TotalTime>
  <Words>993</Words>
  <Application>Microsoft Office PowerPoint</Application>
  <PresentationFormat>Экран (4:3)</PresentationFormat>
  <Paragraphs>159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ОБЩИЙ ВЗГЛЯД НА ИМПЕРИИ ЭЛЛИНОВ И РИМЛЯН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ВСПОМИНАЕМ ТО, ЧТО ЗНАЕМ</vt:lpstr>
      <vt:lpstr>ПРИМЕНЯЕМ НОВЫЕ ЗНАНИЯ</vt:lpstr>
      <vt:lpstr>ПРИМЕНЯЕМ НОВЫЕ ЗНАНИЯ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ВЗГЛЯД НА ИМПЕРИИ ЭЛЛИНОВ И РИМЛЯН</dc:title>
  <dc:creator>Telli</dc:creator>
  <cp:lastModifiedBy>Светлана</cp:lastModifiedBy>
  <cp:revision>272</cp:revision>
  <dcterms:created xsi:type="dcterms:W3CDTF">2012-04-06T18:00:09Z</dcterms:created>
  <dcterms:modified xsi:type="dcterms:W3CDTF">2013-05-20T17:38:53Z</dcterms:modified>
</cp:coreProperties>
</file>