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66" r:id="rId3"/>
    <p:sldId id="265" r:id="rId4"/>
    <p:sldId id="267" r:id="rId5"/>
    <p:sldId id="279" r:id="rId6"/>
    <p:sldId id="273" r:id="rId7"/>
    <p:sldId id="269" r:id="rId8"/>
    <p:sldId id="271" r:id="rId9"/>
    <p:sldId id="274" r:id="rId10"/>
    <p:sldId id="276" r:id="rId11"/>
    <p:sldId id="272" r:id="rId12"/>
    <p:sldId id="275" r:id="rId13"/>
    <p:sldId id="277" r:id="rId14"/>
    <p:sldId id="278" r:id="rId15"/>
    <p:sldId id="268" r:id="rId16"/>
    <p:sldId id="280" r:id="rId17"/>
    <p:sldId id="281" r:id="rId18"/>
    <p:sldId id="270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  <a:srgbClr val="0000CC"/>
    <a:srgbClr val="FFDDBF"/>
    <a:srgbClr val="EBBB8A"/>
    <a:srgbClr val="E7B98A"/>
    <a:srgbClr val="050403"/>
    <a:srgbClr val="FFFFFF"/>
    <a:srgbClr val="9933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134" autoAdjust="0"/>
    <p:restoredTop sz="98327" autoAdjust="0"/>
  </p:normalViewPr>
  <p:slideViewPr>
    <p:cSldViewPr>
      <p:cViewPr varScale="1">
        <p:scale>
          <a:sx n="105" d="100"/>
          <a:sy n="105" d="100"/>
        </p:scale>
        <p:origin x="-72" y="-2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77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C922690-7F55-4869-8F9D-35CB93A67EAC}" type="datetimeFigureOut">
              <a:rPr lang="ru-RU"/>
              <a:pPr>
                <a:defRPr/>
              </a:pPr>
              <a:t>28.09.2012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FFB96E6-CD4C-4D8F-B995-1C4E11E85B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Адрес рисунка </a:t>
            </a:r>
            <a:r>
              <a:rPr lang="en-US" smtClean="0"/>
              <a:t>http://egypt.bn.by/images/pharaoh.gif</a:t>
            </a:r>
            <a:endParaRPr lang="ru-RU" smtClean="0"/>
          </a:p>
          <a:p>
            <a:pPr>
              <a:spcBef>
                <a:spcPct val="0"/>
              </a:spcBef>
            </a:pPr>
            <a:r>
              <a:rPr lang="ru-RU" smtClean="0"/>
              <a:t>Рисунок фона(скарабеев) - </a:t>
            </a:r>
            <a:r>
              <a:rPr lang="en-US" smtClean="0"/>
              <a:t>http://egypt.bn.by/images/logo_1.gif</a:t>
            </a:r>
            <a:endParaRPr lang="ru-RU" smtClean="0"/>
          </a:p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3AFD31A-E56D-4C60-9015-562D16719748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>
                <a:ea typeface="Calibri" pitchFamily="34" charset="0"/>
                <a:cs typeface="Times New Roman" pitchFamily="18" charset="0"/>
              </a:rPr>
              <a:t>Для выполнения задания необходимо воспользоваться встроенными средствами </a:t>
            </a:r>
            <a:r>
              <a:rPr lang="en-US" smtClean="0">
                <a:ea typeface="Calibri" pitchFamily="34" charset="0"/>
                <a:cs typeface="Times New Roman" pitchFamily="18" charset="0"/>
              </a:rPr>
              <a:t>Microsoft  PPT</a:t>
            </a:r>
            <a:r>
              <a:rPr lang="ru-RU" smtClean="0">
                <a:ea typeface="Calibri" pitchFamily="34" charset="0"/>
                <a:cs typeface="Times New Roman" pitchFamily="18" charset="0"/>
              </a:rPr>
              <a:t> в режиме просмотра (инструмент «ПЕРО»)</a:t>
            </a:r>
          </a:p>
          <a:p>
            <a:pPr>
              <a:spcBef>
                <a:spcPct val="0"/>
              </a:spcBef>
            </a:pPr>
            <a:endParaRPr lang="ru-RU" smtClean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09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2C4309B-E427-4171-8639-AA6ADC2928E4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30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B737BA9-FFCE-477A-B4AE-63B1C20B771F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Адрес рисунка </a:t>
            </a:r>
            <a:r>
              <a:rPr lang="en-US" smtClean="0"/>
              <a:t>http://www.selinaportal.net/potapov/images/piramid3.gif</a:t>
            </a:r>
            <a:r>
              <a:rPr lang="ru-RU" smtClean="0"/>
              <a:t> </a:t>
            </a:r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03B5233-3DE3-4BD9-8ACD-A6EE0C8C067A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Выполнение задания в режиме просмотра возможно при использовании встроенных средств </a:t>
            </a:r>
            <a:r>
              <a:rPr lang="en-US" smtClean="0"/>
              <a:t>Microsoft PPT</a:t>
            </a:r>
            <a:r>
              <a:rPr lang="ru-RU" smtClean="0"/>
              <a:t> (инструмент «ПЕРО»)</a:t>
            </a:r>
          </a:p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253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50354BA-29E7-41E4-9AD4-97F1405959DD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Кнопка информации  - ссылка на скрытый слайд с математическим примером записанным иероглифами.</a:t>
            </a:r>
          </a:p>
        </p:txBody>
      </p:sp>
      <p:sp>
        <p:nvSpPr>
          <p:cNvPr id="2662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D9D2749-AF51-4141-A687-33F30ECA2A25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>
                <a:sym typeface="Symbol" pitchFamily="18" charset="2"/>
              </a:rPr>
              <a:t>Запись ответа арабскими цифрами не предусмотрена. Ученики при работе со слайдом должны сами перевести иероглифы в современную письменность. Переход к следующему слайду по щелчку в любом месте за пределом рисунка</a:t>
            </a:r>
            <a:endParaRPr lang="ru-RU" smtClean="0"/>
          </a:p>
        </p:txBody>
      </p:sp>
      <p:sp>
        <p:nvSpPr>
          <p:cNvPr id="2867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60A2108-DAEC-42CD-BC70-18D50C182887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174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3E50B8D-E4D1-4EF0-8DF0-FA147313D04E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481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40FF258-A7DA-4207-A96B-CAED61C24C45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686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DF0FDD0-5BBE-4D8B-B7CC-5C875C00B30C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891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AD4D19C-775E-46EE-A34D-FDB142DC9275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C06376-F9B1-4812-9A33-0D2ABD170995}" type="datetimeFigureOut">
              <a:rPr lang="ru-RU"/>
              <a:pPr>
                <a:defRPr/>
              </a:pPr>
              <a:t>28.09.2012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171B73-0240-423F-8A22-111D13A192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F12FA-ECCF-47FF-A335-F55745E6EDE5}" type="datetimeFigureOut">
              <a:rPr lang="ru-RU"/>
              <a:pPr>
                <a:defRPr/>
              </a:pPr>
              <a:t>28.09.2012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75391F-0E2E-40E2-A4A5-02701829D7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454FB7-A574-4143-B356-F331EACA3F91}" type="datetimeFigureOut">
              <a:rPr lang="ru-RU"/>
              <a:pPr>
                <a:defRPr/>
              </a:pPr>
              <a:t>28.09.2012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6FA605-3BF3-4DBC-B99E-4039AF3460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9144000" cy="72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>
            <a:norm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3200" dirty="0"/>
          </a:p>
        </p:txBody>
      </p:sp>
      <p:pic>
        <p:nvPicPr>
          <p:cNvPr id="5" name="Picture 4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50000" contrast="-60000"/>
          </a:blip>
          <a:srcRect/>
          <a:stretch>
            <a:fillRect/>
          </a:stretch>
        </p:blipFill>
        <p:spPr bwMode="auto">
          <a:xfrm>
            <a:off x="0" y="6551613"/>
            <a:ext cx="3060700" cy="30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50000" contrast="-60000"/>
          </a:blip>
          <a:srcRect/>
          <a:stretch>
            <a:fillRect/>
          </a:stretch>
        </p:blipFill>
        <p:spPr bwMode="auto">
          <a:xfrm>
            <a:off x="3060700" y="6551613"/>
            <a:ext cx="3059113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50000" contrast="-60000"/>
          </a:blip>
          <a:srcRect/>
          <a:stretch>
            <a:fillRect/>
          </a:stretch>
        </p:blipFill>
        <p:spPr bwMode="auto">
          <a:xfrm>
            <a:off x="6119813" y="6551613"/>
            <a:ext cx="3060700" cy="30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640960" cy="720000"/>
          </a:xfrm>
        </p:spPr>
        <p:txBody>
          <a:bodyPr anchor="ctr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1BCE31-4708-4873-847E-034130C4C445}" type="datetimeFigureOut">
              <a:rPr lang="ru-RU"/>
              <a:pPr>
                <a:defRPr/>
              </a:pPr>
              <a:t>28.09.2012</a:t>
            </a:fld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2E66EF-F147-4327-95DB-F142A0708D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2A3B8D-5500-495C-A0AB-F6EBF7A2426B}" type="datetimeFigureOut">
              <a:rPr lang="ru-RU"/>
              <a:pPr>
                <a:defRPr/>
              </a:pPr>
              <a:t>28.09.2012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510136-DBE6-47B7-9C70-44FC3F2BF3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0" y="0"/>
            <a:ext cx="9144000" cy="72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>
            <a:norm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3200" dirty="0"/>
          </a:p>
        </p:txBody>
      </p:sp>
      <p:pic>
        <p:nvPicPr>
          <p:cNvPr id="6" name="Picture 4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50000" contrast="-60000"/>
          </a:blip>
          <a:srcRect/>
          <a:stretch>
            <a:fillRect/>
          </a:stretch>
        </p:blipFill>
        <p:spPr bwMode="auto">
          <a:xfrm>
            <a:off x="0" y="6551613"/>
            <a:ext cx="3060700" cy="30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/>
          <p:cNvPicPr>
            <a:picLocks noChangeAspect="1" noChangeArrowheads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50000" contrast="-60000"/>
          </a:blip>
          <a:srcRect/>
          <a:stretch>
            <a:fillRect/>
          </a:stretch>
        </p:blipFill>
        <p:spPr bwMode="auto">
          <a:xfrm>
            <a:off x="3060700" y="6551613"/>
            <a:ext cx="3059113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50000" contrast="-60000"/>
          </a:blip>
          <a:srcRect/>
          <a:stretch>
            <a:fillRect/>
          </a:stretch>
        </p:blipFill>
        <p:spPr bwMode="auto">
          <a:xfrm>
            <a:off x="6119813" y="6551613"/>
            <a:ext cx="3060700" cy="30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640960" cy="720000"/>
          </a:xfrm>
        </p:spPr>
        <p:txBody>
          <a:bodyPr anchor="ctr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2000" y="980727"/>
            <a:ext cx="3600000" cy="5688000"/>
          </a:xfrm>
          <a:prstGeom prst="roundRect">
            <a:avLst>
              <a:gd name="adj" fmla="val 10317"/>
            </a:avLst>
          </a:prstGeom>
          <a:ln w="44450">
            <a:solidFill>
              <a:srgbClr val="FF0000"/>
            </a:solidFill>
          </a:ln>
        </p:spPr>
        <p:txBody>
          <a:bodyPr/>
          <a:lstStyle>
            <a:lvl1pPr marL="90000" indent="360000">
              <a:spcBef>
                <a:spcPts val="0"/>
              </a:spcBef>
              <a:buFont typeface="Comic Sans MS" pitchFamily="66" charset="0"/>
              <a:buChar char="—"/>
              <a:defRPr sz="2800"/>
            </a:lvl1pPr>
            <a:lvl2pPr marL="90000" indent="360000">
              <a:spcBef>
                <a:spcPts val="0"/>
              </a:spcBef>
              <a:buFont typeface="Comic Sans MS" pitchFamily="66" charset="0"/>
              <a:buChar char="—"/>
              <a:defRPr sz="2400"/>
            </a:lvl2pPr>
            <a:lvl3pPr marL="90000" indent="360000">
              <a:spcBef>
                <a:spcPts val="0"/>
              </a:spcBef>
              <a:buFont typeface="Comic Sans MS" pitchFamily="66" charset="0"/>
              <a:buChar char="—"/>
              <a:defRPr sz="2000"/>
            </a:lvl3pPr>
            <a:lvl4pPr marL="90000" indent="360000">
              <a:spcBef>
                <a:spcPts val="0"/>
              </a:spcBef>
              <a:buFont typeface="Comic Sans MS" pitchFamily="66" charset="0"/>
              <a:buChar char="—"/>
              <a:defRPr sz="1800"/>
            </a:lvl4pPr>
            <a:lvl5pPr marL="90000" indent="360000">
              <a:spcBef>
                <a:spcPts val="0"/>
              </a:spcBef>
              <a:buFont typeface="Comic Sans MS" pitchFamily="66" charset="0"/>
              <a:buChar char="—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56000" y="980727"/>
            <a:ext cx="3600000" cy="5688000"/>
          </a:xfrm>
          <a:prstGeom prst="roundRect">
            <a:avLst>
              <a:gd name="adj" fmla="val 9259"/>
            </a:avLst>
          </a:prstGeom>
          <a:ln w="44450">
            <a:solidFill>
              <a:srgbClr val="00CC00"/>
            </a:solidFill>
          </a:ln>
        </p:spPr>
        <p:txBody>
          <a:bodyPr/>
          <a:lstStyle>
            <a:lvl1pPr marL="90000" indent="360000">
              <a:spcBef>
                <a:spcPts val="0"/>
              </a:spcBef>
              <a:buFont typeface="Comic Sans MS" pitchFamily="66" charset="0"/>
              <a:buChar char="—"/>
              <a:defRPr sz="2800"/>
            </a:lvl1pPr>
            <a:lvl2pPr marL="90000" indent="360000">
              <a:spcBef>
                <a:spcPts val="0"/>
              </a:spcBef>
              <a:buFont typeface="Comic Sans MS" pitchFamily="66" charset="0"/>
              <a:buChar char="—"/>
              <a:defRPr sz="2400"/>
            </a:lvl2pPr>
            <a:lvl3pPr marL="90000" indent="360000">
              <a:spcBef>
                <a:spcPts val="0"/>
              </a:spcBef>
              <a:buFont typeface="Comic Sans MS" pitchFamily="66" charset="0"/>
              <a:buChar char="—"/>
              <a:defRPr sz="2000"/>
            </a:lvl3pPr>
            <a:lvl4pPr marL="90000" indent="360000">
              <a:spcBef>
                <a:spcPts val="0"/>
              </a:spcBef>
              <a:buFont typeface="Comic Sans MS" pitchFamily="66" charset="0"/>
              <a:buChar char="—"/>
              <a:defRPr sz="1800"/>
            </a:lvl4pPr>
            <a:lvl5pPr marL="90000" indent="360000">
              <a:spcBef>
                <a:spcPts val="0"/>
              </a:spcBef>
              <a:buFont typeface="Comic Sans MS" pitchFamily="66" charset="0"/>
              <a:buChar char="—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0E83D5-A137-46A5-A140-7E71CEA0E2D8}" type="datetimeFigureOut">
              <a:rPr lang="ru-RU"/>
              <a:pPr>
                <a:defRPr/>
              </a:pPr>
              <a:t>28.09.2012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A27E5E-D7C8-458B-BE38-D0C243B57D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4B41B8-4B2F-4559-BA77-3FA4B9A0CCF9}" type="datetimeFigureOut">
              <a:rPr lang="ru-RU"/>
              <a:pPr>
                <a:defRPr/>
              </a:pPr>
              <a:t>28.09.2012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3FECA7-7E68-48E2-BED4-332982F2EC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0" y="0"/>
            <a:ext cx="9144000" cy="72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>
            <a:norm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3200" dirty="0"/>
          </a:p>
        </p:txBody>
      </p:sp>
      <p:pic>
        <p:nvPicPr>
          <p:cNvPr id="4" name="Picture 4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50000" contrast="-60000"/>
          </a:blip>
          <a:srcRect/>
          <a:stretch>
            <a:fillRect/>
          </a:stretch>
        </p:blipFill>
        <p:spPr bwMode="auto">
          <a:xfrm>
            <a:off x="0" y="6551613"/>
            <a:ext cx="3060700" cy="30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/>
          <p:cNvPicPr>
            <a:picLocks noChangeAspect="1" noChangeArrowheads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50000" contrast="-60000"/>
          </a:blip>
          <a:srcRect/>
          <a:stretch>
            <a:fillRect/>
          </a:stretch>
        </p:blipFill>
        <p:spPr bwMode="auto">
          <a:xfrm>
            <a:off x="3060700" y="6551613"/>
            <a:ext cx="3059113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50000" contrast="-60000"/>
          </a:blip>
          <a:srcRect/>
          <a:stretch>
            <a:fillRect/>
          </a:stretch>
        </p:blipFill>
        <p:spPr bwMode="auto">
          <a:xfrm>
            <a:off x="6119813" y="6551613"/>
            <a:ext cx="3060700" cy="30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640960" cy="720000"/>
          </a:xfrm>
        </p:spPr>
        <p:txBody>
          <a:bodyPr anchor="ctr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BD54F6-0E27-4823-AEA3-6C44A01EC7B3}" type="datetimeFigureOut">
              <a:rPr lang="ru-RU"/>
              <a:pPr>
                <a:defRPr/>
              </a:pPr>
              <a:t>28.09.2012</a:t>
            </a:fld>
            <a:endParaRPr lang="ru-RU"/>
          </a:p>
        </p:txBody>
      </p:sp>
      <p:sp>
        <p:nvSpPr>
          <p:cNvPr id="8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84517D-9823-4219-8FE2-ABBAB73E4A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0"/>
            <a:ext cx="9144000" cy="72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>
            <a:norm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3200" dirty="0"/>
          </a:p>
        </p:txBody>
      </p:sp>
      <p:pic>
        <p:nvPicPr>
          <p:cNvPr id="3" name="Picture 4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50000" contrast="-60000"/>
          </a:blip>
          <a:srcRect/>
          <a:stretch>
            <a:fillRect/>
          </a:stretch>
        </p:blipFill>
        <p:spPr bwMode="auto">
          <a:xfrm>
            <a:off x="0" y="6551613"/>
            <a:ext cx="3060700" cy="30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"/>
          <p:cNvPicPr>
            <a:picLocks noChangeAspect="1" noChangeArrowheads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50000" contrast="-60000"/>
          </a:blip>
          <a:srcRect/>
          <a:stretch>
            <a:fillRect/>
          </a:stretch>
        </p:blipFill>
        <p:spPr bwMode="auto">
          <a:xfrm>
            <a:off x="3060700" y="6551613"/>
            <a:ext cx="3059113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50000" contrast="-60000"/>
          </a:blip>
          <a:srcRect/>
          <a:stretch>
            <a:fillRect/>
          </a:stretch>
        </p:blipFill>
        <p:spPr bwMode="auto">
          <a:xfrm>
            <a:off x="6119813" y="6551613"/>
            <a:ext cx="3060700" cy="30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B6A15B-543F-4EDE-A4A1-E9C268C4395C}" type="datetimeFigureOut">
              <a:rPr lang="ru-RU"/>
              <a:pPr>
                <a:defRPr/>
              </a:pPr>
              <a:t>28.09.2012</a:t>
            </a:fld>
            <a:endParaRPr lang="ru-RU"/>
          </a:p>
        </p:txBody>
      </p:sp>
      <p:sp>
        <p:nvSpPr>
          <p:cNvPr id="7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62093D-6278-45B8-9C36-60A1CA7959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4D317B-3204-4BAC-9227-8BE4337CEE98}" type="datetimeFigureOut">
              <a:rPr lang="ru-RU"/>
              <a:pPr>
                <a:defRPr/>
              </a:pPr>
              <a:t>28.09.2012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870783-417B-4D94-AE83-1AE1375F11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763D6F-B4D4-4384-B2B3-786D36DBADF7}" type="datetimeFigureOut">
              <a:rPr lang="ru-RU"/>
              <a:pPr>
                <a:defRPr/>
              </a:pPr>
              <a:t>28.09.2012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1FEFEF-2184-4E49-8B99-BF19A17CB1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825" y="169863"/>
            <a:ext cx="8642350" cy="11969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250825" y="1495425"/>
            <a:ext cx="8642350" cy="474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4EDD41A-A6B8-4A9C-9F0C-87B024FFA83F}" type="datetimeFigureOut">
              <a:rPr lang="ru-RU"/>
              <a:pPr>
                <a:defRPr/>
              </a:pPr>
              <a:t>28.09.2012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E1D8350-CFB8-46CB-9610-B5BA236523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0" r:id="rId3"/>
    <p:sldLayoutId id="2147483673" r:id="rId4"/>
    <p:sldLayoutId id="2147483669" r:id="rId5"/>
    <p:sldLayoutId id="2147483674" r:id="rId6"/>
    <p:sldLayoutId id="2147483675" r:id="rId7"/>
    <p:sldLayoutId id="2147483668" r:id="rId8"/>
    <p:sldLayoutId id="2147483667" r:id="rId9"/>
    <p:sldLayoutId id="2147483666" r:id="rId10"/>
    <p:sldLayoutId id="214748366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b="1" kern="1200" spc="50">
          <a:ln w="11430"/>
          <a:gradFill>
            <a:gsLst>
              <a:gs pos="25000">
                <a:schemeClr val="accent2">
                  <a:satMod val="155000"/>
                </a:schemeClr>
              </a:gs>
              <a:gs pos="100000">
                <a:schemeClr val="accent2">
                  <a:shade val="45000"/>
                  <a:satMod val="165000"/>
                </a:schemeClr>
              </a:gs>
            </a:gsLst>
            <a:lin ang="5400000"/>
          </a:gradFill>
          <a:effectLst>
            <a:outerShdw blurRad="76200" dist="50800" dir="5400000" algn="tl" rotWithShape="0">
              <a:srgbClr val="000000">
                <a:alpha val="65000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gif"/><Relationship Id="rId5" Type="http://schemas.openxmlformats.org/officeDocument/2006/relationships/image" Target="../media/image6.jpeg"/><Relationship Id="rId4" Type="http://schemas.openxmlformats.org/officeDocument/2006/relationships/image" Target="../media/image16.jpeg"/><Relationship Id="rId9" Type="http://schemas.openxmlformats.org/officeDocument/2006/relationships/slide" Target="slide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gif"/><Relationship Id="rId5" Type="http://schemas.openxmlformats.org/officeDocument/2006/relationships/image" Target="../media/image6.jpe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gif"/><Relationship Id="rId5" Type="http://schemas.openxmlformats.org/officeDocument/2006/relationships/image" Target="../media/image6.jpeg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jpeg"/><Relationship Id="rId5" Type="http://schemas.openxmlformats.org/officeDocument/2006/relationships/image" Target="../media/image10.jpeg"/><Relationship Id="rId4" Type="http://schemas.openxmlformats.org/officeDocument/2006/relationships/image" Target="../media/image7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gif"/><Relationship Id="rId4" Type="http://schemas.openxmlformats.org/officeDocument/2006/relationships/image" Target="../media/image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jpeg"/><Relationship Id="rId5" Type="http://schemas.openxmlformats.org/officeDocument/2006/relationships/image" Target="../media/image10.jpeg"/><Relationship Id="rId4" Type="http://schemas.openxmlformats.org/officeDocument/2006/relationships/image" Target="../media/image7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0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7.gif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slide" Target="slide10.xml"/><Relationship Id="rId5" Type="http://schemas.openxmlformats.org/officeDocument/2006/relationships/image" Target="../media/image14.png"/><Relationship Id="rId4" Type="http://schemas.openxmlformats.org/officeDocument/2006/relationships/image" Target="../media/image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44950" y="2989263"/>
            <a:ext cx="1031875" cy="339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639888"/>
            <a:ext cx="7772400" cy="1470024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ИСКУССТВО СТРОИТЕЛЕЙ ПИРАМИД</a:t>
            </a:r>
            <a:endParaRPr lang="ru-RU" dirty="0"/>
          </a:p>
        </p:txBody>
      </p:sp>
      <p:pic>
        <p:nvPicPr>
          <p:cNvPr id="14339" name="Рисунок 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одзаголовок 2"/>
          <p:cNvSpPr txBox="1">
            <a:spLocks/>
          </p:cNvSpPr>
          <p:nvPr/>
        </p:nvSpPr>
        <p:spPr>
          <a:xfrm>
            <a:off x="0" y="6240463"/>
            <a:ext cx="6084888" cy="639762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>
              <a:buFont typeface="Arial" charset="0"/>
              <a:buNone/>
            </a:pPr>
            <a:r>
              <a:rPr lang="ru-RU" sz="1200">
                <a:solidFill>
                  <a:srgbClr val="400000"/>
                </a:solidFill>
                <a:latin typeface="Comic Sans MS" pitchFamily="66" charset="0"/>
              </a:rPr>
              <a:t>Образовательная система «Школа 2100». </a:t>
            </a:r>
          </a:p>
          <a:p>
            <a:pPr>
              <a:buFont typeface="Arial" charset="0"/>
              <a:buNone/>
            </a:pPr>
            <a:r>
              <a:rPr lang="ru-RU" sz="1200">
                <a:solidFill>
                  <a:srgbClr val="400000"/>
                </a:solidFill>
                <a:latin typeface="Comic Sans MS" pitchFamily="66" charset="0"/>
              </a:rPr>
              <a:t>Данилов Д.Д. и др. Всеобщая история. 5-й класс. История Древнего мира. §9. </a:t>
            </a:r>
          </a:p>
          <a:p>
            <a:pPr>
              <a:buFont typeface="Arial" charset="0"/>
              <a:buNone/>
            </a:pPr>
            <a:r>
              <a:rPr lang="ru-RU" sz="1200">
                <a:solidFill>
                  <a:srgbClr val="400000"/>
                </a:solidFill>
                <a:latin typeface="Comic Sans MS" pitchFamily="66" charset="0"/>
              </a:rPr>
              <a:t>Автор презентации: Казаринова Н.В. (учитель, г. Йошкар-Ола).</a:t>
            </a:r>
          </a:p>
        </p:txBody>
      </p:sp>
      <p:sp>
        <p:nvSpPr>
          <p:cNvPr id="14341" name="Прямоугольник 7"/>
          <p:cNvSpPr>
            <a:spLocks noChangeArrowheads="1"/>
          </p:cNvSpPr>
          <p:nvPr/>
        </p:nvSpPr>
        <p:spPr bwMode="auto">
          <a:xfrm>
            <a:off x="6394450" y="6488113"/>
            <a:ext cx="2787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omic Sans MS" pitchFamily="66" charset="0"/>
              </a:rPr>
              <a:t>© ООО «Баласс», 2012</a:t>
            </a:r>
            <a:r>
              <a:rPr lang="ru-RU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5" descr="Image8.gif (2055 bytes)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54050" y="944563"/>
            <a:ext cx="7805738" cy="1620837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 w="19050">
            <a:solidFill>
              <a:schemeClr val="bg1">
                <a:lumMod val="50000"/>
              </a:schemeClr>
            </a:solidFill>
          </a:ln>
          <a:effectLst/>
        </p:spPr>
      </p:pic>
      <p:grpSp>
        <p:nvGrpSpPr>
          <p:cNvPr id="27650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7666" name="Рисунок 14" descr="_1_~1.JPG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6798" b="6718"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7651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7662" name="Рисунок 17" descr="Cartoon-Clipart-Free-18.gif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/>
              <a:t>ВЕЛИЧИЕ ЖИВОГО </a:t>
            </a:r>
            <a:r>
              <a:rPr lang="ru-RU" dirty="0" smtClean="0"/>
              <a:t>БОГА</a:t>
            </a:r>
            <a:endParaRPr lang="ru-RU" dirty="0"/>
          </a:p>
        </p:txBody>
      </p:sp>
      <p:pic>
        <p:nvPicPr>
          <p:cNvPr id="19" name="Picture 7" descr="Image10.gif (2759 bytes)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0825" y="3357563"/>
            <a:ext cx="8640763" cy="1190625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 w="19050">
            <a:solidFill>
              <a:schemeClr val="bg1">
                <a:lumMod val="50000"/>
              </a:schemeClr>
            </a:solidFill>
          </a:ln>
          <a:effectLst/>
        </p:spPr>
      </p:pic>
      <p:pic>
        <p:nvPicPr>
          <p:cNvPr id="20" name="Picture 9" descr="Image9.gif (3111 bytes)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1199"/>
          <a:stretch>
            <a:fillRect/>
          </a:stretch>
        </p:blipFill>
        <p:spPr bwMode="auto">
          <a:xfrm>
            <a:off x="107950" y="5424488"/>
            <a:ext cx="5256213" cy="950912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 w="19050">
            <a:solidFill>
              <a:schemeClr val="bg1">
                <a:lumMod val="50000"/>
              </a:schemeClr>
            </a:solidFill>
          </a:ln>
          <a:effectLst/>
        </p:spPr>
      </p:pic>
      <p:sp useBgFill="1">
        <p:nvSpPr>
          <p:cNvPr id="21" name="Rectangle 10"/>
          <p:cNvSpPr>
            <a:spLocks noChangeArrowheads="1"/>
          </p:cNvSpPr>
          <p:nvPr/>
        </p:nvSpPr>
        <p:spPr bwMode="auto">
          <a:xfrm>
            <a:off x="3023493" y="2636912"/>
            <a:ext cx="3060675" cy="646331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60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1245386</a:t>
            </a:r>
          </a:p>
        </p:txBody>
      </p:sp>
      <p:sp useBgFill="1">
        <p:nvSpPr>
          <p:cNvPr id="22" name="Rectangle 11"/>
          <p:cNvSpPr>
            <a:spLocks noChangeArrowheads="1"/>
          </p:cNvSpPr>
          <p:nvPr/>
        </p:nvSpPr>
        <p:spPr bwMode="auto">
          <a:xfrm>
            <a:off x="2051720" y="4653136"/>
            <a:ext cx="4802918" cy="646331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60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132 + </a:t>
            </a:r>
            <a:r>
              <a:rPr lang="ru-RU" sz="3600" b="1" spc="60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1457 = </a:t>
            </a:r>
            <a:r>
              <a:rPr lang="ru-RU" sz="3600" b="1" spc="60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 </a:t>
            </a:r>
            <a:endParaRPr lang="ru-RU" sz="3600" b="1" spc="60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pic>
        <p:nvPicPr>
          <p:cNvPr id="23" name="Picture 9" descr="Image9.gif (3111 bytes)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8001" r="1315"/>
          <a:stretch>
            <a:fillRect/>
          </a:stretch>
        </p:blipFill>
        <p:spPr bwMode="auto">
          <a:xfrm>
            <a:off x="5400675" y="5424488"/>
            <a:ext cx="3660775" cy="957262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 w="19050">
            <a:solidFill>
              <a:schemeClr val="bg1">
                <a:lumMod val="50000"/>
              </a:schemeClr>
            </a:solidFill>
          </a:ln>
          <a:effectLst/>
        </p:spPr>
      </p:pic>
      <p:sp>
        <p:nvSpPr>
          <p:cNvPr id="3" name="Управляющая кнопка: далее 2">
            <a:hlinkClick r:id="rId9" action="ppaction://hlinksldjump" highlightClick="1"/>
          </p:cNvPr>
          <p:cNvSpPr/>
          <p:nvPr/>
        </p:nvSpPr>
        <p:spPr>
          <a:xfrm>
            <a:off x="8712000" y="6444000"/>
            <a:ext cx="360000" cy="360000"/>
          </a:xfrm>
          <a:prstGeom prst="actionButtonForwardNext">
            <a:avLst/>
          </a:prstGeom>
          <a:solidFill>
            <a:schemeClr val="accent4">
              <a:lumMod val="40000"/>
              <a:lumOff val="60000"/>
            </a:schemeClr>
          </a:solidFill>
          <a:ln w="3175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dirty="0"/>
              <a:t>ХУДОЖНИКИ, ПРОДОЛЖАЮЩИЕ </a:t>
            </a:r>
            <a:r>
              <a:rPr lang="ru-RU" sz="2800" dirty="0" smtClean="0"/>
              <a:t>ЖИЗНЬ</a:t>
            </a:r>
            <a:endParaRPr lang="ru-RU" sz="2800" dirty="0"/>
          </a:p>
        </p:txBody>
      </p:sp>
      <p:grpSp>
        <p:nvGrpSpPr>
          <p:cNvPr id="29698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9719" name="Рисунок 14" descr="_1_~1.JPG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6798" b="6718"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9699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9715" name="Рисунок 17" descr="Cartoon-Clipart-Free-18.gif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9700" name="Группа 22"/>
          <p:cNvGrpSpPr>
            <a:grpSpLocks/>
          </p:cNvGrpSpPr>
          <p:nvPr/>
        </p:nvGrpSpPr>
        <p:grpSpPr bwMode="auto">
          <a:xfrm>
            <a:off x="252413" y="1484313"/>
            <a:ext cx="8604250" cy="1736725"/>
            <a:chOff x="252000" y="1484784"/>
            <a:chExt cx="8604000" cy="1736646"/>
          </a:xfrm>
        </p:grpSpPr>
        <p:sp>
          <p:nvSpPr>
            <p:cNvPr id="19" name="Скругленный прямоугольник 18"/>
            <p:cNvSpPr/>
            <p:nvPr/>
          </p:nvSpPr>
          <p:spPr>
            <a:xfrm>
              <a:off x="252000" y="1484784"/>
              <a:ext cx="8604000" cy="1736646"/>
            </a:xfrm>
            <a:prstGeom prst="roundRect">
              <a:avLst/>
            </a:prstGeom>
            <a:blipFill>
              <a:blip r:embed="rId4"/>
              <a:tile tx="0" ty="0" sx="100000" sy="100000" flip="none" algn="tl"/>
            </a:blipFill>
            <a:ln w="25400">
              <a:solidFill>
                <a:schemeClr val="bg1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200" dirty="0">
                  <a:latin typeface="+mn-lt"/>
                </a:rPr>
                <a:t>	Перечисли, какие науки и искусства были необходимы для строительства пирамид.</a:t>
              </a:r>
              <a:endParaRPr lang="ru-RU" sz="3200" dirty="0">
                <a:latin typeface="+mn-lt"/>
              </a:endParaRPr>
            </a:p>
          </p:txBody>
        </p:sp>
        <p:sp>
          <p:nvSpPr>
            <p:cNvPr id="21" name="Овал 20"/>
            <p:cNvSpPr>
              <a:spLocks noChangeAspect="1"/>
            </p:cNvSpPr>
            <p:nvPr/>
          </p:nvSpPr>
          <p:spPr>
            <a:xfrm>
              <a:off x="828000" y="1728000"/>
              <a:ext cx="252000" cy="252000"/>
            </a:xfrm>
            <a:prstGeom prst="ellipse">
              <a:avLst/>
            </a:prstGeom>
            <a:solidFill>
              <a:srgbClr val="00B0F0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5241" tIns="562479" rIns="15240" bIns="562477" spcCol="1270" anchor="ctr"/>
            <a:lstStyle/>
            <a:p>
              <a:pPr algn="ctr" defTabSz="10668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2400"/>
            </a:p>
          </p:txBody>
        </p:sp>
      </p:grpSp>
      <p:grpSp>
        <p:nvGrpSpPr>
          <p:cNvPr id="29701" name="Группа 23"/>
          <p:cNvGrpSpPr>
            <a:grpSpLocks/>
          </p:cNvGrpSpPr>
          <p:nvPr/>
        </p:nvGrpSpPr>
        <p:grpSpPr bwMode="auto">
          <a:xfrm>
            <a:off x="252413" y="3789363"/>
            <a:ext cx="8604250" cy="1736725"/>
            <a:chOff x="252000" y="3789040"/>
            <a:chExt cx="8604000" cy="1736646"/>
          </a:xfrm>
        </p:grpSpPr>
        <p:sp>
          <p:nvSpPr>
            <p:cNvPr id="20" name="Скругленный прямоугольник 19"/>
            <p:cNvSpPr/>
            <p:nvPr/>
          </p:nvSpPr>
          <p:spPr>
            <a:xfrm>
              <a:off x="252000" y="3789040"/>
              <a:ext cx="8604000" cy="1736646"/>
            </a:xfrm>
            <a:prstGeom prst="roundRect">
              <a:avLst/>
            </a:prstGeom>
            <a:blipFill>
              <a:blip r:embed="rId4"/>
              <a:tile tx="0" ty="0" sx="100000" sy="100000" flip="none" algn="tl"/>
            </a:blipFill>
            <a:ln w="25400">
              <a:solidFill>
                <a:schemeClr val="bg1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200" dirty="0">
                  <a:latin typeface="+mn-lt"/>
                </a:rPr>
                <a:t>	Сделай вывод: почему египтяне тратили столько сил на возведение пирамид?</a:t>
              </a:r>
              <a:endParaRPr lang="ru-RU" sz="3200" dirty="0">
                <a:latin typeface="+mn-lt"/>
              </a:endParaRPr>
            </a:p>
          </p:txBody>
        </p:sp>
        <p:sp>
          <p:nvSpPr>
            <p:cNvPr id="22" name="Овал 21"/>
            <p:cNvSpPr>
              <a:spLocks noChangeAspect="1"/>
            </p:cNvSpPr>
            <p:nvPr/>
          </p:nvSpPr>
          <p:spPr>
            <a:xfrm>
              <a:off x="828000" y="4032000"/>
              <a:ext cx="252000" cy="252000"/>
            </a:xfrm>
            <a:prstGeom prst="ellipse">
              <a:avLst/>
            </a:prstGeom>
            <a:solidFill>
              <a:srgbClr val="0070C0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5241" tIns="562479" rIns="15240" bIns="562477" spcCol="1270" anchor="ctr"/>
            <a:lstStyle/>
            <a:p>
              <a:pPr algn="ctr" defTabSz="10668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24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125104"/>
            <a:ext cx="4177010" cy="3240000"/>
          </a:xfrm>
          <a:prstGeom prst="roundRect">
            <a:avLst>
              <a:gd name="adj" fmla="val 8948"/>
            </a:avLst>
          </a:prstGeom>
          <a:ln>
            <a:solidFill>
              <a:schemeClr val="bg1">
                <a:lumMod val="5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1044000"/>
            <a:ext cx="3839611" cy="3240000"/>
          </a:xfrm>
          <a:prstGeom prst="roundRect">
            <a:avLst>
              <a:gd name="adj" fmla="val 7876"/>
            </a:avLst>
          </a:prstGeom>
          <a:ln>
            <a:solidFill>
              <a:schemeClr val="bg1">
                <a:lumMod val="5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dirty="0"/>
              <a:t>ХУДОЖНИКИ, ПРОДОЛЖАЮЩИЕ </a:t>
            </a:r>
            <a:r>
              <a:rPr lang="ru-RU" sz="2800" dirty="0" smtClean="0"/>
              <a:t>ЖИЗНЬ</a:t>
            </a:r>
            <a:endParaRPr lang="ru-RU" sz="2800" dirty="0"/>
          </a:p>
        </p:txBody>
      </p:sp>
      <p:grpSp>
        <p:nvGrpSpPr>
          <p:cNvPr id="30724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30733" name="Рисунок 14" descr="_1_~1.JPG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6798" b="6718"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0725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30729" name="Рисунок 17" descr="Cartoon-Clipart-Free-18.gif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9" name="Скругленный прямоугольник 18"/>
          <p:cNvSpPr/>
          <p:nvPr/>
        </p:nvSpPr>
        <p:spPr>
          <a:xfrm>
            <a:off x="468313" y="4724400"/>
            <a:ext cx="3816350" cy="132873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n-lt"/>
              </a:rPr>
              <a:t>Пирамида </a:t>
            </a:r>
            <a:r>
              <a:rPr lang="ru-RU" sz="2400" dirty="0" err="1">
                <a:latin typeface="+mn-lt"/>
              </a:rPr>
              <a:t>Джосера</a:t>
            </a:r>
            <a:r>
              <a:rPr lang="ru-RU" sz="2400" dirty="0">
                <a:latin typeface="+mn-lt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n-lt"/>
              </a:rPr>
              <a:t>Архитектор </a:t>
            </a:r>
            <a:r>
              <a:rPr lang="ru-RU" sz="2400" dirty="0" err="1">
                <a:latin typeface="+mn-lt"/>
              </a:rPr>
              <a:t>Имхотеп</a:t>
            </a:r>
            <a:r>
              <a:rPr lang="ru-RU" sz="2400" dirty="0">
                <a:latin typeface="+mn-lt"/>
              </a:rPr>
              <a:t>. XXVIII в. до н.э.</a:t>
            </a:r>
            <a:endParaRPr lang="ru-RU" sz="2400" dirty="0">
              <a:latin typeface="+mn-lt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932363" y="4724400"/>
            <a:ext cx="4103687" cy="132873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n-lt"/>
              </a:rPr>
              <a:t>Египтянин охотится на птиц с женой и дочерью.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n-lt"/>
              </a:rPr>
              <a:t>Роспись гробницы</a:t>
            </a:r>
            <a:endParaRPr lang="ru-RU" sz="24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dirty="0"/>
              <a:t>ХУДОЖНИКИ, ПРОДОЛЖАЮЩИЕ </a:t>
            </a:r>
            <a:r>
              <a:rPr lang="ru-RU" sz="2800" dirty="0" smtClean="0"/>
              <a:t>ЖИЗНЬ</a:t>
            </a:r>
            <a:endParaRPr lang="ru-RU" sz="2800" dirty="0"/>
          </a:p>
        </p:txBody>
      </p:sp>
      <p:grpSp>
        <p:nvGrpSpPr>
          <p:cNvPr id="32770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32781" name="Рисунок 14" descr="_1_~1.JPG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6798" b="6718"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2771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32777" name="Рисунок 17" descr="Cartoon-Clipart-Free-18.gif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1023532" y="1196751"/>
            <a:ext cx="1535640" cy="3060000"/>
          </a:xfrm>
          <a:prstGeom prst="roundRect">
            <a:avLst>
              <a:gd name="adj" fmla="val 16667"/>
            </a:avLst>
          </a:prstGeom>
          <a:ln w="12700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/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3448427" y="1214879"/>
            <a:ext cx="5084013" cy="3060000"/>
          </a:xfrm>
          <a:prstGeom prst="roundRect">
            <a:avLst>
              <a:gd name="adj" fmla="val 7472"/>
            </a:avLst>
          </a:prstGeom>
          <a:ln w="12700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/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693738" y="4652963"/>
            <a:ext cx="2293937" cy="1328737"/>
          </a:xfrm>
          <a:prstGeom prst="roundRect">
            <a:avLst/>
          </a:prstGeom>
          <a:ln>
            <a:solidFill>
              <a:schemeClr val="bg1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n-lt"/>
              </a:rPr>
              <a:t>Футляр для зеркала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n-lt"/>
              </a:rPr>
              <a:t>из гробницы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708400" y="4652963"/>
            <a:ext cx="4572000" cy="132873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n-lt"/>
              </a:rPr>
              <a:t>Пирамиды фараонов </a:t>
            </a:r>
            <a:r>
              <a:rPr lang="ru-RU" sz="2400" dirty="0">
                <a:latin typeface="+mn-lt"/>
              </a:rPr>
              <a:t>Хеопса</a:t>
            </a:r>
            <a:r>
              <a:rPr lang="ru-RU" sz="2400" dirty="0">
                <a:latin typeface="+mn-lt"/>
              </a:rPr>
              <a:t>, </a:t>
            </a:r>
            <a:r>
              <a:rPr lang="ru-RU" sz="2400" dirty="0" err="1">
                <a:latin typeface="+mn-lt"/>
              </a:rPr>
              <a:t>Хефрена</a:t>
            </a:r>
            <a:r>
              <a:rPr lang="ru-RU" sz="2400" dirty="0">
                <a:latin typeface="+mn-lt"/>
              </a:rPr>
              <a:t> </a:t>
            </a:r>
            <a:r>
              <a:rPr lang="ru-RU" sz="2400" dirty="0">
                <a:latin typeface="+mn-lt"/>
              </a:rPr>
              <a:t>и </a:t>
            </a:r>
            <a:r>
              <a:rPr lang="ru-RU" sz="2400" dirty="0" err="1">
                <a:latin typeface="+mn-lt"/>
              </a:rPr>
              <a:t>Микерина</a:t>
            </a:r>
            <a:r>
              <a:rPr lang="ru-RU" sz="2400" dirty="0">
                <a:latin typeface="+mn-lt"/>
              </a:rPr>
              <a:t>. XXVII </a:t>
            </a:r>
            <a:r>
              <a:rPr lang="ru-RU" sz="2400" dirty="0">
                <a:latin typeface="+mn-lt"/>
              </a:rPr>
              <a:t>в. до н.э.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dirty="0" smtClean="0"/>
              <a:t>ХУДОЖНИКИ, ПРОДОЛЖАЮЩИЕ </a:t>
            </a:r>
            <a:r>
              <a:rPr lang="ru-RU" sz="2800" dirty="0"/>
              <a:t>ЖИЗНЬ</a:t>
            </a:r>
          </a:p>
        </p:txBody>
      </p:sp>
      <p:grpSp>
        <p:nvGrpSpPr>
          <p:cNvPr id="33794" name="Группа 7"/>
          <p:cNvGrpSpPr>
            <a:grpSpLocks/>
          </p:cNvGrpSpPr>
          <p:nvPr/>
        </p:nvGrpSpPr>
        <p:grpSpPr bwMode="auto">
          <a:xfrm>
            <a:off x="252413" y="1196975"/>
            <a:ext cx="8639175" cy="2063750"/>
            <a:chOff x="252000" y="1320602"/>
            <a:chExt cx="8640000" cy="2063544"/>
          </a:xfrm>
        </p:grpSpPr>
        <p:sp>
          <p:nvSpPr>
            <p:cNvPr id="2" name="Скругленный прямоугольник 1"/>
            <p:cNvSpPr/>
            <p:nvPr/>
          </p:nvSpPr>
          <p:spPr>
            <a:xfrm>
              <a:off x="252000" y="1320602"/>
              <a:ext cx="8640000" cy="2063544"/>
            </a:xfrm>
            <a:prstGeom prst="roundRect">
              <a:avLst/>
            </a:prstGeom>
            <a:blipFill>
              <a:blip r:embed="rId3"/>
              <a:tile tx="0" ty="0" sx="100000" sy="100000" flip="none" algn="tl"/>
            </a:blipFill>
            <a:ln w="25400">
              <a:solidFill>
                <a:schemeClr val="bg1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>
              <a:spAutoFit/>
            </a:bodyPr>
            <a:lstStyle/>
            <a:p>
              <a:pPr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200" dirty="0">
                  <a:latin typeface="+mn-lt"/>
                </a:rPr>
                <a:t>	Как </a:t>
              </a:r>
              <a:r>
                <a:rPr lang="ru-RU" sz="3200" dirty="0">
                  <a:latin typeface="+mn-lt"/>
                </a:rPr>
                <a:t>вы думаете, насколько справедливой считали египтяне </a:t>
              </a:r>
              <a:r>
                <a:rPr lang="ru-RU" sz="3200" dirty="0">
                  <a:latin typeface="+mn-lt"/>
                </a:rPr>
                <a:t>повинность </a:t>
              </a:r>
              <a:r>
                <a:rPr lang="ru-RU" sz="3200" dirty="0">
                  <a:latin typeface="+mn-lt"/>
                </a:rPr>
                <a:t>работать на строительстве пирамиды?</a:t>
              </a:r>
            </a:p>
          </p:txBody>
        </p:sp>
        <p:sp>
          <p:nvSpPr>
            <p:cNvPr id="19" name="Овал 18"/>
            <p:cNvSpPr>
              <a:spLocks noChangeAspect="1"/>
            </p:cNvSpPr>
            <p:nvPr/>
          </p:nvSpPr>
          <p:spPr>
            <a:xfrm>
              <a:off x="972000" y="1520816"/>
              <a:ext cx="252000" cy="252000"/>
            </a:xfrm>
            <a:prstGeom prst="ellipse">
              <a:avLst/>
            </a:prstGeom>
            <a:solidFill>
              <a:srgbClr val="990000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7146" tIns="564384" rIns="17145" bIns="564382" spcCol="1270" anchor="ctr"/>
            <a:lstStyle/>
            <a:p>
              <a:pPr algn="ctr" defTabSz="12001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3200" dirty="0"/>
            </a:p>
          </p:txBody>
        </p:sp>
        <p:pic>
          <p:nvPicPr>
            <p:cNvPr id="24" name="Рисунок 23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/>
              </a:extLst>
            </a:blip>
            <a:stretch/>
          </p:blipFill>
          <p:spPr>
            <a:xfrm>
              <a:off x="432000" y="1490952"/>
              <a:ext cx="324196" cy="311727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  <p:grpSp>
        <p:nvGrpSpPr>
          <p:cNvPr id="33795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33813" name="Рисунок 14" descr="_1_~1.JPG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6798" b="6718"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3796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33809" name="Рисунок 17" descr="Cartoon-Clipart-Free-18.gif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33822" name="Group 30"/>
          <p:cNvGraphicFramePr>
            <a:graphicFrameLocks noGrp="1"/>
          </p:cNvGraphicFramePr>
          <p:nvPr/>
        </p:nvGraphicFramePr>
        <p:xfrm>
          <a:off x="252413" y="3644900"/>
          <a:ext cx="8639175" cy="2736850"/>
        </p:xfrm>
        <a:graphic>
          <a:graphicData uri="http://schemas.openxmlformats.org/drawingml/2006/table">
            <a:tbl>
              <a:tblPr/>
              <a:tblGrid>
                <a:gridCol w="2159000"/>
                <a:gridCol w="6480175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Позиция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Я считаю, что _____________________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________________________________,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Аргумент(ы)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потому что________________________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_________________________________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_________________________________</a:t>
                      </a:r>
                      <a:b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</a:b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_________________________________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Скругленный прямоугольник 18"/>
          <p:cNvSpPr/>
          <p:nvPr/>
        </p:nvSpPr>
        <p:spPr>
          <a:xfrm>
            <a:off x="612000" y="1720328"/>
            <a:ext cx="7920000" cy="3507343"/>
          </a:xfrm>
          <a:prstGeom prst="roundRect">
            <a:avLst/>
          </a:prstGeom>
          <a:gradFill>
            <a:gsLst>
              <a:gs pos="0">
                <a:schemeClr val="accent4">
                  <a:lumMod val="60000"/>
                  <a:lumOff val="40000"/>
                </a:schemeClr>
              </a:gs>
              <a:gs pos="80000">
                <a:schemeClr val="accent4">
                  <a:lumMod val="40000"/>
                  <a:lumOff val="60000"/>
                </a:schemeClr>
              </a:gs>
              <a:gs pos="100000">
                <a:schemeClr val="accent4">
                  <a:lumMod val="20000"/>
                  <a:lumOff val="80000"/>
                </a:schemeClr>
              </a:gs>
            </a:gsLst>
            <a:lin ang="16200000" scaled="0"/>
          </a:gradFill>
          <a:ln w="12700">
            <a:solidFill>
              <a:schemeClr val="tx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ДОСТИЖЕНИЯ ИСКУССТВА ДРЕВНЕГО ЕГИПТА СТАЛИ ОБРАЗЦАМИ ДЛЯ МНОГИХ ПОСЛЕДУЮЩИХ ЦИВИЛИЗАЦИЙ.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pSp>
        <p:nvGrpSpPr>
          <p:cNvPr id="35842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35850" name="Рисунок 14" descr="_1_~1.JP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6798" b="6718"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5843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35846" name="Рисунок 17" descr="Cartoon-Clipart-Free-18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600" spc="0" dirty="0"/>
              <a:t>ОТКРЫВАЕМ НОВЫЕ ЗНАНИЯ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89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37915" name="Рисунок 14" descr="_1_~1.JP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6798" b="6718"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7890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37911" name="Рисунок 17" descr="Cartoon-Clipart-Free-18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tabLst>
                <a:tab pos="1978025" algn="l"/>
              </a:tabLst>
              <a:defRPr/>
            </a:pPr>
            <a:r>
              <a:rPr lang="ru-RU" sz="3600" dirty="0"/>
              <a:t>ПРИМЕНЯЕМ НОВЫЕ ЗНАНИЯ</a:t>
            </a:r>
          </a:p>
        </p:txBody>
      </p:sp>
      <p:grpSp>
        <p:nvGrpSpPr>
          <p:cNvPr id="37892" name="Группа 6"/>
          <p:cNvGrpSpPr>
            <a:grpSpLocks/>
          </p:cNvGrpSpPr>
          <p:nvPr/>
        </p:nvGrpSpPr>
        <p:grpSpPr bwMode="auto">
          <a:xfrm>
            <a:off x="252413" y="1125538"/>
            <a:ext cx="8639175" cy="1571625"/>
            <a:chOff x="252000" y="3192810"/>
            <a:chExt cx="8640000" cy="1573197"/>
          </a:xfrm>
        </p:grpSpPr>
        <p:sp>
          <p:nvSpPr>
            <p:cNvPr id="4" name="Скругленный прямоугольник 3"/>
            <p:cNvSpPr/>
            <p:nvPr/>
          </p:nvSpPr>
          <p:spPr>
            <a:xfrm>
              <a:off x="252000" y="3192810"/>
              <a:ext cx="8640000" cy="1573197"/>
            </a:xfrm>
            <a:prstGeom prst="roundRect">
              <a:avLst/>
            </a:prstGeom>
            <a:blipFill>
              <a:blip r:embed="rId5"/>
              <a:tile tx="0" ty="0" sx="100000" sy="100000" flip="none" algn="tl"/>
            </a:blipFill>
            <a:ln w="12700">
              <a:solidFill>
                <a:schemeClr val="bg1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>
              <a:spAutoFit/>
            </a:bodyPr>
            <a:lstStyle/>
            <a:p>
              <a:pPr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200" dirty="0">
                  <a:latin typeface="+mn-lt"/>
                </a:rPr>
                <a:t>	Какими </a:t>
              </a:r>
              <a:r>
                <a:rPr lang="ru-RU" sz="3200" dirty="0">
                  <a:latin typeface="+mn-lt"/>
                </a:rPr>
                <a:t>достижениями культуры древних египтян </a:t>
              </a:r>
              <a:r>
                <a:rPr lang="ru-RU" sz="3200" dirty="0">
                  <a:latin typeface="+mn-lt"/>
                </a:rPr>
                <a:t>современные люди </a:t>
              </a:r>
              <a:r>
                <a:rPr lang="ru-RU" sz="3200" dirty="0">
                  <a:latin typeface="+mn-lt"/>
                </a:rPr>
                <a:t>пользуются до сих пор?</a:t>
              </a:r>
            </a:p>
          </p:txBody>
        </p:sp>
        <p:sp>
          <p:nvSpPr>
            <p:cNvPr id="20" name="Овал 19"/>
            <p:cNvSpPr>
              <a:spLocks noChangeAspect="1"/>
            </p:cNvSpPr>
            <p:nvPr/>
          </p:nvSpPr>
          <p:spPr>
            <a:xfrm>
              <a:off x="972000" y="3400066"/>
              <a:ext cx="252000" cy="252000"/>
            </a:xfrm>
            <a:prstGeom prst="ellipse">
              <a:avLst/>
            </a:prstGeom>
            <a:solidFill>
              <a:srgbClr val="0070C0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5241" tIns="562479" rIns="15240" bIns="562477" spcCol="1270" anchor="ctr"/>
            <a:lstStyle/>
            <a:p>
              <a:pPr algn="ctr" defTabSz="10668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3200"/>
            </a:p>
          </p:txBody>
        </p:sp>
        <p:pic>
          <p:nvPicPr>
            <p:cNvPr id="25" name="Рисунок 24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/>
              </a:extLst>
            </a:blip>
            <a:stretch/>
          </p:blipFill>
          <p:spPr>
            <a:xfrm>
              <a:off x="432000" y="3364066"/>
              <a:ext cx="324000" cy="32400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  <p:grpSp>
        <p:nvGrpSpPr>
          <p:cNvPr id="37893" name="Группа 5"/>
          <p:cNvGrpSpPr>
            <a:grpSpLocks/>
          </p:cNvGrpSpPr>
          <p:nvPr/>
        </p:nvGrpSpPr>
        <p:grpSpPr bwMode="auto">
          <a:xfrm>
            <a:off x="252413" y="4087813"/>
            <a:ext cx="8639175" cy="1573212"/>
            <a:chOff x="252000" y="5157192"/>
            <a:chExt cx="8640000" cy="1573197"/>
          </a:xfrm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252000" y="5157192"/>
              <a:ext cx="8640000" cy="1573197"/>
            </a:xfrm>
            <a:prstGeom prst="roundRect">
              <a:avLst/>
            </a:prstGeom>
            <a:blipFill>
              <a:blip r:embed="rId5"/>
              <a:tile tx="0" ty="0" sx="100000" sy="100000" flip="none" algn="tl"/>
            </a:blipFill>
            <a:ln w="25400">
              <a:solidFill>
                <a:schemeClr val="bg1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>
              <a:spAutoFit/>
            </a:bodyPr>
            <a:lstStyle/>
            <a:p>
              <a:pPr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200" dirty="0">
                  <a:latin typeface="+mn-lt"/>
                </a:rPr>
                <a:t>	Дай </a:t>
              </a:r>
              <a:r>
                <a:rPr lang="ru-RU" sz="3200" dirty="0">
                  <a:latin typeface="+mn-lt"/>
                </a:rPr>
                <a:t>разные объяснения </a:t>
              </a:r>
              <a:r>
                <a:rPr lang="ru-RU" sz="3200" dirty="0">
                  <a:latin typeface="+mn-lt"/>
                </a:rPr>
                <a:t>поговорке </a:t>
              </a:r>
              <a:r>
                <a:rPr lang="ru-RU" sz="3200" dirty="0">
                  <a:latin typeface="+mn-lt"/>
                </a:rPr>
                <a:t>«Все боятся времени, но время боится пирамид».</a:t>
              </a:r>
            </a:p>
          </p:txBody>
        </p:sp>
        <p:sp>
          <p:nvSpPr>
            <p:cNvPr id="21" name="Овал 20"/>
            <p:cNvSpPr>
              <a:spLocks noChangeAspect="1"/>
            </p:cNvSpPr>
            <p:nvPr/>
          </p:nvSpPr>
          <p:spPr>
            <a:xfrm>
              <a:off x="972000" y="5337240"/>
              <a:ext cx="252000" cy="252000"/>
            </a:xfrm>
            <a:prstGeom prst="ellipse">
              <a:avLst/>
            </a:prstGeom>
            <a:solidFill>
              <a:srgbClr val="0070C0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5241" tIns="562479" rIns="15240" bIns="562477" spcCol="1270" anchor="ctr"/>
            <a:lstStyle/>
            <a:p>
              <a:pPr algn="ctr" defTabSz="10668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3200"/>
            </a:p>
          </p:txBody>
        </p:sp>
        <p:pic>
          <p:nvPicPr>
            <p:cNvPr id="30" name="Рисунок 29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/>
              </a:extLst>
            </a:blip>
            <a:stretch/>
          </p:blipFill>
          <p:spPr>
            <a:xfrm>
              <a:off x="432000" y="5301240"/>
              <a:ext cx="324000" cy="32400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  <p:sp>
        <p:nvSpPr>
          <p:cNvPr id="37894" name="TextBox 8"/>
          <p:cNvSpPr txBox="1">
            <a:spLocks noChangeArrowheads="1"/>
          </p:cNvSpPr>
          <p:nvPr/>
        </p:nvSpPr>
        <p:spPr bwMode="auto">
          <a:xfrm>
            <a:off x="166688" y="2708275"/>
            <a:ext cx="8840787" cy="120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400">
                <a:latin typeface="Comic Sans MS" pitchFamily="66" charset="0"/>
              </a:rPr>
              <a:t>_____________________________________________</a:t>
            </a:r>
          </a:p>
          <a:p>
            <a:pPr algn="ctr"/>
            <a:r>
              <a:rPr lang="ru-RU" sz="2400">
                <a:latin typeface="Comic Sans MS" pitchFamily="66" charset="0"/>
              </a:rPr>
              <a:t>_____________________________________________</a:t>
            </a:r>
          </a:p>
          <a:p>
            <a:pPr algn="ctr"/>
            <a:r>
              <a:rPr lang="ru-RU" sz="2400">
                <a:latin typeface="Comic Sans MS" pitchFamily="66" charset="0"/>
              </a:rPr>
              <a:t>_____________________________________________</a:t>
            </a:r>
          </a:p>
        </p:txBody>
      </p:sp>
      <p:sp>
        <p:nvSpPr>
          <p:cNvPr id="37895" name="TextBox 25"/>
          <p:cNvSpPr txBox="1">
            <a:spLocks noChangeArrowheads="1"/>
          </p:cNvSpPr>
          <p:nvPr/>
        </p:nvSpPr>
        <p:spPr bwMode="auto">
          <a:xfrm>
            <a:off x="100013" y="5684838"/>
            <a:ext cx="9032875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400">
                <a:latin typeface="Comic Sans MS" pitchFamily="66" charset="0"/>
              </a:rPr>
              <a:t>_____________________________________________</a:t>
            </a:r>
          </a:p>
          <a:p>
            <a:pPr algn="ctr"/>
            <a:r>
              <a:rPr lang="ru-RU" sz="2400">
                <a:latin typeface="Comic Sans MS" pitchFamily="66" charset="0"/>
              </a:rPr>
              <a:t>_____________________________________________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Скругленный прямоугольник 23"/>
          <p:cNvSpPr/>
          <p:nvPr/>
        </p:nvSpPr>
        <p:spPr>
          <a:xfrm>
            <a:off x="135593" y="980728"/>
            <a:ext cx="8987369" cy="2281476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 w="127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indent="352425"/>
            <a:r>
              <a:rPr lang="ru-RU" sz="3200" b="1">
                <a:solidFill>
                  <a:srgbClr val="0070C0"/>
                </a:solidFill>
                <a:latin typeface="Comic Sans MS" pitchFamily="66" charset="0"/>
              </a:rPr>
              <a:t>Повышенный уровень. </a:t>
            </a:r>
            <a:r>
              <a:rPr lang="ru-RU" sz="3200">
                <a:latin typeface="Comic Sans MS" pitchFamily="66" charset="0"/>
              </a:rPr>
              <a:t>Пирамида Хеопса была построена в 2600 году до н.э. Отметь на ленте времени эту дату и подсчитай, сколько веков назад это было.</a:t>
            </a:r>
          </a:p>
        </p:txBody>
      </p:sp>
      <p:grpSp>
        <p:nvGrpSpPr>
          <p:cNvPr id="39940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40010" name="Рисунок 14" descr="_1_~1.JP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6798" b="6718"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9941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40006" name="Рисунок 17" descr="Cartoon-Clipart-Free-18.gif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40012" name="Group 76"/>
          <p:cNvGraphicFramePr>
            <a:graphicFrameLocks noGrp="1"/>
          </p:cNvGraphicFramePr>
          <p:nvPr/>
        </p:nvGraphicFramePr>
        <p:xfrm>
          <a:off x="252413" y="4856163"/>
          <a:ext cx="8615362" cy="1382712"/>
        </p:xfrm>
        <a:graphic>
          <a:graphicData uri="http://schemas.openxmlformats.org/drawingml/2006/table">
            <a:tbl>
              <a:tblPr/>
              <a:tblGrid>
                <a:gridCol w="574675"/>
                <a:gridCol w="860425"/>
                <a:gridCol w="719137"/>
                <a:gridCol w="717550"/>
                <a:gridCol w="717550"/>
                <a:gridCol w="719138"/>
                <a:gridCol w="717550"/>
                <a:gridCol w="717550"/>
                <a:gridCol w="717550"/>
                <a:gridCol w="719137"/>
                <a:gridCol w="717550"/>
                <a:gridCol w="717550"/>
              </a:tblGrid>
              <a:tr h="371475">
                <a:tc gridSpan="10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1 тысячелетие до н.э.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Наша эра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X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IX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VIII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VII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VI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V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IV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III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II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I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1 тыс.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2 тыс.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E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6EF"/>
                    </a:solidFill>
                  </a:tcPr>
                </a:tc>
              </a:tr>
            </a:tbl>
          </a:graphicData>
        </a:graphic>
      </p:graphicFrame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600" spc="-150" dirty="0"/>
              <a:t>ВСПОМИНАЕМ ТО, ЧТО ЗНАЕМ</a:t>
            </a:r>
            <a:endParaRPr lang="ru-RU" sz="3600" dirty="0"/>
          </a:p>
        </p:txBody>
      </p:sp>
      <p:sp>
        <p:nvSpPr>
          <p:cNvPr id="16" name="Стрелка влево 4"/>
          <p:cNvSpPr/>
          <p:nvPr/>
        </p:nvSpPr>
        <p:spPr>
          <a:xfrm>
            <a:off x="265113" y="4203700"/>
            <a:ext cx="8632825" cy="684213"/>
          </a:xfrm>
          <a:custGeom>
            <a:avLst/>
            <a:gdLst>
              <a:gd name="connsiteX0" fmla="*/ 0 w 8455109"/>
              <a:gd name="connsiteY0" fmla="*/ 144016 h 288032"/>
              <a:gd name="connsiteX1" fmla="*/ 144016 w 8455109"/>
              <a:gd name="connsiteY1" fmla="*/ 0 h 288032"/>
              <a:gd name="connsiteX2" fmla="*/ 144016 w 8455109"/>
              <a:gd name="connsiteY2" fmla="*/ 72008 h 288032"/>
              <a:gd name="connsiteX3" fmla="*/ 8455109 w 8455109"/>
              <a:gd name="connsiteY3" fmla="*/ 72008 h 288032"/>
              <a:gd name="connsiteX4" fmla="*/ 8455109 w 8455109"/>
              <a:gd name="connsiteY4" fmla="*/ 216024 h 288032"/>
              <a:gd name="connsiteX5" fmla="*/ 144016 w 8455109"/>
              <a:gd name="connsiteY5" fmla="*/ 216024 h 288032"/>
              <a:gd name="connsiteX6" fmla="*/ 144016 w 8455109"/>
              <a:gd name="connsiteY6" fmla="*/ 288032 h 288032"/>
              <a:gd name="connsiteX7" fmla="*/ 0 w 8455109"/>
              <a:gd name="connsiteY7" fmla="*/ 144016 h 288032"/>
              <a:gd name="connsiteX0" fmla="*/ 0 w 8614135"/>
              <a:gd name="connsiteY0" fmla="*/ 449695 h 593711"/>
              <a:gd name="connsiteX1" fmla="*/ 144016 w 8614135"/>
              <a:gd name="connsiteY1" fmla="*/ 305679 h 593711"/>
              <a:gd name="connsiteX2" fmla="*/ 144016 w 8614135"/>
              <a:gd name="connsiteY2" fmla="*/ 377687 h 593711"/>
              <a:gd name="connsiteX3" fmla="*/ 8614135 w 8614135"/>
              <a:gd name="connsiteY3" fmla="*/ 0 h 593711"/>
              <a:gd name="connsiteX4" fmla="*/ 8455109 w 8614135"/>
              <a:gd name="connsiteY4" fmla="*/ 521703 h 593711"/>
              <a:gd name="connsiteX5" fmla="*/ 144016 w 8614135"/>
              <a:gd name="connsiteY5" fmla="*/ 521703 h 593711"/>
              <a:gd name="connsiteX6" fmla="*/ 144016 w 8614135"/>
              <a:gd name="connsiteY6" fmla="*/ 593711 h 593711"/>
              <a:gd name="connsiteX7" fmla="*/ 0 w 8614135"/>
              <a:gd name="connsiteY7" fmla="*/ 449695 h 593711"/>
              <a:gd name="connsiteX0" fmla="*/ 0 w 8634014"/>
              <a:gd name="connsiteY0" fmla="*/ 449695 h 593711"/>
              <a:gd name="connsiteX1" fmla="*/ 144016 w 8634014"/>
              <a:gd name="connsiteY1" fmla="*/ 305679 h 593711"/>
              <a:gd name="connsiteX2" fmla="*/ 144016 w 8634014"/>
              <a:gd name="connsiteY2" fmla="*/ 377687 h 593711"/>
              <a:gd name="connsiteX3" fmla="*/ 8614135 w 8634014"/>
              <a:gd name="connsiteY3" fmla="*/ 0 h 593711"/>
              <a:gd name="connsiteX4" fmla="*/ 8634014 w 8634014"/>
              <a:gd name="connsiteY4" fmla="*/ 124138 h 593711"/>
              <a:gd name="connsiteX5" fmla="*/ 144016 w 8634014"/>
              <a:gd name="connsiteY5" fmla="*/ 521703 h 593711"/>
              <a:gd name="connsiteX6" fmla="*/ 144016 w 8634014"/>
              <a:gd name="connsiteY6" fmla="*/ 593711 h 593711"/>
              <a:gd name="connsiteX7" fmla="*/ 0 w 8634014"/>
              <a:gd name="connsiteY7" fmla="*/ 449695 h 593711"/>
              <a:gd name="connsiteX0" fmla="*/ 0 w 8634014"/>
              <a:gd name="connsiteY0" fmla="*/ 449695 h 593711"/>
              <a:gd name="connsiteX1" fmla="*/ 144016 w 8634014"/>
              <a:gd name="connsiteY1" fmla="*/ 305679 h 593711"/>
              <a:gd name="connsiteX2" fmla="*/ 144016 w 8634014"/>
              <a:gd name="connsiteY2" fmla="*/ 377687 h 593711"/>
              <a:gd name="connsiteX3" fmla="*/ 8614135 w 8634014"/>
              <a:gd name="connsiteY3" fmla="*/ 0 h 593711"/>
              <a:gd name="connsiteX4" fmla="*/ 8634014 w 8634014"/>
              <a:gd name="connsiteY4" fmla="*/ 124138 h 593711"/>
              <a:gd name="connsiteX5" fmla="*/ 144016 w 8634014"/>
              <a:gd name="connsiteY5" fmla="*/ 521703 h 593711"/>
              <a:gd name="connsiteX6" fmla="*/ 144016 w 8634014"/>
              <a:gd name="connsiteY6" fmla="*/ 593711 h 593711"/>
              <a:gd name="connsiteX7" fmla="*/ 0 w 8634014"/>
              <a:gd name="connsiteY7" fmla="*/ 449695 h 593711"/>
              <a:gd name="connsiteX0" fmla="*/ 0 w 8634014"/>
              <a:gd name="connsiteY0" fmla="*/ 449695 h 593711"/>
              <a:gd name="connsiteX1" fmla="*/ 144016 w 8634014"/>
              <a:gd name="connsiteY1" fmla="*/ 305679 h 593711"/>
              <a:gd name="connsiteX2" fmla="*/ 144016 w 8634014"/>
              <a:gd name="connsiteY2" fmla="*/ 377687 h 593711"/>
              <a:gd name="connsiteX3" fmla="*/ 8614135 w 8634014"/>
              <a:gd name="connsiteY3" fmla="*/ 0 h 593711"/>
              <a:gd name="connsiteX4" fmla="*/ 8634014 w 8634014"/>
              <a:gd name="connsiteY4" fmla="*/ 124138 h 593711"/>
              <a:gd name="connsiteX5" fmla="*/ 144016 w 8634014"/>
              <a:gd name="connsiteY5" fmla="*/ 521703 h 593711"/>
              <a:gd name="connsiteX6" fmla="*/ 144016 w 8634014"/>
              <a:gd name="connsiteY6" fmla="*/ 593711 h 593711"/>
              <a:gd name="connsiteX7" fmla="*/ 0 w 8634014"/>
              <a:gd name="connsiteY7" fmla="*/ 449695 h 593711"/>
              <a:gd name="connsiteX0" fmla="*/ 0 w 8634014"/>
              <a:gd name="connsiteY0" fmla="*/ 706870 h 706870"/>
              <a:gd name="connsiteX1" fmla="*/ 144016 w 8634014"/>
              <a:gd name="connsiteY1" fmla="*/ 305679 h 706870"/>
              <a:gd name="connsiteX2" fmla="*/ 144016 w 8634014"/>
              <a:gd name="connsiteY2" fmla="*/ 377687 h 706870"/>
              <a:gd name="connsiteX3" fmla="*/ 8614135 w 8634014"/>
              <a:gd name="connsiteY3" fmla="*/ 0 h 706870"/>
              <a:gd name="connsiteX4" fmla="*/ 8634014 w 8634014"/>
              <a:gd name="connsiteY4" fmla="*/ 124138 h 706870"/>
              <a:gd name="connsiteX5" fmla="*/ 144016 w 8634014"/>
              <a:gd name="connsiteY5" fmla="*/ 521703 h 706870"/>
              <a:gd name="connsiteX6" fmla="*/ 144016 w 8634014"/>
              <a:gd name="connsiteY6" fmla="*/ 593711 h 706870"/>
              <a:gd name="connsiteX7" fmla="*/ 0 w 8634014"/>
              <a:gd name="connsiteY7" fmla="*/ 706870 h 706870"/>
              <a:gd name="connsiteX0" fmla="*/ 0 w 8634014"/>
              <a:gd name="connsiteY0" fmla="*/ 706870 h 706870"/>
              <a:gd name="connsiteX1" fmla="*/ 144016 w 8634014"/>
              <a:gd name="connsiteY1" fmla="*/ 305679 h 706870"/>
              <a:gd name="connsiteX2" fmla="*/ 324991 w 8634014"/>
              <a:gd name="connsiteY2" fmla="*/ 377687 h 706870"/>
              <a:gd name="connsiteX3" fmla="*/ 8614135 w 8634014"/>
              <a:gd name="connsiteY3" fmla="*/ 0 h 706870"/>
              <a:gd name="connsiteX4" fmla="*/ 8634014 w 8634014"/>
              <a:gd name="connsiteY4" fmla="*/ 124138 h 706870"/>
              <a:gd name="connsiteX5" fmla="*/ 144016 w 8634014"/>
              <a:gd name="connsiteY5" fmla="*/ 521703 h 706870"/>
              <a:gd name="connsiteX6" fmla="*/ 144016 w 8634014"/>
              <a:gd name="connsiteY6" fmla="*/ 593711 h 706870"/>
              <a:gd name="connsiteX7" fmla="*/ 0 w 8634014"/>
              <a:gd name="connsiteY7" fmla="*/ 706870 h 706870"/>
              <a:gd name="connsiteX0" fmla="*/ 0 w 8634014"/>
              <a:gd name="connsiteY0" fmla="*/ 706870 h 706870"/>
              <a:gd name="connsiteX1" fmla="*/ 144016 w 8634014"/>
              <a:gd name="connsiteY1" fmla="*/ 305679 h 706870"/>
              <a:gd name="connsiteX2" fmla="*/ 324991 w 8634014"/>
              <a:gd name="connsiteY2" fmla="*/ 377687 h 706870"/>
              <a:gd name="connsiteX3" fmla="*/ 8614135 w 8634014"/>
              <a:gd name="connsiteY3" fmla="*/ 0 h 706870"/>
              <a:gd name="connsiteX4" fmla="*/ 8634014 w 8634014"/>
              <a:gd name="connsiteY4" fmla="*/ 124138 h 706870"/>
              <a:gd name="connsiteX5" fmla="*/ 324991 w 8634014"/>
              <a:gd name="connsiteY5" fmla="*/ 502653 h 706870"/>
              <a:gd name="connsiteX6" fmla="*/ 144016 w 8634014"/>
              <a:gd name="connsiteY6" fmla="*/ 593711 h 706870"/>
              <a:gd name="connsiteX7" fmla="*/ 0 w 8634014"/>
              <a:gd name="connsiteY7" fmla="*/ 706870 h 706870"/>
              <a:gd name="connsiteX0" fmla="*/ 0 w 8634014"/>
              <a:gd name="connsiteY0" fmla="*/ 706870 h 706870"/>
              <a:gd name="connsiteX1" fmla="*/ 144016 w 8634014"/>
              <a:gd name="connsiteY1" fmla="*/ 305679 h 706870"/>
              <a:gd name="connsiteX2" fmla="*/ 324991 w 8634014"/>
              <a:gd name="connsiteY2" fmla="*/ 377687 h 706870"/>
              <a:gd name="connsiteX3" fmla="*/ 8614135 w 8634014"/>
              <a:gd name="connsiteY3" fmla="*/ 0 h 706870"/>
              <a:gd name="connsiteX4" fmla="*/ 8634014 w 8634014"/>
              <a:gd name="connsiteY4" fmla="*/ 124138 h 706870"/>
              <a:gd name="connsiteX5" fmla="*/ 324991 w 8634014"/>
              <a:gd name="connsiteY5" fmla="*/ 502653 h 706870"/>
              <a:gd name="connsiteX6" fmla="*/ 372616 w 8634014"/>
              <a:gd name="connsiteY6" fmla="*/ 622286 h 706870"/>
              <a:gd name="connsiteX7" fmla="*/ 0 w 8634014"/>
              <a:gd name="connsiteY7" fmla="*/ 706870 h 706870"/>
              <a:gd name="connsiteX0" fmla="*/ 0 w 8634014"/>
              <a:gd name="connsiteY0" fmla="*/ 706870 h 706870"/>
              <a:gd name="connsiteX1" fmla="*/ 144016 w 8634014"/>
              <a:gd name="connsiteY1" fmla="*/ 305679 h 706870"/>
              <a:gd name="connsiteX2" fmla="*/ 248791 w 8634014"/>
              <a:gd name="connsiteY2" fmla="*/ 453887 h 706870"/>
              <a:gd name="connsiteX3" fmla="*/ 8614135 w 8634014"/>
              <a:gd name="connsiteY3" fmla="*/ 0 h 706870"/>
              <a:gd name="connsiteX4" fmla="*/ 8634014 w 8634014"/>
              <a:gd name="connsiteY4" fmla="*/ 124138 h 706870"/>
              <a:gd name="connsiteX5" fmla="*/ 324991 w 8634014"/>
              <a:gd name="connsiteY5" fmla="*/ 502653 h 706870"/>
              <a:gd name="connsiteX6" fmla="*/ 372616 w 8634014"/>
              <a:gd name="connsiteY6" fmla="*/ 622286 h 706870"/>
              <a:gd name="connsiteX7" fmla="*/ 0 w 8634014"/>
              <a:gd name="connsiteY7" fmla="*/ 706870 h 706870"/>
              <a:gd name="connsiteX0" fmla="*/ 0 w 8634014"/>
              <a:gd name="connsiteY0" fmla="*/ 706870 h 706870"/>
              <a:gd name="connsiteX1" fmla="*/ 144016 w 8634014"/>
              <a:gd name="connsiteY1" fmla="*/ 305679 h 706870"/>
              <a:gd name="connsiteX2" fmla="*/ 248791 w 8634014"/>
              <a:gd name="connsiteY2" fmla="*/ 453887 h 706870"/>
              <a:gd name="connsiteX3" fmla="*/ 8614135 w 8634014"/>
              <a:gd name="connsiteY3" fmla="*/ 0 h 706870"/>
              <a:gd name="connsiteX4" fmla="*/ 8634014 w 8634014"/>
              <a:gd name="connsiteY4" fmla="*/ 124138 h 706870"/>
              <a:gd name="connsiteX5" fmla="*/ 315466 w 8634014"/>
              <a:gd name="connsiteY5" fmla="*/ 559803 h 706870"/>
              <a:gd name="connsiteX6" fmla="*/ 372616 w 8634014"/>
              <a:gd name="connsiteY6" fmla="*/ 622286 h 706870"/>
              <a:gd name="connsiteX7" fmla="*/ 0 w 8634014"/>
              <a:gd name="connsiteY7" fmla="*/ 706870 h 706870"/>
              <a:gd name="connsiteX0" fmla="*/ 0 w 8634014"/>
              <a:gd name="connsiteY0" fmla="*/ 706870 h 706870"/>
              <a:gd name="connsiteX1" fmla="*/ 144016 w 8634014"/>
              <a:gd name="connsiteY1" fmla="*/ 305679 h 706870"/>
              <a:gd name="connsiteX2" fmla="*/ 248791 w 8634014"/>
              <a:gd name="connsiteY2" fmla="*/ 453887 h 706870"/>
              <a:gd name="connsiteX3" fmla="*/ 8614135 w 8634014"/>
              <a:gd name="connsiteY3" fmla="*/ 0 h 706870"/>
              <a:gd name="connsiteX4" fmla="*/ 8634014 w 8634014"/>
              <a:gd name="connsiteY4" fmla="*/ 124138 h 706870"/>
              <a:gd name="connsiteX5" fmla="*/ 315466 w 8634014"/>
              <a:gd name="connsiteY5" fmla="*/ 559803 h 706870"/>
              <a:gd name="connsiteX6" fmla="*/ 372616 w 8634014"/>
              <a:gd name="connsiteY6" fmla="*/ 622286 h 706870"/>
              <a:gd name="connsiteX7" fmla="*/ 0 w 8634014"/>
              <a:gd name="connsiteY7" fmla="*/ 706870 h 706870"/>
              <a:gd name="connsiteX0" fmla="*/ 0 w 8634014"/>
              <a:gd name="connsiteY0" fmla="*/ 706870 h 706870"/>
              <a:gd name="connsiteX1" fmla="*/ 144016 w 8634014"/>
              <a:gd name="connsiteY1" fmla="*/ 305679 h 706870"/>
              <a:gd name="connsiteX2" fmla="*/ 248791 w 8634014"/>
              <a:gd name="connsiteY2" fmla="*/ 453887 h 706870"/>
              <a:gd name="connsiteX3" fmla="*/ 8614135 w 8634014"/>
              <a:gd name="connsiteY3" fmla="*/ 0 h 706870"/>
              <a:gd name="connsiteX4" fmla="*/ 8634014 w 8634014"/>
              <a:gd name="connsiteY4" fmla="*/ 124138 h 706870"/>
              <a:gd name="connsiteX5" fmla="*/ 315466 w 8634014"/>
              <a:gd name="connsiteY5" fmla="*/ 559803 h 706870"/>
              <a:gd name="connsiteX6" fmla="*/ 372616 w 8634014"/>
              <a:gd name="connsiteY6" fmla="*/ 622286 h 706870"/>
              <a:gd name="connsiteX7" fmla="*/ 0 w 8634014"/>
              <a:gd name="connsiteY7" fmla="*/ 706870 h 706870"/>
              <a:gd name="connsiteX0" fmla="*/ 0 w 8634014"/>
              <a:gd name="connsiteY0" fmla="*/ 706870 h 706870"/>
              <a:gd name="connsiteX1" fmla="*/ 144016 w 8634014"/>
              <a:gd name="connsiteY1" fmla="*/ 305679 h 706870"/>
              <a:gd name="connsiteX2" fmla="*/ 248791 w 8634014"/>
              <a:gd name="connsiteY2" fmla="*/ 453887 h 706870"/>
              <a:gd name="connsiteX3" fmla="*/ 8614135 w 8634014"/>
              <a:gd name="connsiteY3" fmla="*/ 0 h 706870"/>
              <a:gd name="connsiteX4" fmla="*/ 8634014 w 8634014"/>
              <a:gd name="connsiteY4" fmla="*/ 124138 h 706870"/>
              <a:gd name="connsiteX5" fmla="*/ 315466 w 8634014"/>
              <a:gd name="connsiteY5" fmla="*/ 559803 h 706870"/>
              <a:gd name="connsiteX6" fmla="*/ 401191 w 8634014"/>
              <a:gd name="connsiteY6" fmla="*/ 660386 h 706870"/>
              <a:gd name="connsiteX7" fmla="*/ 0 w 8634014"/>
              <a:gd name="connsiteY7" fmla="*/ 706870 h 706870"/>
              <a:gd name="connsiteX0" fmla="*/ 0 w 8634014"/>
              <a:gd name="connsiteY0" fmla="*/ 706870 h 706870"/>
              <a:gd name="connsiteX1" fmla="*/ 144016 w 8634014"/>
              <a:gd name="connsiteY1" fmla="*/ 305679 h 706870"/>
              <a:gd name="connsiteX2" fmla="*/ 248791 w 8634014"/>
              <a:gd name="connsiteY2" fmla="*/ 453887 h 706870"/>
              <a:gd name="connsiteX3" fmla="*/ 8614135 w 8634014"/>
              <a:gd name="connsiteY3" fmla="*/ 0 h 706870"/>
              <a:gd name="connsiteX4" fmla="*/ 8634014 w 8634014"/>
              <a:gd name="connsiteY4" fmla="*/ 124138 h 706870"/>
              <a:gd name="connsiteX5" fmla="*/ 315466 w 8634014"/>
              <a:gd name="connsiteY5" fmla="*/ 559803 h 706870"/>
              <a:gd name="connsiteX6" fmla="*/ 401191 w 8634014"/>
              <a:gd name="connsiteY6" fmla="*/ 660386 h 706870"/>
              <a:gd name="connsiteX7" fmla="*/ 0 w 8634014"/>
              <a:gd name="connsiteY7" fmla="*/ 706870 h 706870"/>
              <a:gd name="connsiteX0" fmla="*/ 0 w 8634014"/>
              <a:gd name="connsiteY0" fmla="*/ 706870 h 706870"/>
              <a:gd name="connsiteX1" fmla="*/ 144016 w 8634014"/>
              <a:gd name="connsiteY1" fmla="*/ 305679 h 706870"/>
              <a:gd name="connsiteX2" fmla="*/ 248791 w 8634014"/>
              <a:gd name="connsiteY2" fmla="*/ 453887 h 706870"/>
              <a:gd name="connsiteX3" fmla="*/ 8614135 w 8634014"/>
              <a:gd name="connsiteY3" fmla="*/ 0 h 706870"/>
              <a:gd name="connsiteX4" fmla="*/ 8634014 w 8634014"/>
              <a:gd name="connsiteY4" fmla="*/ 124138 h 706870"/>
              <a:gd name="connsiteX5" fmla="*/ 315466 w 8634014"/>
              <a:gd name="connsiteY5" fmla="*/ 559803 h 706870"/>
              <a:gd name="connsiteX6" fmla="*/ 401191 w 8634014"/>
              <a:gd name="connsiteY6" fmla="*/ 660386 h 706870"/>
              <a:gd name="connsiteX7" fmla="*/ 0 w 8634014"/>
              <a:gd name="connsiteY7" fmla="*/ 706870 h 706870"/>
              <a:gd name="connsiteX0" fmla="*/ 0 w 8634014"/>
              <a:gd name="connsiteY0" fmla="*/ 706870 h 706870"/>
              <a:gd name="connsiteX1" fmla="*/ 144016 w 8634014"/>
              <a:gd name="connsiteY1" fmla="*/ 305679 h 706870"/>
              <a:gd name="connsiteX2" fmla="*/ 248791 w 8634014"/>
              <a:gd name="connsiteY2" fmla="*/ 453887 h 706870"/>
              <a:gd name="connsiteX3" fmla="*/ 8614135 w 8634014"/>
              <a:gd name="connsiteY3" fmla="*/ 0 h 706870"/>
              <a:gd name="connsiteX4" fmla="*/ 8634014 w 8634014"/>
              <a:gd name="connsiteY4" fmla="*/ 124138 h 706870"/>
              <a:gd name="connsiteX5" fmla="*/ 315466 w 8634014"/>
              <a:gd name="connsiteY5" fmla="*/ 559803 h 706870"/>
              <a:gd name="connsiteX6" fmla="*/ 401191 w 8634014"/>
              <a:gd name="connsiteY6" fmla="*/ 660386 h 706870"/>
              <a:gd name="connsiteX7" fmla="*/ 0 w 8634014"/>
              <a:gd name="connsiteY7" fmla="*/ 706870 h 706870"/>
              <a:gd name="connsiteX0" fmla="*/ 0 w 8634014"/>
              <a:gd name="connsiteY0" fmla="*/ 706870 h 706870"/>
              <a:gd name="connsiteX1" fmla="*/ 144016 w 8634014"/>
              <a:gd name="connsiteY1" fmla="*/ 305679 h 706870"/>
              <a:gd name="connsiteX2" fmla="*/ 248791 w 8634014"/>
              <a:gd name="connsiteY2" fmla="*/ 453887 h 706870"/>
              <a:gd name="connsiteX3" fmla="*/ 8614135 w 8634014"/>
              <a:gd name="connsiteY3" fmla="*/ 0 h 706870"/>
              <a:gd name="connsiteX4" fmla="*/ 8634014 w 8634014"/>
              <a:gd name="connsiteY4" fmla="*/ 124138 h 706870"/>
              <a:gd name="connsiteX5" fmla="*/ 315466 w 8634014"/>
              <a:gd name="connsiteY5" fmla="*/ 559803 h 706870"/>
              <a:gd name="connsiteX6" fmla="*/ 401191 w 8634014"/>
              <a:gd name="connsiteY6" fmla="*/ 660386 h 706870"/>
              <a:gd name="connsiteX7" fmla="*/ 0 w 8634014"/>
              <a:gd name="connsiteY7" fmla="*/ 706870 h 706870"/>
              <a:gd name="connsiteX0" fmla="*/ 0 w 8634014"/>
              <a:gd name="connsiteY0" fmla="*/ 706870 h 706870"/>
              <a:gd name="connsiteX1" fmla="*/ 144016 w 8634014"/>
              <a:gd name="connsiteY1" fmla="*/ 305679 h 706870"/>
              <a:gd name="connsiteX2" fmla="*/ 248791 w 8634014"/>
              <a:gd name="connsiteY2" fmla="*/ 453887 h 706870"/>
              <a:gd name="connsiteX3" fmla="*/ 8614135 w 8634014"/>
              <a:gd name="connsiteY3" fmla="*/ 0 h 706870"/>
              <a:gd name="connsiteX4" fmla="*/ 8634014 w 8634014"/>
              <a:gd name="connsiteY4" fmla="*/ 124138 h 706870"/>
              <a:gd name="connsiteX5" fmla="*/ 315466 w 8634014"/>
              <a:gd name="connsiteY5" fmla="*/ 559803 h 706870"/>
              <a:gd name="connsiteX6" fmla="*/ 401191 w 8634014"/>
              <a:gd name="connsiteY6" fmla="*/ 660386 h 706870"/>
              <a:gd name="connsiteX7" fmla="*/ 0 w 8634014"/>
              <a:gd name="connsiteY7" fmla="*/ 706870 h 706870"/>
              <a:gd name="connsiteX0" fmla="*/ 0 w 8634014"/>
              <a:gd name="connsiteY0" fmla="*/ 706870 h 706870"/>
              <a:gd name="connsiteX1" fmla="*/ 144016 w 8634014"/>
              <a:gd name="connsiteY1" fmla="*/ 305679 h 706870"/>
              <a:gd name="connsiteX2" fmla="*/ 248791 w 8634014"/>
              <a:gd name="connsiteY2" fmla="*/ 453887 h 706870"/>
              <a:gd name="connsiteX3" fmla="*/ 8614135 w 8634014"/>
              <a:gd name="connsiteY3" fmla="*/ 0 h 706870"/>
              <a:gd name="connsiteX4" fmla="*/ 8634014 w 8634014"/>
              <a:gd name="connsiteY4" fmla="*/ 124138 h 706870"/>
              <a:gd name="connsiteX5" fmla="*/ 315466 w 8634014"/>
              <a:gd name="connsiteY5" fmla="*/ 559803 h 706870"/>
              <a:gd name="connsiteX6" fmla="*/ 401191 w 8634014"/>
              <a:gd name="connsiteY6" fmla="*/ 660386 h 706870"/>
              <a:gd name="connsiteX7" fmla="*/ 0 w 8634014"/>
              <a:gd name="connsiteY7" fmla="*/ 706870 h 706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634014" h="706870">
                <a:moveTo>
                  <a:pt x="0" y="706870"/>
                </a:moveTo>
                <a:lnTo>
                  <a:pt x="144016" y="305679"/>
                </a:lnTo>
                <a:lnTo>
                  <a:pt x="248791" y="453887"/>
                </a:lnTo>
                <a:cubicBezTo>
                  <a:pt x="1424339" y="-63807"/>
                  <a:pt x="6769352" y="464400"/>
                  <a:pt x="8614135" y="0"/>
                </a:cubicBezTo>
                <a:lnTo>
                  <a:pt x="8634014" y="124138"/>
                </a:lnTo>
                <a:cubicBezTo>
                  <a:pt x="6382969" y="604816"/>
                  <a:pt x="2288215" y="53576"/>
                  <a:pt x="315466" y="559803"/>
                </a:cubicBezTo>
                <a:lnTo>
                  <a:pt x="401191" y="660386"/>
                </a:lnTo>
                <a:lnTo>
                  <a:pt x="0" y="70687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aphicFrame>
        <p:nvGraphicFramePr>
          <p:cNvPr id="20" name="Таблица 19"/>
          <p:cNvGraphicFramePr>
            <a:graphicFrameLocks noGrp="1"/>
          </p:cNvGraphicFramePr>
          <p:nvPr/>
        </p:nvGraphicFramePr>
        <p:xfrm>
          <a:off x="250825" y="3551238"/>
          <a:ext cx="8640763" cy="7413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120"/>
                <a:gridCol w="2160120"/>
                <a:gridCol w="2160120"/>
                <a:gridCol w="216012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 тыс. до н.э. </a:t>
                      </a:r>
                      <a:endParaRPr lang="ru-RU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 тыс. до н.э. </a:t>
                      </a:r>
                      <a:endParaRPr lang="ru-RU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 тыс. до н.э. </a:t>
                      </a:r>
                      <a:endParaRPr lang="ru-RU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2 тыс. до н.э.</a:t>
                      </a:r>
                      <a:endParaRPr lang="ru-RU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85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42001" name="Рисунок 14" descr="_1_~1.JP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6798" b="6718"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1986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41997" name="Рисунок 17" descr="Cartoon-Clipart-Free-18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/>
              <a:t>ПРИМЕНЯЕМ НОВЫЕ ЗНАНИЯ</a:t>
            </a:r>
          </a:p>
        </p:txBody>
      </p:sp>
      <p:grpSp>
        <p:nvGrpSpPr>
          <p:cNvPr id="41988" name="Группа 1"/>
          <p:cNvGrpSpPr>
            <a:grpSpLocks/>
          </p:cNvGrpSpPr>
          <p:nvPr/>
        </p:nvGrpSpPr>
        <p:grpSpPr bwMode="auto">
          <a:xfrm>
            <a:off x="220663" y="1957388"/>
            <a:ext cx="8697912" cy="2882900"/>
            <a:chOff x="219456" y="2316856"/>
            <a:chExt cx="8698992" cy="2883408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252000" y="2348880"/>
              <a:ext cx="8640000" cy="2826306"/>
            </a:xfrm>
            <a:prstGeom prst="roundRect">
              <a:avLst/>
            </a:prstGeom>
            <a:blipFill>
              <a:blip r:embed="rId5"/>
              <a:tile tx="0" ty="0" sx="100000" sy="100000" flip="none" algn="tl"/>
            </a:blipFill>
            <a:ln w="25400">
              <a:solidFill>
                <a:schemeClr val="bg1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>
              <a:spAutoFit/>
            </a:bodyPr>
            <a:lstStyle/>
            <a:p>
              <a:r>
                <a:rPr lang="ru-RU" sz="3200">
                  <a:latin typeface="Comic Sans MS" pitchFamily="66" charset="0"/>
                </a:rPr>
                <a:t>	На основе иллюстраций всей гл. 2 создай электронную презентацию «Памятники архитектуры и разных видов изобразительного искусства Древнего Египта».</a:t>
              </a:r>
            </a:p>
          </p:txBody>
        </p:sp>
        <p:sp>
          <p:nvSpPr>
            <p:cNvPr id="19" name="Овал 18"/>
            <p:cNvSpPr>
              <a:spLocks noChangeAspect="1"/>
            </p:cNvSpPr>
            <p:nvPr/>
          </p:nvSpPr>
          <p:spPr>
            <a:xfrm>
              <a:off x="972000" y="2628040"/>
              <a:ext cx="252000" cy="252000"/>
            </a:xfrm>
            <a:prstGeom prst="ellipse">
              <a:avLst/>
            </a:prstGeom>
            <a:solidFill>
              <a:srgbClr val="00B0F0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5241" tIns="562479" rIns="15240" bIns="562477" spcCol="1270" anchor="ctr"/>
            <a:lstStyle/>
            <a:p>
              <a:pPr algn="ctr" defTabSz="10668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2400"/>
            </a:p>
          </p:txBody>
        </p:sp>
        <p:pic>
          <p:nvPicPr>
            <p:cNvPr id="20" name="Рисунок 19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/>
              </a:extLst>
            </a:blip>
            <a:stretch/>
          </p:blipFill>
          <p:spPr>
            <a:xfrm>
              <a:off x="431576" y="2564904"/>
              <a:ext cx="324000" cy="317999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/>
              <a:t>ОПРЕДЕЛЯЕМ ПРОБЛЕМУ</a:t>
            </a:r>
          </a:p>
        </p:txBody>
      </p:sp>
      <p:sp>
        <p:nvSpPr>
          <p:cNvPr id="16386" name="Объект 2"/>
          <p:cNvSpPr>
            <a:spLocks noGrp="1"/>
          </p:cNvSpPr>
          <p:nvPr>
            <p:ph sz="half" idx="1"/>
          </p:nvPr>
        </p:nvSpPr>
        <p:spPr>
          <a:xfrm>
            <a:off x="252413" y="979488"/>
            <a:ext cx="3598862" cy="3600450"/>
          </a:xfrm>
          <a:prstGeom prst="roundRect">
            <a:avLst>
              <a:gd name="adj" fmla="val 10315"/>
            </a:avLst>
          </a:prstGeom>
          <a:ln>
            <a:round/>
          </a:ln>
        </p:spPr>
        <p:txBody>
          <a:bodyPr/>
          <a:lstStyle/>
          <a:p>
            <a:pPr marL="88900" indent="358775">
              <a:spcBef>
                <a:spcPct val="0"/>
              </a:spcBef>
            </a:pPr>
            <a:r>
              <a:rPr lang="ru-RU" smtClean="0"/>
              <a:t>Такие огромные пирамиды! Человек на их фоне выглядит совсем  крохотным.</a:t>
            </a:r>
          </a:p>
        </p:txBody>
      </p:sp>
      <p:sp>
        <p:nvSpPr>
          <p:cNvPr id="16387" name="Объект 3"/>
          <p:cNvSpPr>
            <a:spLocks noGrp="1"/>
          </p:cNvSpPr>
          <p:nvPr>
            <p:ph sz="half" idx="2"/>
          </p:nvPr>
        </p:nvSpPr>
        <p:spPr>
          <a:xfrm>
            <a:off x="5292725" y="979488"/>
            <a:ext cx="3598863" cy="3600450"/>
          </a:xfrm>
          <a:ln>
            <a:round/>
          </a:ln>
        </p:spPr>
        <p:txBody>
          <a:bodyPr lIns="36000" rIns="36000"/>
          <a:lstStyle/>
          <a:p>
            <a:pPr marL="88900" indent="358775" algn="r">
              <a:spcBef>
                <a:spcPct val="0"/>
              </a:spcBef>
            </a:pPr>
            <a:r>
              <a:rPr lang="ru-RU" smtClean="0"/>
              <a:t>А ты знаешь, что эту «фигурку» египтяне строили для одного человека?</a:t>
            </a:r>
          </a:p>
        </p:txBody>
      </p:sp>
      <p:grpSp>
        <p:nvGrpSpPr>
          <p:cNvPr id="16388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22" name="Овал 2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3" name="Овал 2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4" name="Овал 2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16404" name="Рисунок 24" descr="_1_~1.JP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6798" b="6718"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6389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27" name="Овал 2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16400" name="Рисунок 27" descr="Cartoon-Clipart-Free-18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6390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7950" y="5157788"/>
            <a:ext cx="287338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1" name="Прямоугольник 29"/>
          <p:cNvSpPr>
            <a:spLocks noChangeArrowheads="1"/>
          </p:cNvSpPr>
          <p:nvPr/>
        </p:nvSpPr>
        <p:spPr bwMode="auto">
          <a:xfrm>
            <a:off x="415925" y="4843463"/>
            <a:ext cx="8728075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Comic Sans MS" pitchFamily="66" charset="0"/>
              <a:buChar char="—"/>
            </a:pPr>
            <a:r>
              <a:rPr lang="ru-RU" sz="2700">
                <a:latin typeface="Comic Sans MS" pitchFamily="66" charset="0"/>
              </a:rPr>
              <a:t>Сравни мнение Антошки и факт, приведённый Источниковедом. </a:t>
            </a:r>
          </a:p>
          <a:p>
            <a:pPr marL="457200" indent="-457200">
              <a:buFont typeface="Comic Sans MS" pitchFamily="66" charset="0"/>
              <a:buChar char="—"/>
            </a:pPr>
            <a:r>
              <a:rPr lang="ru-RU" sz="2700">
                <a:latin typeface="Comic Sans MS" pitchFamily="66" charset="0"/>
              </a:rPr>
              <a:t>Какой возникает вопрос? Сравни его с авторским.</a:t>
            </a:r>
          </a:p>
        </p:txBody>
      </p:sp>
      <p:sp>
        <p:nvSpPr>
          <p:cNvPr id="31" name="Стрелка вправо 30"/>
          <p:cNvSpPr/>
          <p:nvPr/>
        </p:nvSpPr>
        <p:spPr>
          <a:xfrm>
            <a:off x="3762000" y="1872000"/>
            <a:ext cx="1620000" cy="360000"/>
          </a:xfrm>
          <a:prstGeom prst="rightArrow">
            <a:avLst>
              <a:gd name="adj1" fmla="val 50000"/>
              <a:gd name="adj2" fmla="val 87830"/>
            </a:avLst>
          </a:prstGeom>
          <a:solidFill>
            <a:srgbClr val="FF0000"/>
          </a:solidFill>
          <a:ln>
            <a:solidFill>
              <a:srgbClr val="FFFF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2" name="Стрелка влево 31"/>
          <p:cNvSpPr/>
          <p:nvPr/>
        </p:nvSpPr>
        <p:spPr>
          <a:xfrm>
            <a:off x="3762000" y="3852000"/>
            <a:ext cx="1620000" cy="360000"/>
          </a:xfrm>
          <a:prstGeom prst="leftArrow">
            <a:avLst>
              <a:gd name="adj1" fmla="val 50000"/>
              <a:gd name="adj2" fmla="val 90532"/>
            </a:avLst>
          </a:prstGeom>
          <a:solidFill>
            <a:srgbClr val="00B050"/>
          </a:solidFill>
          <a:ln>
            <a:solidFill>
              <a:srgbClr val="FFFF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6398" name="Picture 2" descr="египетские пирамиды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449513" y="2141538"/>
            <a:ext cx="4244975" cy="179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Скругленная прямоугольная выноска 18"/>
          <p:cNvSpPr/>
          <p:nvPr/>
        </p:nvSpPr>
        <p:spPr>
          <a:xfrm>
            <a:off x="612000" y="1800000"/>
            <a:ext cx="7920000" cy="3348000"/>
          </a:xfrm>
          <a:prstGeom prst="wedgeRoundRectCallout">
            <a:avLst>
              <a:gd name="adj1" fmla="val -28896"/>
              <a:gd name="adj2" fmla="val -67988"/>
              <a:gd name="adj3" fmla="val 16667"/>
            </a:avLst>
          </a:prstGeom>
          <a:gradFill>
            <a:gsLst>
              <a:gs pos="0">
                <a:schemeClr val="accent4">
                  <a:lumMod val="60000"/>
                  <a:lumOff val="40000"/>
                </a:schemeClr>
              </a:gs>
              <a:gs pos="80000">
                <a:schemeClr val="accent4">
                  <a:lumMod val="40000"/>
                  <a:lumOff val="60000"/>
                </a:schemeClr>
              </a:gs>
              <a:gs pos="100000">
                <a:schemeClr val="accent4">
                  <a:lumMod val="20000"/>
                  <a:lumOff val="80000"/>
                </a:schemeClr>
              </a:gs>
            </a:gsLst>
            <a:lin ang="16200000" scaled="0"/>
          </a:gradFill>
          <a:ln w="12700">
            <a:solidFill>
              <a:schemeClr val="tx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ПОЧЕМУ ЕГИПТЯНЕ ТРАТИЛИ СТОЛЬКО СИЛ РАДИ ОДНОГО ФАРАОНА?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612000" y="1800000"/>
            <a:ext cx="7920000" cy="3348000"/>
          </a:xfrm>
          <a:prstGeom prst="roundRect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50000">
                <a:schemeClr val="accent5">
                  <a:lumMod val="40000"/>
                  <a:lumOff val="60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</a:gsLst>
            <a:lin ang="5400000" scaled="0"/>
          </a:gradFill>
          <a:ln w="12700">
            <a:solidFill>
              <a:schemeClr val="tx1">
                <a:lumMod val="50000"/>
              </a:schemeClr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1"/>
          </a:lnRef>
          <a:fillRef idx="1001">
            <a:schemeClr val="l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tx1"/>
                </a:solidFill>
              </a:rPr>
              <a:t>ВАША ФОРМУЛИРОВКА ПРОБЛЕМЫ МОЖЕТ НЕ СОВПАДАТЬ С АВТОРСКОЙ. ПОЖАЛУЙСТА, ВЫБЕРИТЕ В КЛАССЕ ТУ ФОРМУЛИРОВКУ, КОТОРАЯ ВАМ НАИБОЛЕЕ ИНТЕРЕСНА! </a:t>
            </a:r>
            <a:endParaRPr lang="ru-RU" sz="3200" dirty="0">
              <a:solidFill>
                <a:schemeClr val="tx1"/>
              </a:solidFill>
            </a:endParaRPr>
          </a:p>
        </p:txBody>
      </p:sp>
      <p:grpSp>
        <p:nvGrpSpPr>
          <p:cNvPr id="18437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18445" name="Рисунок 14" descr="_1_~1.JPG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6798" b="6718"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8438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18441" name="Рисунок 17" descr="Cartoon-Clipart-Free-18.gif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" name="Прямоугольник 4"/>
          <p:cNvSpPr/>
          <p:nvPr/>
        </p:nvSpPr>
        <p:spPr>
          <a:xfrm>
            <a:off x="971600" y="-25663"/>
            <a:ext cx="7127272" cy="707886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ОПРЕДЕЛЯЕМ ПРОБЛЕМУ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7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19477" name="Рисунок 14" descr="_1_~1.JPG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6798" b="6718"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9458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19473" name="Рисунок 17" descr="Cartoon-Clipart-Free-18.gif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600" spc="-150" dirty="0"/>
              <a:t>ВСПОМИНАЕМ ТО, ЧТО ЗНАЕМ</a:t>
            </a:r>
            <a:endParaRPr lang="ru-RU" sz="3600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64669" y="1642040"/>
            <a:ext cx="8627811" cy="3371136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r>
              <a:rPr lang="ru-RU" sz="3200">
                <a:latin typeface="Comic Sans MS" pitchFamily="66" charset="0"/>
              </a:rPr>
              <a:t>	Когда и как зародилось искусство? (§3) </a:t>
            </a:r>
          </a:p>
          <a:p>
            <a:r>
              <a:rPr lang="ru-RU" sz="3200">
                <a:latin typeface="Comic Sans MS" pitchFamily="66" charset="0"/>
              </a:rPr>
              <a:t>	Когда и как в Египте сложилось единое государство? (§7) </a:t>
            </a:r>
          </a:p>
          <a:p>
            <a:r>
              <a:rPr lang="ru-RU" sz="3200">
                <a:latin typeface="Comic Sans MS" pitchFamily="66" charset="0"/>
              </a:rPr>
              <a:t>	Что, по верованиям египтян, было необходимо для загробной жизни? (§8)</a:t>
            </a:r>
          </a:p>
        </p:txBody>
      </p:sp>
      <p:sp>
        <p:nvSpPr>
          <p:cNvPr id="20" name="Овал 19"/>
          <p:cNvSpPr>
            <a:spLocks noChangeAspect="1"/>
          </p:cNvSpPr>
          <p:nvPr/>
        </p:nvSpPr>
        <p:spPr>
          <a:xfrm>
            <a:off x="828000" y="1980000"/>
            <a:ext cx="252000" cy="252000"/>
          </a:xfrm>
          <a:prstGeom prst="ellipse">
            <a:avLst/>
          </a:prstGeom>
          <a:solidFill>
            <a:srgbClr val="969696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7146" tIns="564384" rIns="17145" bIns="564382" spcCol="1270" anchor="ctr"/>
          <a:lstStyle/>
          <a:p>
            <a:pPr algn="ctr" defTabSz="1200150" fontAlgn="auto">
              <a:lnSpc>
                <a:spcPct val="90000"/>
              </a:lnSpc>
              <a:spcAft>
                <a:spcPct val="35000"/>
              </a:spcAft>
              <a:defRPr/>
            </a:pPr>
            <a:endParaRPr lang="ru-RU" sz="2700" dirty="0"/>
          </a:p>
        </p:txBody>
      </p:sp>
      <p:sp>
        <p:nvSpPr>
          <p:cNvPr id="22" name="Овал 21"/>
          <p:cNvSpPr>
            <a:spLocks noChangeAspect="1"/>
          </p:cNvSpPr>
          <p:nvPr/>
        </p:nvSpPr>
        <p:spPr>
          <a:xfrm>
            <a:off x="828000" y="2960976"/>
            <a:ext cx="252000" cy="252000"/>
          </a:xfrm>
          <a:prstGeom prst="ellipse">
            <a:avLst/>
          </a:prstGeom>
          <a:solidFill>
            <a:srgbClr val="969696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7146" tIns="564384" rIns="17145" bIns="564382" spcCol="1270" anchor="ctr"/>
          <a:lstStyle/>
          <a:p>
            <a:pPr algn="ctr" defTabSz="1200150" fontAlgn="auto">
              <a:lnSpc>
                <a:spcPct val="90000"/>
              </a:lnSpc>
              <a:spcAft>
                <a:spcPct val="35000"/>
              </a:spcAft>
              <a:defRPr/>
            </a:pPr>
            <a:endParaRPr lang="ru-RU" sz="2700" dirty="0"/>
          </a:p>
        </p:txBody>
      </p:sp>
      <p:sp>
        <p:nvSpPr>
          <p:cNvPr id="23" name="Овал 22"/>
          <p:cNvSpPr>
            <a:spLocks noChangeAspect="1"/>
          </p:cNvSpPr>
          <p:nvPr/>
        </p:nvSpPr>
        <p:spPr>
          <a:xfrm>
            <a:off x="828000" y="3969088"/>
            <a:ext cx="252000" cy="252000"/>
          </a:xfrm>
          <a:prstGeom prst="ellipse">
            <a:avLst/>
          </a:prstGeom>
          <a:solidFill>
            <a:srgbClr val="969696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7146" tIns="564384" rIns="17145" bIns="564382" spcCol="1270" anchor="ctr"/>
          <a:lstStyle/>
          <a:p>
            <a:pPr algn="ctr" defTabSz="1200150" fontAlgn="auto">
              <a:lnSpc>
                <a:spcPct val="90000"/>
              </a:lnSpc>
              <a:spcAft>
                <a:spcPct val="35000"/>
              </a:spcAft>
              <a:defRPr/>
            </a:pPr>
            <a:endParaRPr lang="ru-RU" sz="27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264669" y="1260306"/>
            <a:ext cx="8627811" cy="1736646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indent="3524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0070C0"/>
                </a:solidFill>
                <a:latin typeface="+mn-lt"/>
              </a:rPr>
              <a:t>Необходимый уровень. </a:t>
            </a:r>
            <a:r>
              <a:rPr lang="ru-RU" sz="3200" dirty="0">
                <a:latin typeface="+mn-lt"/>
              </a:rPr>
              <a:t>Запиши </a:t>
            </a:r>
            <a:r>
              <a:rPr lang="ru-RU" sz="3200" dirty="0">
                <a:latin typeface="+mn-lt"/>
              </a:rPr>
              <a:t>своими словами, что такое культура и искусство</a:t>
            </a:r>
            <a:r>
              <a:rPr lang="ru-RU" sz="3200" dirty="0">
                <a:latin typeface="+mn-lt"/>
              </a:rPr>
              <a:t>. Проверь </a:t>
            </a:r>
            <a:r>
              <a:rPr lang="ru-RU" sz="3200" dirty="0">
                <a:latin typeface="+mn-lt"/>
              </a:rPr>
              <a:t>себя по словарю.</a:t>
            </a:r>
          </a:p>
        </p:txBody>
      </p:sp>
      <p:grpSp>
        <p:nvGrpSpPr>
          <p:cNvPr id="20484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0506" name="Рисунок 14" descr="_1_~1.JP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6798" b="6718"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0485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0502" name="Рисунок 17" descr="Cartoon-Clipart-Free-18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600" spc="-150" dirty="0"/>
              <a:t>ВСПОМИНАЕМ ТО, ЧТО ЗНАЕМ</a:t>
            </a:r>
            <a:endParaRPr lang="ru-RU" sz="36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58763" y="3573463"/>
          <a:ext cx="8634412" cy="24082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85747"/>
                <a:gridCol w="604867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ПОНЯТИЕ</a:t>
                      </a:r>
                      <a:endParaRPr lang="ru-RU" sz="2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ОПРЕДЕЛЕНИЕ</a:t>
                      </a:r>
                      <a:endParaRPr lang="ru-RU" sz="2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Культура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dirty="0" smtClean="0"/>
                    </a:p>
                    <a:p>
                      <a:endParaRPr lang="ru-RU" sz="28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Искусство</a:t>
                      </a:r>
                      <a:endParaRPr lang="ru-RU" sz="2800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dirty="0" smtClean="0"/>
                    </a:p>
                    <a:p>
                      <a:endParaRPr lang="ru-RU" sz="28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79825" y="1008000"/>
            <a:ext cx="8640000" cy="1532334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 w="25400">
            <a:solidFill>
              <a:schemeClr val="tx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indent="3619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70C0"/>
                </a:solidFill>
                <a:latin typeface="+mn-lt"/>
              </a:rPr>
              <a:t>Необходимый </a:t>
            </a:r>
            <a:r>
              <a:rPr lang="ru-RU" sz="2800" b="1" dirty="0">
                <a:solidFill>
                  <a:srgbClr val="0070C0"/>
                </a:solidFill>
                <a:latin typeface="+mn-lt"/>
              </a:rPr>
              <a:t>уровень. </a:t>
            </a:r>
            <a:r>
              <a:rPr lang="ru-RU" sz="2800" dirty="0">
                <a:latin typeface="+mn-lt"/>
              </a:rPr>
              <a:t>Сделай подписи к рисункам, отображающим различные виды искусства.</a:t>
            </a:r>
          </a:p>
        </p:txBody>
      </p:sp>
      <p:grpSp>
        <p:nvGrpSpPr>
          <p:cNvPr id="21508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1525" name="Рисунок 14" descr="_1_~1.JP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6798" b="6718"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1509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1521" name="Рисунок 17" descr="Cartoon-Clipart-Free-18.gif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600" spc="-150" dirty="0"/>
              <a:t>ВСПОМИНАЕМ ТО, ЧТО ЗНАЕМ</a:t>
            </a:r>
            <a:endParaRPr lang="ru-RU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827584" y="2817176"/>
            <a:ext cx="2329804" cy="2196000"/>
          </a:xfrm>
          <a:prstGeom prst="roundRect">
            <a:avLst>
              <a:gd name="adj" fmla="val 8920"/>
            </a:avLst>
          </a:prstGeom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/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/>
            </a:extLst>
          </a:blip>
          <a:srcRect/>
          <a:stretch/>
        </p:blipFill>
        <p:spPr bwMode="auto">
          <a:xfrm>
            <a:off x="6300192" y="2817176"/>
            <a:ext cx="1982696" cy="2160000"/>
          </a:xfrm>
          <a:prstGeom prst="roundRect">
            <a:avLst>
              <a:gd name="adj" fmla="val 9159"/>
            </a:avLst>
          </a:prstGeom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/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/>
            </a:extLst>
          </a:blip>
          <a:srcRect b="5751"/>
          <a:stretch/>
        </p:blipFill>
        <p:spPr bwMode="auto">
          <a:xfrm>
            <a:off x="3851920" y="2817176"/>
            <a:ext cx="1389996" cy="2160000"/>
          </a:xfrm>
          <a:prstGeom prst="roundRect">
            <a:avLst>
              <a:gd name="adj" fmla="val 12077"/>
            </a:avLst>
          </a:prstGeom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/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226419" y="5685760"/>
            <a:ext cx="8655156" cy="1055608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 w="25400">
            <a:solidFill>
              <a:schemeClr val="tx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indent="352425"/>
            <a:r>
              <a:rPr lang="ru-RU" sz="2800" b="1">
                <a:solidFill>
                  <a:srgbClr val="0070C0"/>
                </a:solidFill>
                <a:latin typeface="Comic Sans MS" pitchFamily="66" charset="0"/>
              </a:rPr>
              <a:t>Повышенный уровень.</a:t>
            </a:r>
            <a:r>
              <a:rPr lang="ru-RU" sz="2800">
                <a:latin typeface="Comic Sans MS" pitchFamily="66" charset="0"/>
              </a:rPr>
              <a:t> Запиши, какие ещё виды искусства ты знаешь.</a:t>
            </a:r>
          </a:p>
        </p:txBody>
      </p:sp>
      <p:sp>
        <p:nvSpPr>
          <p:cNvPr id="21517" name="TextBox 5"/>
          <p:cNvSpPr txBox="1">
            <a:spLocks noChangeArrowheads="1"/>
          </p:cNvSpPr>
          <p:nvPr/>
        </p:nvSpPr>
        <p:spPr bwMode="auto">
          <a:xfrm>
            <a:off x="755650" y="5084763"/>
            <a:ext cx="23479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>
                <a:latin typeface="Comic Sans MS" pitchFamily="66" charset="0"/>
              </a:rPr>
              <a:t>_______________</a:t>
            </a:r>
          </a:p>
        </p:txBody>
      </p:sp>
      <p:sp>
        <p:nvSpPr>
          <p:cNvPr id="21518" name="TextBox 18"/>
          <p:cNvSpPr txBox="1">
            <a:spLocks noChangeArrowheads="1"/>
          </p:cNvSpPr>
          <p:nvPr/>
        </p:nvSpPr>
        <p:spPr bwMode="auto">
          <a:xfrm>
            <a:off x="3375025" y="5084763"/>
            <a:ext cx="23495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>
                <a:latin typeface="Comic Sans MS" pitchFamily="66" charset="0"/>
              </a:rPr>
              <a:t>_______________</a:t>
            </a:r>
          </a:p>
        </p:txBody>
      </p:sp>
      <p:sp>
        <p:nvSpPr>
          <p:cNvPr id="21519" name="TextBox 19"/>
          <p:cNvSpPr txBox="1">
            <a:spLocks noChangeArrowheads="1"/>
          </p:cNvSpPr>
          <p:nvPr/>
        </p:nvSpPr>
        <p:spPr bwMode="auto">
          <a:xfrm>
            <a:off x="6111875" y="5084763"/>
            <a:ext cx="23479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>
                <a:latin typeface="Comic Sans MS" pitchFamily="66" charset="0"/>
              </a:rPr>
              <a:t>_______________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3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3563" name="Рисунок 14" descr="_1_~1.JPG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6798" b="6718"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3554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3559" name="Рисунок 17" descr="Cartoon-Clipart-Free-18.gif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600" spc="0" dirty="0"/>
              <a:t>ОТКРЫВАЕМ НОВЫЕ ЗНАНИЯ</a:t>
            </a:r>
            <a:endParaRPr lang="ru-RU" sz="3600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51999" y="2065839"/>
            <a:ext cx="8640000" cy="715089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1. ВЕЛИЧИЕ ЖИВОГО БОГА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51999" y="3429000"/>
            <a:ext cx="8640000" cy="132802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2. ХУДОЖНИКИ, ПРОДОЛЖАЮЩИЕ ЖИЗНЬ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7" name="Группа 5"/>
          <p:cNvGrpSpPr>
            <a:grpSpLocks/>
          </p:cNvGrpSpPr>
          <p:nvPr/>
        </p:nvGrpSpPr>
        <p:grpSpPr bwMode="auto">
          <a:xfrm>
            <a:off x="206375" y="1116013"/>
            <a:ext cx="8686800" cy="1736725"/>
            <a:chOff x="206239" y="2204864"/>
            <a:chExt cx="8686241" cy="1736646"/>
          </a:xfrm>
        </p:grpSpPr>
        <p:sp>
          <p:nvSpPr>
            <p:cNvPr id="4" name="Скругленный прямоугольник 3"/>
            <p:cNvSpPr/>
            <p:nvPr/>
          </p:nvSpPr>
          <p:spPr>
            <a:xfrm>
              <a:off x="206239" y="2204864"/>
              <a:ext cx="8686241" cy="1736646"/>
            </a:xfrm>
            <a:prstGeom prst="roundRect">
              <a:avLst/>
            </a:prstGeom>
            <a:blipFill>
              <a:blip r:embed="rId2"/>
              <a:tile tx="0" ty="0" sx="100000" sy="100000" flip="none" algn="tl"/>
            </a:blipFill>
            <a:ln w="12700">
              <a:solidFill>
                <a:schemeClr val="tx1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200" dirty="0">
                  <a:latin typeface="+mn-lt"/>
                </a:rPr>
                <a:t>	Почему </a:t>
              </a:r>
              <a:r>
                <a:rPr lang="ru-RU" sz="3200" dirty="0">
                  <a:latin typeface="+mn-lt"/>
                </a:rPr>
                <a:t>жители Древнего Египта считали, что страна будет </a:t>
              </a:r>
              <a:r>
                <a:rPr lang="ru-RU" sz="3200" dirty="0">
                  <a:latin typeface="+mn-lt"/>
                </a:rPr>
                <a:t>существовать</a:t>
              </a:r>
              <a:r>
                <a:rPr lang="ru-RU" sz="3200" dirty="0">
                  <a:latin typeface="+mn-lt"/>
                </a:rPr>
                <a:t>, пока ими правят фараоны? </a:t>
              </a:r>
            </a:p>
          </p:txBody>
        </p:sp>
        <p:sp>
          <p:nvSpPr>
            <p:cNvPr id="21" name="Овал 20"/>
            <p:cNvSpPr>
              <a:spLocks noChangeAspect="1"/>
            </p:cNvSpPr>
            <p:nvPr/>
          </p:nvSpPr>
          <p:spPr>
            <a:xfrm>
              <a:off x="828000" y="2420888"/>
              <a:ext cx="252000" cy="252000"/>
            </a:xfrm>
            <a:prstGeom prst="ellipse">
              <a:avLst/>
            </a:prstGeom>
            <a:solidFill>
              <a:srgbClr val="0070C0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5241" tIns="562479" rIns="15240" bIns="562477" spcCol="1270" anchor="ctr"/>
            <a:lstStyle/>
            <a:p>
              <a:pPr algn="ctr" defTabSz="10668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2400"/>
            </a:p>
          </p:txBody>
        </p:sp>
      </p:grpSp>
      <p:grpSp>
        <p:nvGrpSpPr>
          <p:cNvPr id="24578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4594" name="Рисунок 14" descr="_1_~1.JP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6798" b="6718"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4579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4590" name="Рисунок 17" descr="Cartoon-Clipart-Free-18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/>
              <a:t>ВЕЛИЧИЕ ЖИВОГО </a:t>
            </a:r>
            <a:r>
              <a:rPr lang="ru-RU" dirty="0" smtClean="0"/>
              <a:t>БОГА</a:t>
            </a:r>
            <a:endParaRPr lang="ru-RU" dirty="0"/>
          </a:p>
        </p:txBody>
      </p:sp>
      <p:grpSp>
        <p:nvGrpSpPr>
          <p:cNvPr id="24581" name="Группа 6"/>
          <p:cNvGrpSpPr>
            <a:grpSpLocks/>
          </p:cNvGrpSpPr>
          <p:nvPr/>
        </p:nvGrpSpPr>
        <p:grpSpPr bwMode="auto">
          <a:xfrm>
            <a:off x="265113" y="5662613"/>
            <a:ext cx="8628062" cy="646112"/>
            <a:chOff x="264668" y="4284385"/>
            <a:chExt cx="8627811" cy="646986"/>
          </a:xfrm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264668" y="4284385"/>
              <a:ext cx="8627811" cy="646986"/>
            </a:xfrm>
            <a:prstGeom prst="roundRect">
              <a:avLst/>
            </a:prstGeom>
            <a:blipFill>
              <a:blip r:embed="rId2"/>
              <a:tile tx="0" ty="0" sx="100000" sy="100000" flip="none" algn="tl"/>
            </a:blipFill>
            <a:ln w="25400">
              <a:solidFill>
                <a:schemeClr val="tx1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200" dirty="0">
                  <a:solidFill>
                    <a:srgbClr val="800000"/>
                  </a:solidFill>
                  <a:latin typeface="+mn-lt"/>
                </a:rPr>
                <a:t>	Сделай </a:t>
              </a:r>
              <a:r>
                <a:rPr lang="ru-RU" sz="3200" dirty="0">
                  <a:solidFill>
                    <a:srgbClr val="800000"/>
                  </a:solidFill>
                  <a:latin typeface="+mn-lt"/>
                </a:rPr>
                <a:t>вывод по проблеме.</a:t>
              </a:r>
            </a:p>
          </p:txBody>
        </p:sp>
        <p:sp>
          <p:nvSpPr>
            <p:cNvPr id="22" name="Овал 21"/>
            <p:cNvSpPr>
              <a:spLocks noChangeAspect="1"/>
            </p:cNvSpPr>
            <p:nvPr/>
          </p:nvSpPr>
          <p:spPr>
            <a:xfrm>
              <a:off x="828000" y="4473144"/>
              <a:ext cx="252000" cy="252000"/>
            </a:xfrm>
            <a:prstGeom prst="ellipse">
              <a:avLst/>
            </a:prstGeom>
            <a:solidFill>
              <a:srgbClr val="0070C0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5241" tIns="562479" rIns="15240" bIns="562477" spcCol="1270" anchor="ctr"/>
            <a:lstStyle/>
            <a:p>
              <a:pPr algn="ctr" defTabSz="10668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2400"/>
            </a:p>
          </p:txBody>
        </p:sp>
      </p:grpSp>
      <p:sp>
        <p:nvSpPr>
          <p:cNvPr id="24582" name="TextBox 2"/>
          <p:cNvSpPr txBox="1">
            <a:spLocks noChangeArrowheads="1"/>
          </p:cNvSpPr>
          <p:nvPr/>
        </p:nvSpPr>
        <p:spPr bwMode="auto">
          <a:xfrm>
            <a:off x="206375" y="2924175"/>
            <a:ext cx="8639175" cy="230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latin typeface="Comic Sans MS" pitchFamily="66" charset="0"/>
              </a:rPr>
              <a:t>____________________________________________</a:t>
            </a:r>
            <a:br>
              <a:rPr lang="ru-RU" sz="2400">
                <a:latin typeface="Comic Sans MS" pitchFamily="66" charset="0"/>
              </a:rPr>
            </a:br>
            <a:r>
              <a:rPr lang="ru-RU" sz="2400">
                <a:latin typeface="Comic Sans MS" pitchFamily="66" charset="0"/>
              </a:rPr>
              <a:t>____________________________________________</a:t>
            </a:r>
          </a:p>
          <a:p>
            <a:r>
              <a:rPr lang="ru-RU" sz="2400">
                <a:latin typeface="Comic Sans MS" pitchFamily="66" charset="0"/>
              </a:rPr>
              <a:t>____________________________________________</a:t>
            </a:r>
          </a:p>
          <a:p>
            <a:r>
              <a:rPr lang="ru-RU" sz="2400">
                <a:latin typeface="Comic Sans MS" pitchFamily="66" charset="0"/>
              </a:rPr>
              <a:t>____________________________________________</a:t>
            </a:r>
          </a:p>
          <a:p>
            <a:r>
              <a:rPr lang="ru-RU" sz="2400">
                <a:latin typeface="Comic Sans MS" pitchFamily="66" charset="0"/>
              </a:rPr>
              <a:t>____________________________________________</a:t>
            </a:r>
            <a:br>
              <a:rPr lang="ru-RU" sz="2400">
                <a:latin typeface="Comic Sans MS" pitchFamily="66" charset="0"/>
              </a:rPr>
            </a:br>
            <a:r>
              <a:rPr lang="ru-RU" sz="2400">
                <a:latin typeface="Comic Sans MS" pitchFamily="66" charset="0"/>
              </a:rPr>
              <a:t>____________________________________________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1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5614" name="Рисунок 14" descr="_1_~1.JP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6798" b="6718"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5602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5610" name="Рисунок 17" descr="Cartoon-Clipart-Free-18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/>
              <a:t>ВЕЛИЧИЕ ЖИВОГО </a:t>
            </a:r>
            <a:r>
              <a:rPr lang="ru-RU" dirty="0" smtClean="0"/>
              <a:t>БОГА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1908000" y="900000"/>
            <a:ext cx="5324552" cy="4680000"/>
          </a:xfrm>
          <a:prstGeom prst="roundRect">
            <a:avLst>
              <a:gd name="adj" fmla="val 6412"/>
            </a:avLst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/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1944688" y="5732463"/>
            <a:ext cx="5256212" cy="91122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latin typeface="Comic Sans MS" pitchFamily="66" charset="0"/>
              </a:rPr>
              <a:t>Современные люди у ног статуи</a:t>
            </a:r>
          </a:p>
          <a:p>
            <a:pPr algn="ctr"/>
            <a:r>
              <a:rPr lang="ru-RU" sz="2400">
                <a:latin typeface="Comic Sans MS" pitchFamily="66" charset="0"/>
              </a:rPr>
              <a:t>фараона Рамсеса II.</a:t>
            </a:r>
          </a:p>
        </p:txBody>
      </p:sp>
      <p:sp>
        <p:nvSpPr>
          <p:cNvPr id="4" name="Управляющая кнопка: сведения 3">
            <a:hlinkClick r:id="rId6" action="ppaction://hlinksldjump" highlightClick="1"/>
          </p:cNvPr>
          <p:cNvSpPr/>
          <p:nvPr/>
        </p:nvSpPr>
        <p:spPr>
          <a:xfrm>
            <a:off x="8712000" y="6444000"/>
            <a:ext cx="360000" cy="360000"/>
          </a:xfrm>
          <a:prstGeom prst="actionButtonInformation">
            <a:avLst/>
          </a:prstGeom>
          <a:solidFill>
            <a:schemeClr val="accent4">
              <a:lumMod val="40000"/>
              <a:lumOff val="60000"/>
            </a:schemeClr>
          </a:solidFill>
          <a:ln w="3175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Другая 6">
      <a:dk1>
        <a:srgbClr val="800000"/>
      </a:dk1>
      <a:lt1>
        <a:srgbClr val="800000"/>
      </a:lt1>
      <a:dk2>
        <a:srgbClr val="800000"/>
      </a:dk2>
      <a:lt2>
        <a:srgbClr val="FFFF99"/>
      </a:lt2>
      <a:accent1>
        <a:srgbClr val="FFCC99"/>
      </a:accent1>
      <a:accent2>
        <a:srgbClr val="800000"/>
      </a:accent2>
      <a:accent3>
        <a:srgbClr val="FF9933"/>
      </a:accent3>
      <a:accent4>
        <a:srgbClr val="FFFF66"/>
      </a:accent4>
      <a:accent5>
        <a:srgbClr val="FFC000"/>
      </a:accent5>
      <a:accent6>
        <a:srgbClr val="F79646"/>
      </a:accent6>
      <a:hlink>
        <a:srgbClr val="800000"/>
      </a:hlink>
      <a:folHlink>
        <a:srgbClr val="990000"/>
      </a:folHlink>
    </a:clrScheme>
    <a:fontScheme name="для урока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3221</TotalTime>
  <Words>430</Words>
  <Application>Microsoft Office PowerPoint</Application>
  <PresentationFormat>Экран (4:3)</PresentationFormat>
  <Paragraphs>92</Paragraphs>
  <Slides>18</Slides>
  <Notes>11</Notes>
  <HiddenSlides>1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5</vt:i4>
      </vt:variant>
      <vt:variant>
        <vt:lpstr>Заголовки слайдов</vt:lpstr>
      </vt:variant>
      <vt:variant>
        <vt:i4>18</vt:i4>
      </vt:variant>
    </vt:vector>
  </HeadingPairs>
  <TitlesOfParts>
    <vt:vector size="28" baseType="lpstr">
      <vt:lpstr>Comic Sans MS</vt:lpstr>
      <vt:lpstr>Arial</vt:lpstr>
      <vt:lpstr>Calibri</vt:lpstr>
      <vt:lpstr>Symbol</vt:lpstr>
      <vt:lpstr>Times New Roman</vt:lpstr>
      <vt:lpstr>Тема1</vt:lpstr>
      <vt:lpstr>Тема1</vt:lpstr>
      <vt:lpstr>Тема1</vt:lpstr>
      <vt:lpstr>Тема1</vt:lpstr>
      <vt:lpstr>Тема1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ИСКУССТВО СТРОИТЕЛЕЙ ПИРАМИД</dc:title>
  <dc:creator>Telli</dc:creator>
  <cp:lastModifiedBy>Admin</cp:lastModifiedBy>
  <cp:revision>162</cp:revision>
  <dcterms:created xsi:type="dcterms:W3CDTF">2012-04-06T18:00:09Z</dcterms:created>
  <dcterms:modified xsi:type="dcterms:W3CDTF">2012-09-28T17:45:01Z</dcterms:modified>
</cp:coreProperties>
</file>