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67" r:id="rId4"/>
    <p:sldId id="271" r:id="rId5"/>
    <p:sldId id="282" r:id="rId6"/>
    <p:sldId id="274" r:id="rId7"/>
    <p:sldId id="272" r:id="rId8"/>
    <p:sldId id="283" r:id="rId9"/>
    <p:sldId id="275" r:id="rId10"/>
    <p:sldId id="285" r:id="rId11"/>
    <p:sldId id="286" r:id="rId12"/>
    <p:sldId id="284" r:id="rId13"/>
    <p:sldId id="277" r:id="rId14"/>
    <p:sldId id="276" r:id="rId15"/>
    <p:sldId id="278" r:id="rId16"/>
    <p:sldId id="279" r:id="rId17"/>
    <p:sldId id="280" r:id="rId18"/>
    <p:sldId id="281" r:id="rId19"/>
    <p:sldId id="287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90000"/>
    <a:srgbClr val="0000CC"/>
    <a:srgbClr val="FFDDBF"/>
    <a:srgbClr val="EBBB8A"/>
    <a:srgbClr val="E7B98A"/>
    <a:srgbClr val="0504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7611" autoAdjust="0"/>
  </p:normalViewPr>
  <p:slideViewPr>
    <p:cSldViewPr>
      <p:cViewPr varScale="1">
        <p:scale>
          <a:sx n="49" d="100"/>
          <a:sy n="4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011985-123B-427C-86EA-5B2F5700BFF2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23743C-DBDF-454E-82CF-5A3E38215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91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ремесленника – А.А. Вигасин, Г.И. Годер, И.С. Свенцицкая. — 17-е изд. — М.: Просвещение, 2010</a:t>
            </a:r>
            <a:r>
              <a:rPr lang="ru-RU" smtClean="0">
                <a:latin typeface="Arial" charset="0"/>
              </a:rPr>
              <a:t>.</a:t>
            </a:r>
            <a:r>
              <a:rPr lang="ru-RU" smtClean="0"/>
              <a:t> — </a:t>
            </a:r>
            <a:r>
              <a:rPr lang="ru-RU" smtClean="0">
                <a:latin typeface="Arial" charset="0"/>
              </a:rPr>
              <a:t>С</a:t>
            </a:r>
            <a:r>
              <a:rPr lang="ru-RU" smtClean="0"/>
              <a:t>. 24</a:t>
            </a:r>
            <a:r>
              <a:rPr lang="ru-RU" smtClean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 воина – </a:t>
            </a:r>
            <a:r>
              <a:rPr lang="en-GB" smtClean="0"/>
              <a:t>http://i024.radikal.ru/0907/7d/ec9f063d0ab1.jpg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6524C-8C64-4F65-9A5D-9C7B43B60D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иллюстраций со стр. 34 и 39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94CD39-31E0-4997-8DEA-D1EB102B69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039E5-6759-4BC5-94E9-88192B5157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2F381-2F72-4D2A-9376-DDA7125CB9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иллюстраций со стр. 39 и 41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7E765-635C-467E-A580-3C59EAF10E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из рабочей тетради стр. 29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7C673-9A38-48A5-B81A-D21DBA6305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из рабочей тетради стр. 29. Использовать карту на первом форзаце учебника или карту атласа 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79900-3433-405A-805B-B167F2DD66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Появляются слова на русском, польском, болгарском, немецком, английском и норвежском языках</a:t>
            </a:r>
          </a:p>
          <a:p>
            <a:pPr>
              <a:spcBef>
                <a:spcPct val="0"/>
              </a:spcBef>
            </a:pPr>
            <a:r>
              <a:rPr lang="ru-RU" smtClean="0"/>
              <a:t>Затем возникает слово вода на валлийском, венгерском, греческом, турецком, суахили, хинди, индонезийском и японском.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9A6EB-A187-4A28-8DDD-D963B0DC2A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30C40-9D3D-4D80-92AE-FF473215A4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2087A7-037A-4263-96F5-1C5F0CE186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рисунков.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8C920-F858-4169-BB9C-D1B8F05FCF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BE69A-BBC3-4199-8BC2-F20FC9D2C2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Слайды с заданиями программного и максимального уровней являются скрытыми. Переход на слайд 13 по щелчку, на скрытые слайды по кнопке.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A7055-0CD1-448F-A928-BEB42BE483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Переход к заданию максимального уровня по кнопке «?». Задание расположено на скрытом слайде.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FCB493-2C8F-4DCB-85F9-728FA83788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Задание максимального уровня.  Переход следующему слайду по кнопке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116F4-E526-438C-AA41-3AE8F09CDF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53D4-3ECB-4896-9ABB-BD0113C0F49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E91C-3145-4F9B-8FE0-112144B40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2E22-1B17-495C-8DED-604E3FDB9C79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E312-402E-4628-B65E-546CAB38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2531-2147-4C70-BAF3-FBF5AB741C54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A52E-C8DA-40F8-97EB-CCE2D7F59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F484-B481-4C89-9201-74D88988438E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2917-8776-4749-9BDC-2735CF4D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FD7-682D-4DEA-A4CD-4167A97B753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D51D-3DC4-4ADB-9DB5-129530F61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EFE2-F73A-45A0-ADF3-2634082A6B81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ABE7-E8E8-409B-B17A-DAD2A66E0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EBD8-4809-4E1E-BAC3-39969B79910E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E31-4226-408F-9223-90D8BF9A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F0E7-5535-4976-A813-F81897FFCA1C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AF71-1F5B-4913-A141-2E752BDF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7360-6139-4B6C-8536-DAD43241A5EA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49FF-D181-4D8E-A260-B2762B2A7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26B7-0841-44A3-86D5-90EB2A23A7D0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F0D4-0C74-42A5-8C22-EA2DAF58C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3C09-4F6F-4238-928B-AD87F5334DF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85BC-42F4-4B37-8E6A-C4383792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743267-0627-4D06-997B-0C502B48ABE4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61505-6D56-49B6-87DF-6B0CE8F20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3" y="2708275"/>
            <a:ext cx="281463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024.radikal.ru/0907/7d/ec9f063d0ab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86013"/>
            <a:ext cx="229870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ПЕРВЫЕ МАСТЕРА И ВОИНЫ</a:t>
            </a:r>
            <a:endParaRPr lang="ru-RU" dirty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0118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Всеобщая история. 5</a:t>
            </a:r>
            <a:r>
              <a:rPr lang="ru-RU" sz="1200" b="1">
                <a:solidFill>
                  <a:srgbClr val="400000"/>
                </a:solidFill>
              </a:rPr>
              <a:t>-й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,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 §5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11863" y="6308725"/>
            <a:ext cx="3148012" cy="576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00000"/>
                </a:solidFill>
              </a:rPr>
              <a:t>© ООО </a:t>
            </a:r>
            <a:r>
              <a:rPr lang="ru-RU" sz="2000" dirty="0" smtClean="0">
                <a:solidFill>
                  <a:srgbClr val="400000"/>
                </a:solidFill>
                <a:latin typeface="Arial" charset="0"/>
              </a:rPr>
              <a:t>«</a:t>
            </a:r>
            <a:r>
              <a:rPr lang="ru-RU" sz="2000" dirty="0" err="1" smtClean="0">
                <a:solidFill>
                  <a:srgbClr val="400000"/>
                </a:solidFill>
              </a:rPr>
              <a:t>Баласс</a:t>
            </a:r>
            <a:r>
              <a:rPr lang="ru-RU" sz="2000" dirty="0" smtClean="0">
                <a:solidFill>
                  <a:srgbClr val="400000"/>
                </a:solidFill>
                <a:latin typeface="Arial" charset="0"/>
              </a:rPr>
              <a:t>»</a:t>
            </a:r>
            <a:r>
              <a:rPr lang="ru-RU" sz="2000" dirty="0" smtClean="0">
                <a:solidFill>
                  <a:srgbClr val="400000"/>
                </a:solidFill>
              </a:rPr>
              <a:t>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8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Расставь события в правильной последовательности (причины – следствия).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grpSp>
        <p:nvGrpSpPr>
          <p:cNvPr id="29703" name="Группа 18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0" name="Полилиния 1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29704" name="Прямоугольник 2"/>
          <p:cNvSpPr>
            <a:spLocks noChangeArrowheads="1"/>
          </p:cNvSpPr>
          <p:nvPr/>
        </p:nvSpPr>
        <p:spPr bwMode="auto">
          <a:xfrm>
            <a:off x="252413" y="2708275"/>
            <a:ext cx="8631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/>
            <a:r>
              <a:rPr lang="ru-RU" sz="2400">
                <a:latin typeface="Comic Sans MS" pitchFamily="66" charset="0"/>
              </a:rPr>
              <a:t>1. Каждая семья работает на отдельном участке общинного поля, строит свой амбар для урожая, накапливает богатства.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2. Связи с сородичами стали не так важны, как с соседями. Родовые общины сменяются соседскими.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3. Изобретение плуга позволяет отдельным семьям самостоятельно обрабатывать 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8000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2800" dirty="0">
                <a:latin typeface="+mn-lt"/>
              </a:rPr>
              <a:t>Выполни задание на необходимом уровне. Какой процесс здесь представлен, укрепление или перерождение первобытного общества? </a:t>
            </a:r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grpSp>
        <p:nvGrpSpPr>
          <p:cNvPr id="31751" name="Группа 18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0" name="Полилиния 1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26" name="Управляющая кнопка: справка 25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712000" y="6444000"/>
            <a:ext cx="368431" cy="360000"/>
          </a:xfrm>
          <a:prstGeom prst="actionButtonHelp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5" name="Прямоугольник 27"/>
          <p:cNvSpPr>
            <a:spLocks noChangeArrowheads="1"/>
          </p:cNvSpPr>
          <p:nvPr/>
        </p:nvSpPr>
        <p:spPr bwMode="auto">
          <a:xfrm>
            <a:off x="252413" y="3290888"/>
            <a:ext cx="8639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Здесь представлен процесс 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_____________________________________,</a:t>
            </a:r>
          </a:p>
          <a:p>
            <a:r>
              <a:rPr lang="ru-RU" sz="2800">
                <a:latin typeface="Comic Sans MS" pitchFamily="66" charset="0"/>
              </a:rPr>
              <a:t>потому что  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8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Выполни задание на программном уровне, но для доказательства используй материал, не изученный на уроках.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2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2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grpSp>
        <p:nvGrpSpPr>
          <p:cNvPr id="33799" name="Группа 19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1" name="Полилиния 20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26" name="Управляющая кнопка: далее 25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676456" y="6444000"/>
            <a:ext cx="368431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3" name="Прямоугольник 27"/>
          <p:cNvSpPr>
            <a:spLocks noChangeArrowheads="1"/>
          </p:cNvSpPr>
          <p:nvPr/>
        </p:nvSpPr>
        <p:spPr bwMode="auto">
          <a:xfrm>
            <a:off x="252413" y="2997200"/>
            <a:ext cx="86391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Здесь представлен процесс 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_____________________________________,</a:t>
            </a:r>
          </a:p>
          <a:p>
            <a:r>
              <a:rPr lang="ru-RU" sz="2800">
                <a:latin typeface="Comic Sans MS" pitchFamily="66" charset="0"/>
              </a:rPr>
              <a:t>потому что  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006" r="2406"/>
          <a:stretch/>
        </p:blipFill>
        <p:spPr bwMode="auto">
          <a:xfrm>
            <a:off x="252000" y="900000"/>
            <a:ext cx="4867274" cy="2700000"/>
          </a:xfrm>
          <a:prstGeom prst="roundRect">
            <a:avLst>
              <a:gd name="adj" fmla="val 11120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44000" y="3718800"/>
            <a:ext cx="5279106" cy="2700000"/>
          </a:xfrm>
          <a:prstGeom prst="roundRect">
            <a:avLst>
              <a:gd name="adj" fmla="val 736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3584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6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4437063"/>
            <a:ext cx="3490913" cy="1722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Comic Sans MS" pitchFamily="66" charset="0"/>
              </a:rPr>
              <a:t>Соседская община пашенных земледельцев бронзового века.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8113" y="1597025"/>
            <a:ext cx="3819525" cy="1319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Родовая община ранних земледельцев-скотоводов.</a:t>
            </a: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20663" y="2462213"/>
            <a:ext cx="8697912" cy="2335212"/>
            <a:chOff x="219456" y="3075723"/>
            <a:chExt cx="8698992" cy="233476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3105835"/>
              <a:ext cx="8640000" cy="2281476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Сравни занятия, вещи и пищу пашенных и ранних земледельцев.</a:t>
              </a:r>
            </a:p>
            <a:p>
              <a:r>
                <a:rPr lang="ru-RU" sz="3200">
                  <a:latin typeface="Comic Sans MS" pitchFamily="66" charset="0"/>
                </a:rPr>
                <a:t>	Чем посёлок соседской общины отличается от родовой?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3420939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828000" y="4356939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ВОЙНА ПРОТИВ ВСЕХ…</a:t>
            </a:r>
          </a:p>
        </p:txBody>
      </p:sp>
      <p:grpSp>
        <p:nvGrpSpPr>
          <p:cNvPr id="37892" name="Группа 20"/>
          <p:cNvGrpSpPr>
            <a:grpSpLocks/>
          </p:cNvGrpSpPr>
          <p:nvPr/>
        </p:nvGrpSpPr>
        <p:grpSpPr bwMode="auto">
          <a:xfrm>
            <a:off x="252413" y="1916113"/>
            <a:ext cx="8639175" cy="1736725"/>
            <a:chOff x="252000" y="2074783"/>
            <a:chExt cx="8640000" cy="173664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2074783"/>
              <a:ext cx="8640000" cy="173664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Выдели причины и последствия частых войн, которые начались 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первобытную эпоху.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231290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7893" name="Группа 5"/>
          <p:cNvGrpSpPr>
            <a:grpSpLocks/>
          </p:cNvGrpSpPr>
          <p:nvPr/>
        </p:nvGrpSpPr>
        <p:grpSpPr bwMode="auto">
          <a:xfrm>
            <a:off x="188913" y="4187825"/>
            <a:ext cx="8699500" cy="1250950"/>
            <a:chOff x="188976" y="4187952"/>
            <a:chExt cx="8698992" cy="12496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21168" y="4221089"/>
              <a:ext cx="8640000" cy="119181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Сделай вывод о причинах появления множества разных народов.</a:t>
              </a:r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828000" y="444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2000" y="972001"/>
            <a:ext cx="8640000" cy="4715294"/>
          </a:xfrm>
          <a:prstGeom prst="roundRect">
            <a:avLst>
              <a:gd name="adj" fmla="val 7086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ВОЙНА ПРОТИВ ВСЕХ…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1400" y="5870575"/>
            <a:ext cx="4492625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Племя пастухов-скотоводов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2000" y="900000"/>
            <a:ext cx="5279106" cy="2700000"/>
          </a:xfrm>
          <a:prstGeom prst="roundRect">
            <a:avLst>
              <a:gd name="adj" fmla="val 736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24000" y="3708000"/>
            <a:ext cx="4947309" cy="2700000"/>
          </a:xfrm>
          <a:prstGeom prst="roundRect">
            <a:avLst>
              <a:gd name="adj" fmla="val 7086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4198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4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0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ВОЙНА ПРОТИВ ВСЕХ…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0113" y="5054600"/>
            <a:ext cx="2925762" cy="919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Племя пастухов-скотоводов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80063" y="1381125"/>
            <a:ext cx="3370262" cy="1722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Соседская община пашенных земледельцев бронзового века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38125" y="3035300"/>
            <a:ext cx="8655050" cy="1250950"/>
            <a:chOff x="237744" y="3179824"/>
            <a:chExt cx="8656320" cy="12496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1347" y="3212976"/>
              <a:ext cx="8599962" cy="1191816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Сравни занятия, вещи и пищу пастухов и оседлых земледельцев.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346213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449244"/>
            <a:ext cx="8640000" cy="4085511"/>
          </a:xfrm>
          <a:prstGeom prst="roundRect">
            <a:avLst>
              <a:gd name="adj" fmla="val 5873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III ТЫСЯЧЕЛЕТИЮ ДО НОВОЙ ЭРЫ ПО ЗЕМЛЕ РАССЕЛИЛИСЬ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ЗЕМЛЕДЕЛЬЧЕСКИЕ И ПАСТУШЕСКИЕ НАРОДЫ С РАЗНОЙ КУЛЬТУРОЙ И СПОСОБАМИ ВЕДЕНИЯ ХОЗЯЙСТВА.</a:t>
            </a:r>
          </a:p>
        </p:txBody>
      </p:sp>
      <p:grpSp>
        <p:nvGrpSpPr>
          <p:cNvPr id="4403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3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ОТКРЫВАЕМ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4668" y="987891"/>
            <a:ext cx="8699819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2800" dirty="0">
                <a:latin typeface="+mn-lt"/>
              </a:rPr>
              <a:t>Чем интересы первых ремесленников, торговцев и воинов-дружинников отличались от интересов других общинников? Ответ запиши.</a:t>
            </a:r>
          </a:p>
        </p:txBody>
      </p:sp>
      <p:grpSp>
        <p:nvGrpSpPr>
          <p:cNvPr id="450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8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8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413" y="3213100"/>
          <a:ext cx="8640480" cy="32099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07940"/>
                <a:gridCol w="4932540"/>
              </a:tblGrid>
              <a:tr h="78133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ОТЛИЧИЯ ИНТЕРЕСОВ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СЛОИ ПЕРВОБЫТНОГО ОБЩЕСТВА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67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Первые ремесленники</a:t>
                      </a:r>
                      <a:endParaRPr lang="ru-RU" sz="2400" dirty="0"/>
                    </a:p>
                  </a:txBody>
                  <a:tcPr anchor="ctr"/>
                </a:tc>
              </a:tr>
              <a:tr h="5967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Первые торговцы</a:t>
                      </a:r>
                      <a:endParaRPr lang="ru-RU" sz="2400" dirty="0"/>
                    </a:p>
                  </a:txBody>
                  <a:tcPr anchor="ctr"/>
                </a:tc>
              </a:tr>
              <a:tr h="5967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Воины-дружинники</a:t>
                      </a:r>
                      <a:endParaRPr lang="ru-RU" sz="2400" dirty="0"/>
                    </a:p>
                  </a:txBody>
                  <a:tcPr anchor="ctr"/>
                </a:tc>
              </a:tr>
              <a:tr h="5967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Другие общинники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4668" y="987891"/>
            <a:ext cx="8699819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latin typeface="Comic Sans MS" pitchFamily="66" charset="0"/>
              </a:rPr>
              <a:t>По карте найди информацию, осмысли её и запиши в таблицу.</a:t>
            </a:r>
          </a:p>
        </p:txBody>
      </p:sp>
      <p:grpSp>
        <p:nvGrpSpPr>
          <p:cNvPr id="471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3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2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7135" name="Group 31"/>
          <p:cNvGraphicFramePr>
            <a:graphicFrameLocks noGrp="1"/>
          </p:cNvGraphicFramePr>
          <p:nvPr/>
        </p:nvGraphicFramePr>
        <p:xfrm>
          <a:off x="252413" y="2236788"/>
          <a:ext cx="8640762" cy="4575810"/>
        </p:xfrm>
        <a:graphic>
          <a:graphicData uri="http://schemas.openxmlformats.org/drawingml/2006/table">
            <a:tbl>
              <a:tblPr/>
              <a:tblGrid>
                <a:gridCol w="6048375"/>
                <a:gridCol w="2592387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ИНФОРМАЦИЯ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 каких районах Земли располагались древнейшие центры земледелия (укажи часть света и обозначь районы, используя названия расположенных рядом гор, рек, равнин и т.п.)?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 каких районах Земли 5–4 тыс. лет назад расселились племена пастухов и скотоводов-кочевников?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 каких районах Земли 5–4 тыс. лет назад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расселились племена пашенных земледельцев?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7075"/>
            <a:ext cx="9148763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75267" y="1569124"/>
            <a:ext cx="836171" cy="374571"/>
          </a:xfrm>
          <a:prstGeom prst="wedgeRoundRectCallout">
            <a:avLst>
              <a:gd name="adj1" fmla="val 9142"/>
              <a:gd name="adj2" fmla="val 11222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вода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98482" y="2269586"/>
            <a:ext cx="867806" cy="374571"/>
          </a:xfrm>
          <a:prstGeom prst="wedgeRoundRectCallout">
            <a:avLst>
              <a:gd name="adj1" fmla="val -65332"/>
              <a:gd name="adj2" fmla="val -59499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/>
              <a:t>woda</a:t>
            </a:r>
            <a:endParaRPr lang="ru-RU" sz="22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695204" y="3207125"/>
            <a:ext cx="872801" cy="374571"/>
          </a:xfrm>
          <a:prstGeom prst="wedgeRoundRectCallout">
            <a:avLst>
              <a:gd name="adj1" fmla="val -25376"/>
              <a:gd name="adj2" fmla="val -147633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води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988989" y="2760322"/>
            <a:ext cx="1118699" cy="374571"/>
          </a:xfrm>
          <a:prstGeom prst="wedgeRoundRectCallout">
            <a:avLst>
              <a:gd name="adj1" fmla="val 46920"/>
              <a:gd name="adj2" fmla="val -143516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/>
              <a:t>wasser</a:t>
            </a:r>
            <a:endParaRPr lang="ru-RU" sz="220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95536" y="2321031"/>
            <a:ext cx="981027" cy="374571"/>
          </a:xfrm>
          <a:prstGeom prst="wedgeRoundRectCallout">
            <a:avLst>
              <a:gd name="adj1" fmla="val 65246"/>
              <a:gd name="adj2" fmla="val -76512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water</a:t>
            </a:r>
            <a:endParaRPr lang="ru-RU" sz="2200" dirty="0">
              <a:latin typeface="+mn-lt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1775907" y="1123201"/>
            <a:ext cx="791215" cy="374571"/>
          </a:xfrm>
          <a:prstGeom prst="wedgeRoundRectCallout">
            <a:avLst>
              <a:gd name="adj1" fmla="val -16650"/>
              <a:gd name="adj2" fmla="val 11222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vann</a:t>
            </a:r>
            <a:endParaRPr lang="ru-RU" sz="2200" dirty="0">
              <a:latin typeface="+mn-lt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615501" y="2283382"/>
            <a:ext cx="972702" cy="374571"/>
          </a:xfrm>
          <a:prstGeom prst="wedgeRoundRectCallout">
            <a:avLst>
              <a:gd name="adj1" fmla="val -63564"/>
              <a:gd name="adj2" fmla="val -63313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/>
              <a:t>mleko</a:t>
            </a:r>
            <a:endParaRPr lang="ru-RU" sz="22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763688" y="1124744"/>
            <a:ext cx="817855" cy="374571"/>
          </a:xfrm>
          <a:prstGeom prst="wedgeRoundRectCallout">
            <a:avLst>
              <a:gd name="adj1" fmla="val -18792"/>
              <a:gd name="adj2" fmla="val 87364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/>
              <a:t>melk</a:t>
            </a:r>
            <a:endParaRPr lang="ru-RU" sz="22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835696" y="1124744"/>
            <a:ext cx="709515" cy="374571"/>
          </a:xfrm>
          <a:prstGeom prst="wedgeRoundRectCallout">
            <a:avLst>
              <a:gd name="adj1" fmla="val -20833"/>
              <a:gd name="adj2" fmla="val 11222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salt</a:t>
            </a:r>
            <a:endParaRPr lang="ru-RU" sz="2200" dirty="0">
              <a:latin typeface="+mn-lt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833744" y="3220922"/>
            <a:ext cx="1052719" cy="374571"/>
          </a:xfrm>
          <a:prstGeom prst="wedgeRoundRectCallout">
            <a:avLst>
              <a:gd name="adj1" fmla="val -40245"/>
              <a:gd name="adj2" fmla="val -148703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/>
              <a:t>мляко</a:t>
            </a:r>
            <a:endParaRPr lang="ru-RU" sz="2200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941588" y="3198083"/>
            <a:ext cx="711195" cy="374571"/>
          </a:xfrm>
          <a:prstGeom prst="wedgeRoundRectCallout">
            <a:avLst>
              <a:gd name="adj1" fmla="val -53458"/>
              <a:gd name="adj2" fmla="val -152173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latin typeface="+mn-lt"/>
              </a:rPr>
              <a:t>сол</a:t>
            </a:r>
            <a:endParaRPr lang="ru-RU" sz="2200" dirty="0">
              <a:latin typeface="+mn-lt"/>
            </a:endParaRPr>
          </a:p>
        </p:txBody>
      </p:sp>
      <p:grpSp>
        <p:nvGrpSpPr>
          <p:cNvPr id="1641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80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2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76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Скругленная прямоугольная выноска 2"/>
          <p:cNvSpPr/>
          <p:nvPr/>
        </p:nvSpPr>
        <p:spPr>
          <a:xfrm>
            <a:off x="558700" y="2290668"/>
            <a:ext cx="746486" cy="374571"/>
          </a:xfrm>
          <a:prstGeom prst="wedgeRoundRectCallout">
            <a:avLst>
              <a:gd name="adj1" fmla="val 79726"/>
              <a:gd name="adj2" fmla="val -6050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milk</a:t>
            </a:r>
            <a:endParaRPr lang="ru-RU" sz="2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34958" y="1628800"/>
            <a:ext cx="1249010" cy="374571"/>
          </a:xfrm>
          <a:prstGeom prst="wedgeRoundRectCallout">
            <a:avLst>
              <a:gd name="adj1" fmla="val 5038"/>
              <a:gd name="adj2" fmla="val 9446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>
                <a:solidFill>
                  <a:srgbClr val="800000"/>
                </a:solidFill>
              </a:rPr>
              <a:t>молоко</a:t>
            </a:r>
            <a:endParaRPr lang="ru-RU" sz="2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82071" y="1602598"/>
            <a:ext cx="849491" cy="374571"/>
          </a:xfrm>
          <a:prstGeom prst="wedgeRoundRectCallout">
            <a:avLst>
              <a:gd name="adj1" fmla="val 6761"/>
              <a:gd name="adj2" fmla="val 98020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>
                <a:solidFill>
                  <a:srgbClr val="800000"/>
                </a:solidFill>
              </a:rPr>
              <a:t>соль</a:t>
            </a:r>
            <a:endParaRPr lang="ru-RU" sz="2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4612" y="2281643"/>
            <a:ext cx="709515" cy="374571"/>
          </a:xfrm>
          <a:prstGeom prst="wedgeRoundRectCallout">
            <a:avLst>
              <a:gd name="adj1" fmla="val 92036"/>
              <a:gd name="adj2" fmla="val -66341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salt</a:t>
            </a:r>
            <a:endParaRPr lang="ru-RU" sz="2200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006143" y="2812298"/>
            <a:ext cx="1118699" cy="374571"/>
          </a:xfrm>
          <a:prstGeom prst="wedgeRoundRectCallout">
            <a:avLst>
              <a:gd name="adj1" fmla="val 42678"/>
              <a:gd name="adj2" fmla="val -147068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/>
              <a:t>milchm</a:t>
            </a:r>
            <a:endParaRPr lang="ru-RU" sz="2200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204511" y="2792594"/>
            <a:ext cx="729681" cy="374571"/>
          </a:xfrm>
          <a:prstGeom prst="wedgeRoundRectCallout">
            <a:avLst>
              <a:gd name="adj1" fmla="val 72683"/>
              <a:gd name="adj2" fmla="val -154172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salz</a:t>
            </a:r>
            <a:endParaRPr lang="ru-RU" sz="2200" dirty="0">
              <a:latin typeface="+mn-lt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694324" y="3402068"/>
            <a:ext cx="801205" cy="374571"/>
          </a:xfrm>
          <a:prstGeom prst="wedgeRoundRectCallout">
            <a:avLst>
              <a:gd name="adj1" fmla="val 74175"/>
              <a:gd name="adj2" fmla="val -119826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neró</a:t>
            </a:r>
            <a:endParaRPr lang="ru-RU" sz="2200" dirty="0">
              <a:latin typeface="+mn-lt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792155" y="2695602"/>
            <a:ext cx="501819" cy="374571"/>
          </a:xfrm>
          <a:prstGeom prst="wedgeRoundRectCallout">
            <a:avLst>
              <a:gd name="adj1" fmla="val -119992"/>
              <a:gd name="adj2" fmla="val 45873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su</a:t>
            </a:r>
            <a:endParaRPr lang="ru-RU" sz="2200" dirty="0">
              <a:latin typeface="+mn-lt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7279260" y="4554217"/>
            <a:ext cx="575290" cy="374571"/>
          </a:xfrm>
          <a:prstGeom prst="wedgeRoundRectCallout">
            <a:avLst>
              <a:gd name="adj1" fmla="val 53148"/>
              <a:gd name="adj2" fmla="val 159470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air</a:t>
            </a:r>
            <a:endParaRPr lang="ru-RU" sz="2200" dirty="0">
              <a:latin typeface="+mn-lt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444121" y="3402068"/>
            <a:ext cx="736403" cy="374571"/>
          </a:xfrm>
          <a:prstGeom prst="wedgeRoundRectCallout">
            <a:avLst>
              <a:gd name="adj1" fmla="val -18463"/>
              <a:gd name="adj2" fmla="val 122174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pānī</a:t>
            </a:r>
            <a:endParaRPr lang="ru-RU" sz="2200" dirty="0">
              <a:latin typeface="+mn-lt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3224536" y="4554217"/>
            <a:ext cx="776736" cy="374571"/>
          </a:xfrm>
          <a:prstGeom prst="wedgeRoundRectCallout">
            <a:avLst>
              <a:gd name="adj1" fmla="val 2183"/>
              <a:gd name="adj2" fmla="val 179571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maji</a:t>
            </a:r>
            <a:endParaRPr lang="ru-RU" sz="2200" dirty="0">
              <a:latin typeface="+mn-lt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2184027" y="2676423"/>
            <a:ext cx="585466" cy="374571"/>
          </a:xfrm>
          <a:prstGeom prst="wedgeRoundRectCallout">
            <a:avLst>
              <a:gd name="adj1" fmla="val -24743"/>
              <a:gd name="adj2" fmla="val -86684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víz</a:t>
            </a:r>
            <a:endParaRPr lang="ru-RU" sz="2200" dirty="0">
              <a:latin typeface="+mn-lt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691462" y="2261979"/>
            <a:ext cx="580379" cy="374571"/>
          </a:xfrm>
          <a:prstGeom prst="wedgeRoundRectCallout">
            <a:avLst>
              <a:gd name="adj1" fmla="val -88280"/>
              <a:gd name="adj2" fmla="val -62439"/>
              <a:gd name="adj3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sól</a:t>
            </a:r>
            <a:endParaRPr lang="ru-RU" sz="2200" dirty="0">
              <a:latin typeface="+mn-lt"/>
            </a:endParaRPr>
          </a:p>
        </p:txBody>
      </p: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ОПРЕДЕЛЯЕМ ПРОБЛЕМУ</a:t>
            </a:r>
            <a:endParaRPr lang="ru-RU" dirty="0"/>
          </a:p>
        </p:txBody>
      </p:sp>
      <p:sp>
        <p:nvSpPr>
          <p:cNvPr id="34" name="Объект 33"/>
          <p:cNvSpPr>
            <a:spLocks noGrp="1"/>
          </p:cNvSpPr>
          <p:nvPr>
            <p:ph sz="half" idx="1"/>
          </p:nvPr>
        </p:nvSpPr>
        <p:spPr>
          <a:xfrm>
            <a:off x="252413" y="5445125"/>
            <a:ext cx="3598862" cy="122237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88900" indent="358775">
              <a:lnSpc>
                <a:spcPct val="80000"/>
              </a:lnSpc>
              <a:spcBef>
                <a:spcPct val="0"/>
              </a:spcBef>
            </a:pPr>
            <a:r>
              <a:rPr lang="ru-RU" sz="2600" smtClean="0"/>
              <a:t>У многих народов слова звучат похоже</a:t>
            </a:r>
            <a:r>
              <a:rPr lang="ru-RU" sz="2600" smtClean="0">
                <a:latin typeface="Arial" charset="0"/>
              </a:rPr>
              <a:t>.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half" idx="2"/>
          </p:nvPr>
        </p:nvSpPr>
        <p:spPr>
          <a:xfrm>
            <a:off x="5292725" y="5445125"/>
            <a:ext cx="3598863" cy="122237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88900" indent="358775">
              <a:lnSpc>
                <a:spcPct val="80000"/>
              </a:lnSpc>
              <a:spcBef>
                <a:spcPct val="0"/>
              </a:spcBef>
            </a:pPr>
            <a:r>
              <a:rPr lang="ru-RU" sz="2600" smtClean="0"/>
              <a:t>Есть много языков</a:t>
            </a:r>
            <a:r>
              <a:rPr lang="ru-RU" sz="2600" smtClean="0">
                <a:latin typeface="Arial" charset="0"/>
              </a:rPr>
              <a:t>,</a:t>
            </a:r>
            <a:r>
              <a:rPr lang="ru-RU" sz="2600" smtClean="0"/>
              <a:t> у которых нет ничего общего</a:t>
            </a:r>
            <a:r>
              <a:rPr lang="ru-RU" sz="2600" smtClean="0">
                <a:latin typeface="Arial" charset="0"/>
              </a:rPr>
              <a:t>.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7740352" y="2757584"/>
            <a:ext cx="812861" cy="374571"/>
          </a:xfrm>
          <a:prstGeom prst="wedgeRoundRectCallout">
            <a:avLst>
              <a:gd name="adj1" fmla="val 68678"/>
              <a:gd name="adj2" fmla="val 66052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mizu</a:t>
            </a:r>
            <a:endParaRPr lang="ru-RU" sz="2200" dirty="0">
              <a:latin typeface="+mn-lt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730616" y="1435444"/>
            <a:ext cx="711195" cy="374571"/>
          </a:xfrm>
          <a:prstGeom prst="wedgeRoundRectCallout">
            <a:avLst>
              <a:gd name="adj1" fmla="val 49302"/>
              <a:gd name="adj2" fmla="val 92946"/>
              <a:gd name="adj3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</a:rPr>
              <a:t>dŵr</a:t>
            </a:r>
            <a:endParaRPr lang="ru-RU" sz="2200" dirty="0">
              <a:latin typeface="+mn-lt"/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3762000" y="623731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762000" y="566124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 animBg="1"/>
      <p:bldP spid="3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Группа 4"/>
          <p:cNvGrpSpPr>
            <a:grpSpLocks/>
          </p:cNvGrpSpPr>
          <p:nvPr/>
        </p:nvGrpSpPr>
        <p:grpSpPr bwMode="auto">
          <a:xfrm>
            <a:off x="206375" y="1260475"/>
            <a:ext cx="8564563" cy="1736725"/>
            <a:chOff x="206239" y="2390462"/>
            <a:chExt cx="8564600" cy="1736646"/>
          </a:xfrm>
        </p:grpSpPr>
        <p:grpSp>
          <p:nvGrpSpPr>
            <p:cNvPr id="49174" name="Группа 3"/>
            <p:cNvGrpSpPr>
              <a:grpSpLocks/>
            </p:cNvGrpSpPr>
            <p:nvPr/>
          </p:nvGrpSpPr>
          <p:grpSpPr bwMode="auto">
            <a:xfrm>
              <a:off x="206239" y="2390462"/>
              <a:ext cx="8564600" cy="1736646"/>
              <a:chOff x="206239" y="2390462"/>
              <a:chExt cx="8564600" cy="1736646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06239" y="2390462"/>
                <a:ext cx="8564600" cy="1736646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+mn-lt"/>
                  </a:rPr>
                  <a:t>	Как вы, люди XXI века, полагаете: что необходимо изменить людям, чтобы остановить войны на планете?</a:t>
                </a:r>
              </a:p>
            </p:txBody>
          </p:sp>
          <p:sp>
            <p:nvSpPr>
              <p:cNvPr id="20" name="Овал 19"/>
              <p:cNvSpPr>
                <a:spLocks noChangeAspect="1"/>
              </p:cNvSpPr>
              <p:nvPr/>
            </p:nvSpPr>
            <p:spPr>
              <a:xfrm>
                <a:off x="864000" y="2636912"/>
                <a:ext cx="252000" cy="252000"/>
              </a:xfrm>
              <a:prstGeom prst="ellipse">
                <a:avLst/>
              </a:prstGeom>
              <a:solidFill>
                <a:srgbClr val="99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146" tIns="564384" rIns="17145" bIns="564382" spcCol="1270" anchor="ctr"/>
              <a:lstStyle/>
              <a:p>
                <a:pPr algn="ctr" defTabSz="12001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700" dirty="0"/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tretch/>
          </p:blipFill>
          <p:spPr>
            <a:xfrm>
              <a:off x="432000" y="2613217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91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7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6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9183" name="Group 31"/>
          <p:cNvGraphicFramePr>
            <a:graphicFrameLocks noGrp="1"/>
          </p:cNvGraphicFramePr>
          <p:nvPr/>
        </p:nvGraphicFramePr>
        <p:xfrm>
          <a:off x="252413" y="3357563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ПОЯВИЛОСЬ МНОЖЕСТВО НАРОДОВ, ГОВОРИВШИХ НА РАЗНЫХ ЯЗЫКАХ?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825" y="1817463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25663"/>
            <a:ext cx="71272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08720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Расставь события и явления в правильной последовательности.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latin typeface="Comic Sans MS" pitchFamily="66" charset="0"/>
              </a:rPr>
              <a:t>Какой процесс здесь представлен? Приведи одно–два доказательства своей точки зрения.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grpSp>
        <p:nvGrpSpPr>
          <p:cNvPr id="19463" name="Группа 4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52413" y="3578225"/>
            <a:ext cx="8639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/>
            <a:r>
              <a:rPr lang="ru-RU" sz="2400">
                <a:latin typeface="Comic Sans MS" pitchFamily="66" charset="0"/>
              </a:rPr>
              <a:t>1. Научились обрабатывать землю и ухаживать за колосьями</a:t>
            </a:r>
            <a:r>
              <a:rPr lang="ru-RU" sz="2400"/>
              <a:t>.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2. Собирали дикорастущую пшеницу и ячмень на дальних землях</a:t>
            </a:r>
            <a:r>
              <a:rPr lang="ru-RU" sz="2400"/>
              <a:t>.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3. Догадались выращивать колосья рядом с домом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960562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Соедини стрелками понятия и их признаки и впиши недостающее понятие.</a:t>
            </a:r>
            <a:endParaRPr lang="ru-RU" sz="280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980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grpSp>
        <p:nvGrpSpPr>
          <p:cNvPr id="215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4" name="Рисунок 7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0" name="Рисунок 10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52000" y="5299839"/>
            <a:ext cx="2700000" cy="57888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Народ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2638449"/>
            <a:ext cx="5364104" cy="1094244"/>
          </a:xfrm>
          <a:prstGeom prst="roundRect">
            <a:avLst>
              <a:gd name="adj" fmla="val 13648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Общность людей, которых объединяют самоназвание, один язык, особый образ жизни, обычаи.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3901474"/>
            <a:ext cx="5364104" cy="1123375"/>
          </a:xfrm>
          <a:prstGeom prst="roundRect">
            <a:avLst>
              <a:gd name="adj" fmla="val 8884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1900">
                <a:solidFill>
                  <a:srgbClr val="800000"/>
                </a:solidFill>
              </a:rPr>
              <a:t>Объединение семей, происходящих от одного предка, совместно владеющих землёй и управляемых родовыми старейшинами.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5263252"/>
            <a:ext cx="5400120" cy="7831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Союз родовых общин, которых объединяет один избираемый вождь.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000" y="4122320"/>
            <a:ext cx="2700000" cy="7200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. . 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00" y="2969741"/>
            <a:ext cx="2700000" cy="86491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800000"/>
                </a:solidFill>
              </a:rPr>
              <a:t>Родовая община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ЧЕЛОВЕК ЧЕЛОВЕКУ – СОСЕД!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ВОЙНА ПРОТИВ ВСЕХ…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grpSp>
        <p:nvGrpSpPr>
          <p:cNvPr id="24580" name="Группа 19"/>
          <p:cNvGrpSpPr>
            <a:grpSpLocks/>
          </p:cNvGrpSpPr>
          <p:nvPr/>
        </p:nvGrpSpPr>
        <p:grpSpPr bwMode="auto">
          <a:xfrm>
            <a:off x="252413" y="2236788"/>
            <a:ext cx="8639175" cy="1192212"/>
            <a:chOff x="252000" y="2074783"/>
            <a:chExt cx="8640000" cy="119181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2074783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Определи причины и последствия образования соседских общин.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231290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4581" name="Группа 23"/>
          <p:cNvGrpSpPr>
            <a:grpSpLocks/>
          </p:cNvGrpSpPr>
          <p:nvPr/>
        </p:nvGrpSpPr>
        <p:grpSpPr bwMode="auto">
          <a:xfrm>
            <a:off x="252413" y="3933825"/>
            <a:ext cx="8639175" cy="647700"/>
            <a:chOff x="252000" y="5229200"/>
            <a:chExt cx="8640000" cy="64698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2000" y="5229200"/>
              <a:ext cx="8640000" cy="64698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вывод по проблеме урока.</a:t>
              </a: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828000" y="5435058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12775" y="909638"/>
            <a:ext cx="7918450" cy="5975350"/>
            <a:chOff x="612000" y="909896"/>
            <a:chExt cx="7920000" cy="5974312"/>
          </a:xfrm>
        </p:grpSpPr>
        <p:pic>
          <p:nvPicPr>
            <p:cNvPr id="2561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000" y="909896"/>
              <a:ext cx="7920000" cy="194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000" y="2924944"/>
              <a:ext cx="7920000" cy="194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000" y="4941168"/>
              <a:ext cx="7920000" cy="194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4" descr="_1_~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9" name="Рисунок 17" descr="Cartoon-Clipart-Free-18.gi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000" y="1556792"/>
            <a:ext cx="8640000" cy="3915966"/>
          </a:xfrm>
          <a:prstGeom prst="roundRect">
            <a:avLst>
              <a:gd name="adj" fmla="val 10440"/>
            </a:avLst>
          </a:prstGeom>
          <a:blipFill>
            <a:blip r:embed="rId8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3200" dirty="0">
                <a:latin typeface="+mn-lt"/>
              </a:rPr>
              <a:t>Сделай подписи к рисункам так, чтобы получился переход от родовой общины к соседской. На рисунках 2 и 3 дорисуй стрелки с подписями «рыба», «зерно», «овощи», «дичь, ягоды», «мясо, молоко».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2000" y="972000"/>
            <a:ext cx="8640000" cy="4418932"/>
          </a:xfrm>
          <a:prstGeom prst="roundRect">
            <a:avLst>
              <a:gd name="adj" fmla="val 736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ЧЕЛОВЕК ЧЕЛОВЕКУ – СОСЕД!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113" y="5445125"/>
            <a:ext cx="863917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Соседская община пашенных земледельцев бронзового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3174</TotalTime>
  <Words>952</Words>
  <Application>Microsoft Office PowerPoint</Application>
  <PresentationFormat>Экран (4:3)</PresentationFormat>
  <Paragraphs>163</Paragraphs>
  <Slides>20</Slides>
  <Notes>15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ПЕРВЫЕ МАСТЕРА И ВОИНЫ</vt:lpstr>
      <vt:lpstr>ОПРЕДЕЛЯЕМ ПРОБЛЕМУ</vt:lpstr>
      <vt:lpstr>Презентация PowerPoint</vt:lpstr>
      <vt:lpstr>ВСПОМИНАЕМ ТО, ЧТО ЗНАЕМ</vt:lpstr>
      <vt:lpstr>ВСПОМИНАЕМ ТО, ЧТО ЗНАЕМ</vt:lpstr>
      <vt:lpstr>ОТКРЫВАЕМ НОВЫЕ ЗНАНИЯ</vt:lpstr>
      <vt:lpstr>ЧЕЛОВЕК ЧЕЛОВЕКУ – СОСЕД!</vt:lpstr>
      <vt:lpstr>ЧЕЛОВЕК ЧЕЛОВЕКУ – СОСЕД!</vt:lpstr>
      <vt:lpstr>ЧЕЛОВЕК ЧЕЛОВЕКУ – СОСЕД!</vt:lpstr>
      <vt:lpstr>ЧЕЛОВЕК ЧЕЛОВЕКУ – СОСЕД!</vt:lpstr>
      <vt:lpstr>ЧЕЛОВЕК ЧЕЛОВЕКУ – СОСЕД!</vt:lpstr>
      <vt:lpstr>ЧЕЛОВЕК ЧЕЛОВЕКУ – СОСЕД!</vt:lpstr>
      <vt:lpstr>ЧЕЛОВЕК ЧЕЛОВЕКУ – СОСЕД!</vt:lpstr>
      <vt:lpstr>ВОЙНА ПРОТИВ ВСЕХ…</vt:lpstr>
      <vt:lpstr>ВОЙНА ПРОТИВ ВСЕХ…</vt:lpstr>
      <vt:lpstr>ВОЙНА ПРОТИВ ВСЕХ…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МАСТЕРА И ВОИНЫ</dc:title>
  <dc:creator>Telli</dc:creator>
  <cp:lastModifiedBy>Светлана</cp:lastModifiedBy>
  <cp:revision>158</cp:revision>
  <dcterms:created xsi:type="dcterms:W3CDTF">2012-04-06T18:00:09Z</dcterms:created>
  <dcterms:modified xsi:type="dcterms:W3CDTF">2012-09-12T18:02:29Z</dcterms:modified>
</cp:coreProperties>
</file>