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307" r:id="rId3"/>
    <p:sldId id="267" r:id="rId4"/>
    <p:sldId id="324" r:id="rId5"/>
    <p:sldId id="315" r:id="rId6"/>
    <p:sldId id="318" r:id="rId7"/>
    <p:sldId id="309" r:id="rId8"/>
    <p:sldId id="290" r:id="rId9"/>
    <p:sldId id="325" r:id="rId10"/>
    <p:sldId id="316" r:id="rId11"/>
    <p:sldId id="306" r:id="rId12"/>
    <p:sldId id="323" r:id="rId13"/>
    <p:sldId id="310" r:id="rId14"/>
    <p:sldId id="308" r:id="rId15"/>
    <p:sldId id="313" r:id="rId16"/>
    <p:sldId id="31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B2B2B2"/>
    <a:srgbClr val="990000"/>
    <a:srgbClr val="0000CC"/>
    <a:srgbClr val="FFDDBF"/>
    <a:srgbClr val="EBBB8A"/>
    <a:srgbClr val="E7B98A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03" autoAdjust="0"/>
    <p:restoredTop sz="82682" autoAdjust="0"/>
  </p:normalViewPr>
  <p:slideViewPr>
    <p:cSldViewPr>
      <p:cViewPr varScale="1">
        <p:scale>
          <a:sx n="112" d="100"/>
          <a:sy n="11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81D8C-E960-4E75-846A-DF500B5A494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3A2F78-8A96-4741-BE26-A92F0C69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ж. Новый солдат № 37 «Каролинги и средневековая Франция»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C1F0EF-BE51-4A08-90DD-7170059BF0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– гиперссылка на скрытый слайд с информацией про рыцарей и их вооружение Работа со слайдом на усмотрение учителя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0918AD-216C-4FDB-8AA6-D3370F85E7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схема со стр. 39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CAE1B-E66C-4F38-9F35-5D0B89992B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21F673-D31E-423D-8B97-6B39F3E446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карта со стр. 33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B30509-B43F-4B19-9681-810A992E35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8D7E57-99FD-43C8-86E8-64A90001C3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Контурные карты История Средних веков 6 класс изд. Дрофа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97F47-D242-4CED-AD68-F9D8E498F7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0A7D6-0E2A-445F-9652-4DD3B42538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2FF6BF-4C50-407F-AB72-E2FE57FD7D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45AED7-9EA5-41BE-9B7E-B37E656CDF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D5485-08CD-46EB-9B62-8B65147EE7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Контурные карты История Средних веков 6 класс изд. Дрофа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карта.  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7B5756-7388-4BAE-81DD-BF457BC411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ж. Новый солдат №41 Варвары – средние века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57B7C-1388-47BE-9298-13D515D71F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CC098-307D-4E6C-814E-F388A29BF3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карта Адрес карты </a:t>
            </a:r>
            <a:r>
              <a:rPr lang="sq-AL" smtClean="0"/>
              <a:t>http://savepic.ru/3005941.png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4968B8-33C3-45B6-B4B5-A36D53E9F8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76D1-7EB0-4256-8C00-3719F354DBAE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471F-7127-448E-BCA4-5DF2FF420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E932-D8BD-4E8D-BF55-D6331273591E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0011-1267-4ABC-B22E-CBE0EEB3E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2F9D-C989-49FC-86B4-534FE5AFA30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B711-9F44-478E-9AD3-CFA7E6522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4571-975D-40EA-A8A0-75109A4018DA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4E23-A9DC-4B4E-9FC6-FEC5516D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328D-0B7D-43E4-94B4-F2A294AF3C45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5F42-5B79-4BB1-8456-278DD7A0B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7DCB-B07A-44BF-9E34-B0790F6F62DA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CBCB-9367-4551-91CB-FB48E7E9D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6BAA-3F10-4AB0-9C66-F6AEB63F0119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0E5B-F8D2-4B68-A4C9-B70548F2A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8EB9-0444-439C-9A47-F3C05342202D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D36A-6C89-45A6-AFFF-C1FFE0834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02E2-5579-465A-84DA-433A37ADA0DA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7D06-FD10-459B-8B05-9B6D9D761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506B-3973-480C-B747-7991FCE05C82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06E4-EBE9-44BB-882C-8940860F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74FE-AA11-41D8-A4E0-10D9BA34F08F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AC12-C9FD-430D-921F-15200D691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614462-4616-4D0C-AA2C-F787DB1388E0}" type="datetimeFigureOut">
              <a:rPr lang="ru-RU"/>
              <a:pPr>
                <a:defRPr/>
              </a:pPr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070A2-A28E-49C2-B40B-844AB75D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5900"/>
            <a:ext cx="1970088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576263"/>
            <a:ext cx="270351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 КОРОЛЕВСТВ К ИМПЕРИИ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</a:t>
            </a:r>
            <a:r>
              <a:rPr lang="ru-RU" sz="1200">
                <a:solidFill>
                  <a:srgbClr val="400000"/>
                </a:solidFill>
                <a:cs typeface="Arial" charset="0"/>
              </a:rPr>
              <a:t>§ 1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pic>
        <p:nvPicPr>
          <p:cNvPr id="14343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6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ВАРВАРЫ НА РИМСКИХ ЗЕМЛЯХ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2836467"/>
            <a:ext cx="8640000" cy="20090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Какие варварские королевства существовали в Западной Европе </a:t>
            </a:r>
            <a:r>
              <a:rPr lang="ru-RU" sz="2800" dirty="0">
                <a:latin typeface="+mn-lt"/>
              </a:rPr>
              <a:t>к 500 </a:t>
            </a:r>
            <a:r>
              <a:rPr lang="ru-RU" sz="2800" dirty="0">
                <a:latin typeface="+mn-lt"/>
              </a:rPr>
              <a:t>году? За счёт чьих земель расширилось Франкское королевство?</a:t>
            </a: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1430179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Перечисли причины, которые, на твой взгляд, позволили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возвыситься </a:t>
            </a:r>
            <a:r>
              <a:rPr lang="ru-RU" sz="2600" dirty="0">
                <a:solidFill>
                  <a:schemeClr val="bg1"/>
                </a:solidFill>
                <a:latin typeface="+mn-lt"/>
              </a:rPr>
              <a:t>Франкскому королевству.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НОВЫЕ ФРАНКСКИЕ КОРОЛИ</a:t>
            </a:r>
            <a:endParaRPr lang="ru-RU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41494" y="2573449"/>
            <a:ext cx="6580783" cy="3870551"/>
          </a:xfrm>
          <a:prstGeom prst="roundRect">
            <a:avLst>
              <a:gd name="adj" fmla="val 817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08125" y="6381750"/>
            <a:ext cx="6448425" cy="442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Битва франков и арабов при Пуатье в 732 году</a:t>
            </a:r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3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2420888"/>
            <a:ext cx="8640000" cy="2009061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</a:t>
            </a:r>
            <a:r>
              <a:rPr lang="ru-RU" sz="2600" b="1" dirty="0">
                <a:solidFill>
                  <a:srgbClr val="0070C0"/>
                </a:solidFill>
                <a:latin typeface="+mn-lt"/>
              </a:rPr>
              <a:t>. </a:t>
            </a:r>
            <a:r>
              <a:rPr lang="ru-RU" sz="2800" dirty="0">
                <a:latin typeface="+mn-lt"/>
              </a:rPr>
              <a:t>Какие факты доказывают, что государство франков при Карле </a:t>
            </a:r>
            <a:r>
              <a:rPr lang="ru-RU" sz="2800" dirty="0">
                <a:latin typeface="+mn-lt"/>
              </a:rPr>
              <a:t>Великом </a:t>
            </a:r>
            <a:r>
              <a:rPr lang="ru-RU" sz="2800" dirty="0">
                <a:latin typeface="+mn-lt"/>
              </a:rPr>
              <a:t>действительно являлось империей?</a:t>
            </a:r>
            <a:endParaRPr lang="ru-RU" sz="26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ИМПЕРИЯ КАРЛА ВЕЛИКОГО</a:t>
            </a:r>
            <a:endParaRPr lang="ru-RU" sz="3600" dirty="0"/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6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Используя текст учебника на с. 36-40, определи главные действия Карла Великого как правителя (запиши словами или придумай условные знаки).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ИМПЕРИЯ КАРЛА ВЕЛИКОГО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2000" y="2973734"/>
            <a:ext cx="2160000" cy="378328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9" name="Полилиния 8"/>
          <p:cNvSpPr/>
          <p:nvPr/>
        </p:nvSpPr>
        <p:spPr>
          <a:xfrm>
            <a:off x="6732000" y="3969152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/>
          </a:p>
        </p:txBody>
      </p:sp>
      <p:sp>
        <p:nvSpPr>
          <p:cNvPr id="11" name="Полилиния 10"/>
          <p:cNvSpPr/>
          <p:nvPr/>
        </p:nvSpPr>
        <p:spPr>
          <a:xfrm>
            <a:off x="6674525" y="4932000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/>
          </a:p>
        </p:txBody>
      </p:sp>
      <p:sp>
        <p:nvSpPr>
          <p:cNvPr id="12" name="Полилиния 11"/>
          <p:cNvSpPr/>
          <p:nvPr/>
        </p:nvSpPr>
        <p:spPr>
          <a:xfrm rot="11571429">
            <a:off x="5116513" y="3643313"/>
            <a:ext cx="666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593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6012400" y="5904000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 dirty="0"/>
          </a:p>
        </p:txBody>
      </p:sp>
      <p:sp>
        <p:nvSpPr>
          <p:cNvPr id="15" name="Полилиния 14"/>
          <p:cNvSpPr/>
          <p:nvPr/>
        </p:nvSpPr>
        <p:spPr>
          <a:xfrm>
            <a:off x="971600" y="5904000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 dirty="0"/>
          </a:p>
        </p:txBody>
      </p:sp>
      <p:sp>
        <p:nvSpPr>
          <p:cNvPr id="17" name="Полилиния 16"/>
          <p:cNvSpPr/>
          <p:nvPr/>
        </p:nvSpPr>
        <p:spPr>
          <a:xfrm>
            <a:off x="252000" y="4932000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 dirty="0"/>
          </a:p>
        </p:txBody>
      </p:sp>
      <p:sp>
        <p:nvSpPr>
          <p:cNvPr id="18" name="Полилиния 17"/>
          <p:cNvSpPr/>
          <p:nvPr/>
        </p:nvSpPr>
        <p:spPr>
          <a:xfrm rot="20828571">
            <a:off x="3960813" y="3643313"/>
            <a:ext cx="666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5936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 19"/>
          <p:cNvSpPr/>
          <p:nvPr/>
        </p:nvSpPr>
        <p:spPr>
          <a:xfrm>
            <a:off x="252000" y="3969152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 dirty="0"/>
          </a:p>
        </p:txBody>
      </p:sp>
      <p:sp>
        <p:nvSpPr>
          <p:cNvPr id="22" name="Полилиния 21"/>
          <p:cNvSpPr/>
          <p:nvPr/>
        </p:nvSpPr>
        <p:spPr>
          <a:xfrm>
            <a:off x="971840" y="2996952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 dirty="0"/>
          </a:p>
        </p:txBody>
      </p:sp>
      <p:sp>
        <p:nvSpPr>
          <p:cNvPr id="24" name="Полилиния 23"/>
          <p:cNvSpPr/>
          <p:nvPr/>
        </p:nvSpPr>
        <p:spPr>
          <a:xfrm>
            <a:off x="6012160" y="2996952"/>
            <a:ext cx="2160000" cy="828000"/>
          </a:xfrm>
          <a:custGeom>
            <a:avLst/>
            <a:gdLst>
              <a:gd name="connsiteX0" fmla="*/ 0 w 2155663"/>
              <a:gd name="connsiteY0" fmla="*/ 136147 h 816864"/>
              <a:gd name="connsiteX1" fmla="*/ 136147 w 2155663"/>
              <a:gd name="connsiteY1" fmla="*/ 0 h 816864"/>
              <a:gd name="connsiteX2" fmla="*/ 2019516 w 2155663"/>
              <a:gd name="connsiteY2" fmla="*/ 0 h 816864"/>
              <a:gd name="connsiteX3" fmla="*/ 2155663 w 2155663"/>
              <a:gd name="connsiteY3" fmla="*/ 136147 h 816864"/>
              <a:gd name="connsiteX4" fmla="*/ 2155663 w 2155663"/>
              <a:gd name="connsiteY4" fmla="*/ 680717 h 816864"/>
              <a:gd name="connsiteX5" fmla="*/ 2019516 w 2155663"/>
              <a:gd name="connsiteY5" fmla="*/ 816864 h 816864"/>
              <a:gd name="connsiteX6" fmla="*/ 136147 w 2155663"/>
              <a:gd name="connsiteY6" fmla="*/ 816864 h 816864"/>
              <a:gd name="connsiteX7" fmla="*/ 0 w 2155663"/>
              <a:gd name="connsiteY7" fmla="*/ 680717 h 816864"/>
              <a:gd name="connsiteX8" fmla="*/ 0 w 2155663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663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2019516" y="0"/>
                </a:lnTo>
                <a:cubicBezTo>
                  <a:pt x="2094708" y="0"/>
                  <a:pt x="2155663" y="60955"/>
                  <a:pt x="2155663" y="136147"/>
                </a:cubicBezTo>
                <a:lnTo>
                  <a:pt x="2155663" y="680717"/>
                </a:lnTo>
                <a:cubicBezTo>
                  <a:pt x="2155663" y="755909"/>
                  <a:pt x="2094708" y="816864"/>
                  <a:pt x="2019516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776" tIns="128776" rIns="128776" bIns="128776" spcCol="1270" anchor="ctr"/>
          <a:lstStyle/>
          <a:p>
            <a:pPr algn="ctr" defTabSz="1555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500"/>
          </a:p>
        </p:txBody>
      </p:sp>
      <p:pic>
        <p:nvPicPr>
          <p:cNvPr id="37920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79488"/>
            <a:ext cx="8639175" cy="576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2000" y="2420888"/>
            <a:ext cx="8640000" cy="2009061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По карте определи, какие земли были завоёваны Карлом Великим.</a:t>
            </a:r>
          </a:p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Какие части можно выделить внутри его империи?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ИМПЕРИЯ КАРЛА ВЕЛИКОГО</a:t>
            </a:r>
            <a:endParaRPr lang="ru-RU" sz="3600" dirty="0"/>
          </a:p>
        </p:txBody>
      </p:sp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ИМПЕРИЯ КАРЛА ВЕЛИКОГО ОБЪЕДИНИЛА ЗАПАД ХРИСТИАНСКОГО МИРА. РОМАНСКОЕ, ГЕРМАНСКОЕ И ПРОЧЕЕ ВАРВАРСКОЕ НАСЕЛЕНИЕ СООБЩА ВОССТАНАВЛИВАЛО ДОСТИЖЕНИЯ ЦИВИЛИЗАЦИИ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198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80083"/>
            <a:ext cx="8640000" cy="231552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На твой взгляд человека </a:t>
            </a:r>
            <a:r>
              <a:rPr lang="en-US" sz="2600">
                <a:latin typeface="Comic Sans MS" pitchFamily="66" charset="0"/>
              </a:rPr>
              <a:t>XXI</a:t>
            </a:r>
            <a:r>
              <a:rPr lang="ru-RU" sz="2600">
                <a:latin typeface="Comic Sans MS" pitchFamily="66" charset="0"/>
              </a:rPr>
              <a:t> века, Карл Великий</a:t>
            </a:r>
            <a:r>
              <a:rPr lang="ru-RU" sz="2600"/>
              <a:t> –</a:t>
            </a:r>
            <a:r>
              <a:rPr lang="ru-RU" sz="2600">
                <a:latin typeface="Comic Sans MS" pitchFamily="66" charset="0"/>
              </a:rPr>
              <a:t> действительно великий правитель или нет?</a:t>
            </a:r>
          </a:p>
          <a:p>
            <a:pPr indent="35877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Рассмотри деятельность Карла Великого с разных позиций.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44061" name="Group 29"/>
          <p:cNvGraphicFramePr>
            <a:graphicFrameLocks noGrp="1"/>
          </p:cNvGraphicFramePr>
          <p:nvPr/>
        </p:nvGraphicFramePr>
        <p:xfrm>
          <a:off x="179388" y="3573463"/>
          <a:ext cx="8712200" cy="2314575"/>
        </p:xfrm>
        <a:graphic>
          <a:graphicData uri="http://schemas.openxmlformats.org/drawingml/2006/table">
            <a:tbl>
              <a:tblPr/>
              <a:tblGrid>
                <a:gridCol w="1800225"/>
                <a:gridCol w="3816350"/>
                <a:gridCol w="3095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что, с одной стороны 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4405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3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4640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 anchor="ctr"/>
          <a:lstStyle/>
          <a:p>
            <a:pPr marL="88900" indent="358775">
              <a:spcBef>
                <a:spcPct val="0"/>
              </a:spcBef>
            </a:pPr>
            <a:r>
              <a:rPr lang="ru-RU" sz="2400" smtClean="0"/>
              <a:t>В 476</a:t>
            </a:r>
            <a:r>
              <a:rPr lang="ru-RU" sz="2400" b="1" smtClean="0"/>
              <a:t> </a:t>
            </a:r>
            <a:r>
              <a:rPr lang="ru-RU" sz="2400" smtClean="0"/>
              <a:t>году вождь отряда германских наёмников Одоакр сверг последнего западноримского императора, провозгласил себя королём Италии, а императорскую корону отослал в Константинополь.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464050"/>
          </a:xfrm>
        </p:spPr>
        <p:txBody>
          <a:bodyPr lIns="36000" rIns="36000" anchor="ctr">
            <a:noAutofit/>
          </a:bodyPr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2400" smtClean="0"/>
              <a:t>Из средневековой хроники</a:t>
            </a:r>
          </a:p>
          <a:p>
            <a:pPr marL="88900" indent="0">
              <a:spcBef>
                <a:spcPct val="0"/>
              </a:spcBef>
            </a:pPr>
            <a:r>
              <a:rPr lang="ru-RU" sz="2400" smtClean="0"/>
              <a:t>Христианам стало ясно, что Карл, король франков, …, должен именоваться императором…. Король Карл не хотел отказывать их просьбам …</a:t>
            </a:r>
            <a:r>
              <a:rPr lang="en-US" sz="2400" smtClean="0"/>
              <a:t> </a:t>
            </a:r>
            <a:r>
              <a:rPr lang="ru-RU" sz="2400" smtClean="0"/>
              <a:t>в то же Рождество принял титул императора</a:t>
            </a:r>
            <a:r>
              <a:rPr lang="ru-RU" sz="2400" smtClean="0">
                <a:latin typeface="Arial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749959"/>
            <a:ext cx="8640000" cy="919401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исторические факты. Как изменилось отношение варваров к императорской короне?</a:t>
            </a:r>
            <a:endParaRPr lang="ru-RU" sz="2400" dirty="0">
              <a:latin typeface="+mn-lt"/>
            </a:endParaRP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893975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703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ФРАНКСКОЕ КОРОЛЕВСТВО СТАЛО ИМПЕРИЕЙ?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Выбери признаки империи</a:t>
            </a:r>
            <a:r>
              <a:rPr lang="ru-RU" sz="280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10" name="Полилиния 9"/>
          <p:cNvSpPr/>
          <p:nvPr/>
        </p:nvSpPr>
        <p:spPr>
          <a:xfrm>
            <a:off x="3492000" y="3933056"/>
            <a:ext cx="2160000" cy="914667"/>
          </a:xfrm>
          <a:custGeom>
            <a:avLst/>
            <a:gdLst>
              <a:gd name="connsiteX0" fmla="*/ 0 w 1829334"/>
              <a:gd name="connsiteY0" fmla="*/ 457334 h 1829334"/>
              <a:gd name="connsiteX1" fmla="*/ 609773 w 1829334"/>
              <a:gd name="connsiteY1" fmla="*/ 457326 h 1829334"/>
              <a:gd name="connsiteX2" fmla="*/ 914667 w 1829334"/>
              <a:gd name="connsiteY2" fmla="*/ 0 h 1829334"/>
              <a:gd name="connsiteX3" fmla="*/ 1219561 w 1829334"/>
              <a:gd name="connsiteY3" fmla="*/ 457326 h 1829334"/>
              <a:gd name="connsiteX4" fmla="*/ 1829334 w 1829334"/>
              <a:gd name="connsiteY4" fmla="*/ 457334 h 1829334"/>
              <a:gd name="connsiteX5" fmla="*/ 1524455 w 1829334"/>
              <a:gd name="connsiteY5" fmla="*/ 914667 h 1829334"/>
              <a:gd name="connsiteX6" fmla="*/ 1829334 w 1829334"/>
              <a:gd name="connsiteY6" fmla="*/ 1372001 h 1829334"/>
              <a:gd name="connsiteX7" fmla="*/ 1219561 w 1829334"/>
              <a:gd name="connsiteY7" fmla="*/ 1372008 h 1829334"/>
              <a:gd name="connsiteX8" fmla="*/ 914667 w 1829334"/>
              <a:gd name="connsiteY8" fmla="*/ 1829334 h 1829334"/>
              <a:gd name="connsiteX9" fmla="*/ 609773 w 1829334"/>
              <a:gd name="connsiteY9" fmla="*/ 1372008 h 1829334"/>
              <a:gd name="connsiteX10" fmla="*/ 0 w 1829334"/>
              <a:gd name="connsiteY10" fmla="*/ 1372001 h 1829334"/>
              <a:gd name="connsiteX11" fmla="*/ 304879 w 1829334"/>
              <a:gd name="connsiteY11" fmla="*/ 914667 h 1829334"/>
              <a:gd name="connsiteX12" fmla="*/ 0 w 1829334"/>
              <a:gd name="connsiteY12" fmla="*/ 457334 h 1829334"/>
              <a:gd name="connsiteX0" fmla="*/ 0 w 1829334"/>
              <a:gd name="connsiteY0" fmla="*/ 457334 h 1372008"/>
              <a:gd name="connsiteX1" fmla="*/ 609773 w 1829334"/>
              <a:gd name="connsiteY1" fmla="*/ 457326 h 1372008"/>
              <a:gd name="connsiteX2" fmla="*/ 914667 w 1829334"/>
              <a:gd name="connsiteY2" fmla="*/ 0 h 1372008"/>
              <a:gd name="connsiteX3" fmla="*/ 1219561 w 1829334"/>
              <a:gd name="connsiteY3" fmla="*/ 457326 h 1372008"/>
              <a:gd name="connsiteX4" fmla="*/ 1829334 w 1829334"/>
              <a:gd name="connsiteY4" fmla="*/ 457334 h 1372008"/>
              <a:gd name="connsiteX5" fmla="*/ 1524455 w 1829334"/>
              <a:gd name="connsiteY5" fmla="*/ 914667 h 1372008"/>
              <a:gd name="connsiteX6" fmla="*/ 1829334 w 1829334"/>
              <a:gd name="connsiteY6" fmla="*/ 1372001 h 1372008"/>
              <a:gd name="connsiteX7" fmla="*/ 1219561 w 1829334"/>
              <a:gd name="connsiteY7" fmla="*/ 1372008 h 1372008"/>
              <a:gd name="connsiteX8" fmla="*/ 609773 w 1829334"/>
              <a:gd name="connsiteY8" fmla="*/ 1372008 h 1372008"/>
              <a:gd name="connsiteX9" fmla="*/ 0 w 1829334"/>
              <a:gd name="connsiteY9" fmla="*/ 1372001 h 1372008"/>
              <a:gd name="connsiteX10" fmla="*/ 304879 w 1829334"/>
              <a:gd name="connsiteY10" fmla="*/ 914667 h 1372008"/>
              <a:gd name="connsiteX11" fmla="*/ 0 w 1829334"/>
              <a:gd name="connsiteY11" fmla="*/ 457334 h 1372008"/>
              <a:gd name="connsiteX0" fmla="*/ 0 w 1829334"/>
              <a:gd name="connsiteY0" fmla="*/ 457334 h 1372008"/>
              <a:gd name="connsiteX1" fmla="*/ 609773 w 1829334"/>
              <a:gd name="connsiteY1" fmla="*/ 457326 h 1372008"/>
              <a:gd name="connsiteX2" fmla="*/ 914667 w 1829334"/>
              <a:gd name="connsiteY2" fmla="*/ 0 h 1372008"/>
              <a:gd name="connsiteX3" fmla="*/ 1219561 w 1829334"/>
              <a:gd name="connsiteY3" fmla="*/ 457326 h 1372008"/>
              <a:gd name="connsiteX4" fmla="*/ 1829334 w 1829334"/>
              <a:gd name="connsiteY4" fmla="*/ 457334 h 1372008"/>
              <a:gd name="connsiteX5" fmla="*/ 1524455 w 1829334"/>
              <a:gd name="connsiteY5" fmla="*/ 914667 h 1372008"/>
              <a:gd name="connsiteX6" fmla="*/ 1829334 w 1829334"/>
              <a:gd name="connsiteY6" fmla="*/ 1372001 h 1372008"/>
              <a:gd name="connsiteX7" fmla="*/ 1219561 w 1829334"/>
              <a:gd name="connsiteY7" fmla="*/ 1372008 h 1372008"/>
              <a:gd name="connsiteX8" fmla="*/ 609773 w 1829334"/>
              <a:gd name="connsiteY8" fmla="*/ 1372008 h 1372008"/>
              <a:gd name="connsiteX9" fmla="*/ 304879 w 1829334"/>
              <a:gd name="connsiteY9" fmla="*/ 914667 h 1372008"/>
              <a:gd name="connsiteX10" fmla="*/ 0 w 1829334"/>
              <a:gd name="connsiteY10" fmla="*/ 457334 h 1372008"/>
              <a:gd name="connsiteX0" fmla="*/ 0 w 1829334"/>
              <a:gd name="connsiteY0" fmla="*/ 457334 h 1372008"/>
              <a:gd name="connsiteX1" fmla="*/ 609773 w 1829334"/>
              <a:gd name="connsiteY1" fmla="*/ 457326 h 1372008"/>
              <a:gd name="connsiteX2" fmla="*/ 914667 w 1829334"/>
              <a:gd name="connsiteY2" fmla="*/ 0 h 1372008"/>
              <a:gd name="connsiteX3" fmla="*/ 1219561 w 1829334"/>
              <a:gd name="connsiteY3" fmla="*/ 457326 h 1372008"/>
              <a:gd name="connsiteX4" fmla="*/ 1829334 w 1829334"/>
              <a:gd name="connsiteY4" fmla="*/ 457334 h 1372008"/>
              <a:gd name="connsiteX5" fmla="*/ 1524455 w 1829334"/>
              <a:gd name="connsiteY5" fmla="*/ 914667 h 1372008"/>
              <a:gd name="connsiteX6" fmla="*/ 1219561 w 1829334"/>
              <a:gd name="connsiteY6" fmla="*/ 1372008 h 1372008"/>
              <a:gd name="connsiteX7" fmla="*/ 609773 w 1829334"/>
              <a:gd name="connsiteY7" fmla="*/ 1372008 h 1372008"/>
              <a:gd name="connsiteX8" fmla="*/ 304879 w 1829334"/>
              <a:gd name="connsiteY8" fmla="*/ 914667 h 1372008"/>
              <a:gd name="connsiteX9" fmla="*/ 0 w 1829334"/>
              <a:gd name="connsiteY9" fmla="*/ 457334 h 1372008"/>
              <a:gd name="connsiteX0" fmla="*/ 0 w 1829334"/>
              <a:gd name="connsiteY0" fmla="*/ 457334 h 1372008"/>
              <a:gd name="connsiteX1" fmla="*/ 609773 w 1829334"/>
              <a:gd name="connsiteY1" fmla="*/ 457326 h 1372008"/>
              <a:gd name="connsiteX2" fmla="*/ 914667 w 1829334"/>
              <a:gd name="connsiteY2" fmla="*/ 0 h 1372008"/>
              <a:gd name="connsiteX3" fmla="*/ 1219561 w 1829334"/>
              <a:gd name="connsiteY3" fmla="*/ 457326 h 1372008"/>
              <a:gd name="connsiteX4" fmla="*/ 1829334 w 1829334"/>
              <a:gd name="connsiteY4" fmla="*/ 457334 h 1372008"/>
              <a:gd name="connsiteX5" fmla="*/ 1524455 w 1829334"/>
              <a:gd name="connsiteY5" fmla="*/ 914667 h 1372008"/>
              <a:gd name="connsiteX6" fmla="*/ 609773 w 1829334"/>
              <a:gd name="connsiteY6" fmla="*/ 1372008 h 1372008"/>
              <a:gd name="connsiteX7" fmla="*/ 304879 w 1829334"/>
              <a:gd name="connsiteY7" fmla="*/ 914667 h 1372008"/>
              <a:gd name="connsiteX8" fmla="*/ 0 w 1829334"/>
              <a:gd name="connsiteY8" fmla="*/ 457334 h 1372008"/>
              <a:gd name="connsiteX0" fmla="*/ 0 w 1829334"/>
              <a:gd name="connsiteY0" fmla="*/ 457334 h 914667"/>
              <a:gd name="connsiteX1" fmla="*/ 609773 w 1829334"/>
              <a:gd name="connsiteY1" fmla="*/ 457326 h 914667"/>
              <a:gd name="connsiteX2" fmla="*/ 914667 w 1829334"/>
              <a:gd name="connsiteY2" fmla="*/ 0 h 914667"/>
              <a:gd name="connsiteX3" fmla="*/ 1219561 w 1829334"/>
              <a:gd name="connsiteY3" fmla="*/ 457326 h 914667"/>
              <a:gd name="connsiteX4" fmla="*/ 1829334 w 1829334"/>
              <a:gd name="connsiteY4" fmla="*/ 457334 h 914667"/>
              <a:gd name="connsiteX5" fmla="*/ 1524455 w 1829334"/>
              <a:gd name="connsiteY5" fmla="*/ 914667 h 914667"/>
              <a:gd name="connsiteX6" fmla="*/ 304879 w 1829334"/>
              <a:gd name="connsiteY6" fmla="*/ 914667 h 914667"/>
              <a:gd name="connsiteX7" fmla="*/ 0 w 1829334"/>
              <a:gd name="connsiteY7" fmla="*/ 457334 h 914667"/>
              <a:gd name="connsiteX0" fmla="*/ 0 w 1629309"/>
              <a:gd name="connsiteY0" fmla="*/ 219209 h 914667"/>
              <a:gd name="connsiteX1" fmla="*/ 409748 w 1629309"/>
              <a:gd name="connsiteY1" fmla="*/ 457326 h 914667"/>
              <a:gd name="connsiteX2" fmla="*/ 714642 w 1629309"/>
              <a:gd name="connsiteY2" fmla="*/ 0 h 914667"/>
              <a:gd name="connsiteX3" fmla="*/ 1019536 w 1629309"/>
              <a:gd name="connsiteY3" fmla="*/ 457326 h 914667"/>
              <a:gd name="connsiteX4" fmla="*/ 1629309 w 1629309"/>
              <a:gd name="connsiteY4" fmla="*/ 457334 h 914667"/>
              <a:gd name="connsiteX5" fmla="*/ 1324430 w 1629309"/>
              <a:gd name="connsiteY5" fmla="*/ 914667 h 914667"/>
              <a:gd name="connsiteX6" fmla="*/ 104854 w 1629309"/>
              <a:gd name="connsiteY6" fmla="*/ 914667 h 914667"/>
              <a:gd name="connsiteX7" fmla="*/ 0 w 1629309"/>
              <a:gd name="connsiteY7" fmla="*/ 219209 h 914667"/>
              <a:gd name="connsiteX0" fmla="*/ 0 w 1419759"/>
              <a:gd name="connsiteY0" fmla="*/ 219209 h 914667"/>
              <a:gd name="connsiteX1" fmla="*/ 409748 w 1419759"/>
              <a:gd name="connsiteY1" fmla="*/ 457326 h 914667"/>
              <a:gd name="connsiteX2" fmla="*/ 714642 w 1419759"/>
              <a:gd name="connsiteY2" fmla="*/ 0 h 914667"/>
              <a:gd name="connsiteX3" fmla="*/ 1019536 w 1419759"/>
              <a:gd name="connsiteY3" fmla="*/ 457326 h 914667"/>
              <a:gd name="connsiteX4" fmla="*/ 1419759 w 1419759"/>
              <a:gd name="connsiteY4" fmla="*/ 214446 h 914667"/>
              <a:gd name="connsiteX5" fmla="*/ 1324430 w 1419759"/>
              <a:gd name="connsiteY5" fmla="*/ 914667 h 914667"/>
              <a:gd name="connsiteX6" fmla="*/ 104854 w 1419759"/>
              <a:gd name="connsiteY6" fmla="*/ 914667 h 914667"/>
              <a:gd name="connsiteX7" fmla="*/ 0 w 1419759"/>
              <a:gd name="connsiteY7" fmla="*/ 219209 h 914667"/>
              <a:gd name="connsiteX0" fmla="*/ 0 w 1434047"/>
              <a:gd name="connsiteY0" fmla="*/ 219209 h 914667"/>
              <a:gd name="connsiteX1" fmla="*/ 409748 w 1434047"/>
              <a:gd name="connsiteY1" fmla="*/ 457326 h 914667"/>
              <a:gd name="connsiteX2" fmla="*/ 714642 w 1434047"/>
              <a:gd name="connsiteY2" fmla="*/ 0 h 914667"/>
              <a:gd name="connsiteX3" fmla="*/ 1019536 w 1434047"/>
              <a:gd name="connsiteY3" fmla="*/ 457326 h 914667"/>
              <a:gd name="connsiteX4" fmla="*/ 1434047 w 1434047"/>
              <a:gd name="connsiteY4" fmla="*/ 219208 h 914667"/>
              <a:gd name="connsiteX5" fmla="*/ 1324430 w 1434047"/>
              <a:gd name="connsiteY5" fmla="*/ 914667 h 914667"/>
              <a:gd name="connsiteX6" fmla="*/ 104854 w 1434047"/>
              <a:gd name="connsiteY6" fmla="*/ 914667 h 914667"/>
              <a:gd name="connsiteX7" fmla="*/ 0 w 1434047"/>
              <a:gd name="connsiteY7" fmla="*/ 219209 h 91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4047" h="914667">
                <a:moveTo>
                  <a:pt x="0" y="219209"/>
                </a:moveTo>
                <a:lnTo>
                  <a:pt x="409748" y="457326"/>
                </a:lnTo>
                <a:lnTo>
                  <a:pt x="714642" y="0"/>
                </a:lnTo>
                <a:lnTo>
                  <a:pt x="1019536" y="457326"/>
                </a:lnTo>
                <a:lnTo>
                  <a:pt x="1434047" y="219208"/>
                </a:lnTo>
                <a:lnTo>
                  <a:pt x="1324430" y="914667"/>
                </a:lnTo>
                <a:lnTo>
                  <a:pt x="104854" y="914667"/>
                </a:lnTo>
                <a:lnTo>
                  <a:pt x="0" y="21920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</a:gra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000" tIns="471296" rIns="180000" bIns="144000" spcCol="1270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spc="-150" dirty="0"/>
              <a:t>ИМПЕРИЯ</a:t>
            </a:r>
            <a:endParaRPr lang="ru-RU" sz="2800" spc="-150" dirty="0"/>
          </a:p>
        </p:txBody>
      </p:sp>
      <p:sp>
        <p:nvSpPr>
          <p:cNvPr id="12" name="Полилиния 11"/>
          <p:cNvSpPr/>
          <p:nvPr/>
        </p:nvSpPr>
        <p:spPr>
          <a:xfrm>
            <a:off x="971600" y="5277527"/>
            <a:ext cx="2988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2000">
                <a:solidFill>
                  <a:srgbClr val="800000"/>
                </a:solidFill>
              </a:rPr>
              <a:t>Государство</a:t>
            </a:r>
            <a:r>
              <a:rPr lang="ru-RU" sz="2000">
                <a:solidFill>
                  <a:srgbClr val="800000"/>
                </a:solidFill>
                <a:latin typeface="Arial" charset="0"/>
              </a:rPr>
              <a:t>,</a:t>
            </a:r>
            <a:r>
              <a:rPr lang="ru-RU" sz="2000">
                <a:solidFill>
                  <a:srgbClr val="800000"/>
                </a:solidFill>
              </a:rPr>
              <a:t> образованное в результате завоеваний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252000" y="3861168"/>
            <a:ext cx="2880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59991"/>
              <a:satOff val="0"/>
              <a:lumOff val="2000"/>
              <a:alphaOff val="0"/>
            </a:schemeClr>
          </a:fillRef>
          <a:effectRef idx="2">
            <a:schemeClr val="accent3">
              <a:hueOff val="359991"/>
              <a:satOff val="0"/>
              <a:lumOff val="200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ru-RU" sz="2000">
                <a:solidFill>
                  <a:srgbClr val="800000"/>
                </a:solidFill>
              </a:rPr>
              <a:t>Большая территория, заселённая разными народами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971600" y="2420888"/>
            <a:ext cx="2988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19981"/>
              <a:satOff val="0"/>
              <a:lumOff val="4000"/>
              <a:alphaOff val="0"/>
            </a:schemeClr>
          </a:fillRef>
          <a:effectRef idx="2">
            <a:schemeClr val="accent3">
              <a:hueOff val="719981"/>
              <a:satOff val="0"/>
              <a:lumOff val="400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Добровольно объединившиеся страны и народы</a:t>
            </a:r>
            <a:endParaRPr lang="ru-RU" sz="2000" dirty="0"/>
          </a:p>
        </p:txBody>
      </p:sp>
      <p:sp>
        <p:nvSpPr>
          <p:cNvPr id="19" name="Полилиния 18"/>
          <p:cNvSpPr/>
          <p:nvPr/>
        </p:nvSpPr>
        <p:spPr>
          <a:xfrm>
            <a:off x="5148064" y="2420888"/>
            <a:ext cx="2988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079972"/>
              <a:satOff val="0"/>
              <a:lumOff val="6001"/>
              <a:alphaOff val="0"/>
            </a:schemeClr>
          </a:fillRef>
          <a:effectRef idx="2">
            <a:schemeClr val="accent3">
              <a:hueOff val="1079972"/>
              <a:satOff val="0"/>
              <a:lumOff val="6001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Власть сосредоточена в руках императора</a:t>
            </a:r>
            <a:endParaRPr lang="ru-RU" sz="2000" dirty="0"/>
          </a:p>
        </p:txBody>
      </p:sp>
      <p:sp>
        <p:nvSpPr>
          <p:cNvPr id="21" name="Полилиния 20"/>
          <p:cNvSpPr/>
          <p:nvPr/>
        </p:nvSpPr>
        <p:spPr>
          <a:xfrm>
            <a:off x="6012480" y="3861168"/>
            <a:ext cx="2880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439962"/>
              <a:satOff val="0"/>
              <a:lumOff val="8001"/>
              <a:alphaOff val="0"/>
            </a:schemeClr>
          </a:fillRef>
          <a:effectRef idx="2">
            <a:schemeClr val="accent3">
              <a:hueOff val="1439962"/>
              <a:satOff val="0"/>
              <a:lumOff val="8001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Небольшая территория</a:t>
            </a:r>
            <a:endParaRPr lang="ru-RU" sz="2000" dirty="0"/>
          </a:p>
        </p:txBody>
      </p:sp>
      <p:sp>
        <p:nvSpPr>
          <p:cNvPr id="23" name="Полилиния 22"/>
          <p:cNvSpPr/>
          <p:nvPr/>
        </p:nvSpPr>
        <p:spPr>
          <a:xfrm>
            <a:off x="5148064" y="5277527"/>
            <a:ext cx="2988000" cy="1080000"/>
          </a:xfrm>
          <a:custGeom>
            <a:avLst/>
            <a:gdLst>
              <a:gd name="connsiteX0" fmla="*/ 0 w 2896158"/>
              <a:gd name="connsiteY0" fmla="*/ 100845 h 1008446"/>
              <a:gd name="connsiteX1" fmla="*/ 100845 w 2896158"/>
              <a:gd name="connsiteY1" fmla="*/ 0 h 1008446"/>
              <a:gd name="connsiteX2" fmla="*/ 2795313 w 2896158"/>
              <a:gd name="connsiteY2" fmla="*/ 0 h 1008446"/>
              <a:gd name="connsiteX3" fmla="*/ 2896158 w 2896158"/>
              <a:gd name="connsiteY3" fmla="*/ 100845 h 1008446"/>
              <a:gd name="connsiteX4" fmla="*/ 2896158 w 2896158"/>
              <a:gd name="connsiteY4" fmla="*/ 907601 h 1008446"/>
              <a:gd name="connsiteX5" fmla="*/ 2795313 w 2896158"/>
              <a:gd name="connsiteY5" fmla="*/ 1008446 h 1008446"/>
              <a:gd name="connsiteX6" fmla="*/ 100845 w 2896158"/>
              <a:gd name="connsiteY6" fmla="*/ 1008446 h 1008446"/>
              <a:gd name="connsiteX7" fmla="*/ 0 w 2896158"/>
              <a:gd name="connsiteY7" fmla="*/ 907601 h 1008446"/>
              <a:gd name="connsiteX8" fmla="*/ 0 w 2896158"/>
              <a:gd name="connsiteY8" fmla="*/ 100845 h 100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6158" h="1008446">
                <a:moveTo>
                  <a:pt x="0" y="100845"/>
                </a:moveTo>
                <a:cubicBezTo>
                  <a:pt x="0" y="45150"/>
                  <a:pt x="45150" y="0"/>
                  <a:pt x="100845" y="0"/>
                </a:cubicBezTo>
                <a:lnTo>
                  <a:pt x="2795313" y="0"/>
                </a:lnTo>
                <a:cubicBezTo>
                  <a:pt x="2851008" y="0"/>
                  <a:pt x="2896158" y="45150"/>
                  <a:pt x="2896158" y="100845"/>
                </a:cubicBezTo>
                <a:lnTo>
                  <a:pt x="2896158" y="907601"/>
                </a:lnTo>
                <a:cubicBezTo>
                  <a:pt x="2896158" y="963296"/>
                  <a:pt x="2851008" y="1008446"/>
                  <a:pt x="2795313" y="1008446"/>
                </a:cubicBezTo>
                <a:lnTo>
                  <a:pt x="100845" y="1008446"/>
                </a:lnTo>
                <a:cubicBezTo>
                  <a:pt x="45150" y="1008446"/>
                  <a:pt x="0" y="963296"/>
                  <a:pt x="0" y="907601"/>
                </a:cubicBezTo>
                <a:lnTo>
                  <a:pt x="0" y="10084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799953"/>
              <a:satOff val="0"/>
              <a:lumOff val="10001"/>
              <a:alphaOff val="0"/>
            </a:schemeClr>
          </a:fillRef>
          <a:effectRef idx="2">
            <a:schemeClr val="accent3">
              <a:hueOff val="1799953"/>
              <a:satOff val="0"/>
              <a:lumOff val="10001"/>
              <a:alphaOff val="0"/>
            </a:schemeClr>
          </a:effectRef>
          <a:fontRef idx="minor">
            <a:schemeClr val="lt1"/>
          </a:fontRef>
        </p:style>
        <p:txBody>
          <a:bodyPr lIns="36000" tIns="72000" rIns="36000" bIns="36000" spcCol="1270" anchor="ctr"/>
          <a:lstStyle/>
          <a:p>
            <a:pPr algn="ctr" defTabSz="7112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/>
              <a:t>В управлении государством могут участвовать разные люди</a:t>
            </a:r>
            <a:endParaRPr lang="ru-RU" sz="2000" dirty="0"/>
          </a:p>
        </p:txBody>
      </p:sp>
      <p:pic>
        <p:nvPicPr>
          <p:cNvPr id="20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цифр укажи признаки первобытности (1) и цивилизации (2)</a:t>
            </a:r>
            <a:r>
              <a:rPr lang="ru-RU" sz="280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2000" y="2788091"/>
            <a:ext cx="8640000" cy="1532334"/>
          </a:xfrm>
          <a:prstGeom prst="roundRect">
            <a:avLst/>
          </a:prstGeom>
          <a:blipFill>
            <a:blip r:embed="rId4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Укажи</a:t>
            </a:r>
            <a:r>
              <a:rPr lang="ru-RU" sz="2800"/>
              <a:t>,</a:t>
            </a:r>
            <a:r>
              <a:rPr lang="ru-RU" sz="2800">
                <a:latin typeface="Comic Sans MS" pitchFamily="66" charset="0"/>
              </a:rPr>
              <a:t> какие варварские королевства существовали на территории Западной Римской империи</a:t>
            </a:r>
            <a:r>
              <a:rPr lang="ru-RU" sz="2800"/>
              <a:t>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7807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Варвары на римских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землях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073951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франкские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короли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298087"/>
            <a:ext cx="86400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Империя Карла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Великого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С </a:t>
            </a:r>
            <a:r>
              <a:rPr lang="ru-RU" sz="2800" dirty="0">
                <a:latin typeface="+mn-lt"/>
              </a:rPr>
              <a:t>помощью фактов докажи, что варвары взошли на ступень </a:t>
            </a:r>
            <a:r>
              <a:rPr lang="ru-RU" sz="2800" dirty="0">
                <a:latin typeface="+mn-lt"/>
              </a:rPr>
              <a:t>цивилизации</a:t>
            </a:r>
            <a:r>
              <a:rPr lang="ru-RU" sz="2800" dirty="0">
                <a:latin typeface="+mn-lt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ВАРВАРЫ НА РИМСКИХ ЗЕМЛЯХ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251065" y="2708920"/>
            <a:ext cx="2848262" cy="3888000"/>
          </a:xfrm>
          <a:prstGeom prst="roundRect">
            <a:avLst>
              <a:gd name="adj" fmla="val 792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40088" y="2711450"/>
          <a:ext cx="5651500" cy="3887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500"/>
                <a:gridCol w="3532500"/>
              </a:tblGrid>
              <a:tr h="77768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ФАКТЫ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ХОЗЯЙСТВО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ВЛАСТЬ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ДЕЛЕНИЕ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КУЛЬТУРА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7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000" y="980728"/>
            <a:ext cx="8640000" cy="13280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Распредели указанные явления на группы в зависимости от изменений</a:t>
            </a:r>
            <a:r>
              <a:rPr lang="ru-RU" sz="2400"/>
              <a:t>,</a:t>
            </a:r>
            <a:r>
              <a:rPr lang="ru-RU" sz="2400">
                <a:latin typeface="Comic Sans MS" pitchFamily="66" charset="0"/>
              </a:rPr>
              <a:t> произошедших с римлянами и варварами</a:t>
            </a:r>
            <a:r>
              <a:rPr lang="ru-RU" sz="240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ВАРВАРЫ НА РИМСКИХ ЗЕМЛЯХ</a:t>
            </a:r>
            <a:endParaRPr lang="ru-RU" sz="3600" dirty="0"/>
          </a:p>
        </p:txBody>
      </p:sp>
      <p:graphicFrame>
        <p:nvGraphicFramePr>
          <p:cNvPr id="29745" name="Group 49"/>
          <p:cNvGraphicFramePr>
            <a:graphicFrameLocks noGrp="1"/>
          </p:cNvGraphicFramePr>
          <p:nvPr/>
        </p:nvGraphicFramePr>
        <p:xfrm>
          <a:off x="250825" y="2349500"/>
          <a:ext cx="8639175" cy="4505325"/>
        </p:xfrm>
        <a:graphic>
          <a:graphicData uri="http://schemas.openxmlformats.org/drawingml/2006/table">
            <a:tbl>
              <a:tblPr/>
              <a:tblGrid>
                <a:gridCol w="2879725"/>
                <a:gridCol w="719138"/>
                <a:gridCol w="1441450"/>
                <a:gridCol w="719137"/>
                <a:gridCol w="28797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зменения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зменения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Утеряны традиции глубокой вспашки и удобрения земли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Римляне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(потеряли)</a:t>
                      </a:r>
                    </a:p>
                  </a:txBody>
                  <a:tcPr marL="36000" marR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Исчезли крупные города, ремесленные мастерские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Приняли христианство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Получены земли с рабами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Стремление к роскоши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Исчезли спокойствие и порядок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Варвары (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приобрели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Меньше орудий из железа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Изменились  древние законы и обычаи  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Заросли дороги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Деревянные постройки сменили каменные</a:t>
                      </a: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276600" y="2808288"/>
            <a:ext cx="53975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5600" y="2808288"/>
            <a:ext cx="53975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4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50613" y="5013176"/>
            <a:ext cx="681427" cy="108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553171" cy="108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12907</TotalTime>
  <Words>554</Words>
  <Application>Microsoft Office PowerPoint</Application>
  <PresentationFormat>Экран (4:3)</PresentationFormat>
  <Paragraphs>91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КОРОЛЕВСТВ К ИМПЕРИИ</dc:title>
  <dc:creator>Telli</dc:creator>
  <cp:lastModifiedBy>Admin</cp:lastModifiedBy>
  <cp:revision>320</cp:revision>
  <dcterms:created xsi:type="dcterms:W3CDTF">2012-04-06T18:00:09Z</dcterms:created>
  <dcterms:modified xsi:type="dcterms:W3CDTF">2013-08-28T10:55:24Z</dcterms:modified>
</cp:coreProperties>
</file>