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3" r:id="rId3"/>
    <p:sldId id="265" r:id="rId4"/>
    <p:sldId id="271" r:id="rId5"/>
    <p:sldId id="272" r:id="rId6"/>
    <p:sldId id="274" r:id="rId7"/>
    <p:sldId id="273" r:id="rId8"/>
    <p:sldId id="266" r:id="rId9"/>
    <p:sldId id="276" r:id="rId10"/>
    <p:sldId id="275" r:id="rId11"/>
    <p:sldId id="278" r:id="rId12"/>
    <p:sldId id="269" r:id="rId13"/>
    <p:sldId id="267" r:id="rId14"/>
    <p:sldId id="277" r:id="rId15"/>
    <p:sldId id="279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CC"/>
    <a:srgbClr val="FFDDBF"/>
    <a:srgbClr val="EBBB8A"/>
    <a:srgbClr val="E7B98A"/>
    <a:srgbClr val="050403"/>
    <a:srgbClr val="FFFFFF"/>
    <a:srgbClr val="99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85" autoAdjust="0"/>
    <p:restoredTop sz="74866" autoAdjust="0"/>
  </p:normalViewPr>
  <p:slideViewPr>
    <p:cSldViewPr>
      <p:cViewPr varScale="1">
        <p:scale>
          <a:sx n="108" d="100"/>
          <a:sy n="108" d="100"/>
        </p:scale>
        <p:origin x="-72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4346FDF-0140-4A3F-A1B6-2CD8F20CB44F}" type="datetimeFigureOut">
              <a:rPr lang="ru-RU"/>
              <a:pPr>
                <a:defRPr/>
              </a:pPr>
              <a:t>26.12.2012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4ED5BAA-6BB4-4661-88B0-90D18CE572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журнал «Новый солдат» № 188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F1898A3-BF1A-4017-8885-C4E81FC4810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Карта – стр.194</a:t>
            </a: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58E6E5-DD92-40A2-B211-83322580E5E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вопроса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8E13A2-D7C8-4090-A1F5-600E45D48BF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Кнопка – ссылка на скрытый слайд с заданием максимального уровня</a:t>
            </a: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58EF279-9EF4-4FE4-B8F5-8BC9AC8E4CE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Скрытый слайд заданием максимального уровня</a:t>
            </a:r>
          </a:p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07B795-6311-49FD-BED2-99CF44EC210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– ссылка на скрытый слайд с иллюстрацией Александр Македонский и Диоген. Работа со слайдом на усмотрение учителя</a:t>
            </a: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B09197-85CB-45F9-8ECC-1D02F7B7347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Работа со слайдом на усмотрение учителя</a:t>
            </a:r>
          </a:p>
          <a:p>
            <a:pPr>
              <a:spcBef>
                <a:spcPct val="0"/>
              </a:spcBef>
            </a:pPr>
            <a:r>
              <a:rPr lang="ru-RU" smtClean="0"/>
              <a:t>Адрес рисунка - </a:t>
            </a:r>
            <a:r>
              <a:rPr lang="en-US" smtClean="0"/>
              <a:t>http://upload.wikimedia.org/wikipedia/commons/7/73/Tupylev_MakedonskDiogen.jpg?uselang=ru</a:t>
            </a: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55A7FF4-DEDF-4764-A568-D59E9C44BF7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783AD8-42D5-4EBD-9E6B-015BB0142D1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Карта – стр.194</a:t>
            </a: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E95642B-5803-4231-B5D6-FFEAFFB2384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</a:t>
            </a:r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E1CAEEF-9D05-446E-94E3-81E33EA37F7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0B45-F383-4AD7-832C-7DFF3D4779DF}" type="datetimeFigureOut">
              <a:rPr lang="ru-RU"/>
              <a:pPr>
                <a:defRPr/>
              </a:pPr>
              <a:t>26.12.2012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FF497-1662-435B-BA00-8603F2E225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86485-50C6-4DEF-8FD8-AD45C47318D9}" type="datetimeFigureOut">
              <a:rPr lang="ru-RU"/>
              <a:pPr>
                <a:defRPr/>
              </a:pPr>
              <a:t>26.12.2012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5C36F-F508-4980-8876-042C2AF1A3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CD81F-F091-4BD1-946D-776A07E20250}" type="datetimeFigureOut">
              <a:rPr lang="ru-RU"/>
              <a:pPr>
                <a:defRPr/>
              </a:pPr>
              <a:t>26.12.2012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5EC68-E521-4F15-9602-59F042E7C3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683BE-2CD9-48EB-849B-556A29448019}" type="datetimeFigureOut">
              <a:rPr lang="ru-RU"/>
              <a:pPr>
                <a:defRPr/>
              </a:pPr>
              <a:t>26.12.2012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CB1BB-D262-4C08-B794-8B0B51C41F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702A1-EDF8-4BB7-BD14-2530C7F989C5}" type="datetimeFigureOut">
              <a:rPr lang="ru-RU"/>
              <a:pPr>
                <a:defRPr/>
              </a:pPr>
              <a:t>26.12.2012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2F7F5-8303-49F0-ABC1-ED72E3F287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32B5C-B5F6-4111-8DF3-3163AE96B111}" type="datetimeFigureOut">
              <a:rPr lang="ru-RU"/>
              <a:pPr>
                <a:defRPr/>
              </a:pPr>
              <a:t>26.12.2012</a:t>
            </a:fld>
            <a:endParaRPr lang="ru-RU" dirty="0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5DD87-93D0-4EA1-81E7-D063988D48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5B871-BFAF-4414-8D57-B4E63F617888}" type="datetimeFigureOut">
              <a:rPr lang="ru-RU"/>
              <a:pPr>
                <a:defRPr/>
              </a:pPr>
              <a:t>26.12.2012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DBE96-96B1-4C8D-91E0-A6660C246F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CC316-01A0-4125-9893-0444CAD7C550}" type="datetimeFigureOut">
              <a:rPr lang="ru-RU"/>
              <a:pPr>
                <a:defRPr/>
              </a:pPr>
              <a:t>26.12.2012</a:t>
            </a:fld>
            <a:endParaRPr lang="ru-RU" dirty="0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B235D-AEBC-48E1-B287-7DA9D6DEF3B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B1275-6047-42FD-BAED-503B6951DCA5}" type="datetimeFigureOut">
              <a:rPr lang="ru-RU"/>
              <a:pPr>
                <a:defRPr/>
              </a:pPr>
              <a:t>26.12.2012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E5752-71D7-4F00-8D32-94DF73FFF0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ECD01-14CE-4E75-9FC1-8E4C078CCBAB}" type="datetimeFigureOut">
              <a:rPr lang="ru-RU"/>
              <a:pPr>
                <a:defRPr/>
              </a:pPr>
              <a:t>26.12.2012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86A4F-420F-4B17-B224-29E28DAA2E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A841F-FF33-48E6-9DDE-88622FEC2AA5}" type="datetimeFigureOut">
              <a:rPr lang="ru-RU"/>
              <a:pPr>
                <a:defRPr/>
              </a:pPr>
              <a:t>26.12.2012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86DF8-710A-4331-A885-A6C88F42578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9F57840-66C2-4F58-B6ED-0C00D26D5767}" type="datetimeFigureOut">
              <a:rPr lang="ru-RU"/>
              <a:pPr>
                <a:defRPr/>
              </a:pPr>
              <a:t>26.12.2012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3A8017-DA83-4550-A8E7-F7A3A639E49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6.gif"/><Relationship Id="rId4" Type="http://schemas.openxmlformats.org/officeDocument/2006/relationships/image" Target="../media/image5.jpeg"/><Relationship Id="rId9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slide" Target="slide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slide" Target="slide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10.jpeg"/><Relationship Id="rId4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4550" y="2924175"/>
            <a:ext cx="232727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ЗАВОЕВАНИЯ АЛЕКСАНДРА МАКЕДОНСКОГО</a:t>
            </a:r>
            <a:endParaRPr lang="ru-RU" dirty="0"/>
          </a:p>
        </p:txBody>
      </p:sp>
      <p:pic>
        <p:nvPicPr>
          <p:cNvPr id="14339" name="Рисунок 5" descr="лента времени_31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40463"/>
            <a:ext cx="6516688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31.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6"/>
          <p:cNvSpPr>
            <a:spLocks noChangeArrowheads="1"/>
          </p:cNvSpPr>
          <p:nvPr/>
        </p:nvSpPr>
        <p:spPr bwMode="auto">
          <a:xfrm>
            <a:off x="6227763" y="6488113"/>
            <a:ext cx="29162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Могут ли личные качества Александра Македонского повлиять на исход событий? Свой ответ подтверди аргументами.</a:t>
            </a:r>
          </a:p>
        </p:txBody>
      </p:sp>
      <p:grpSp>
        <p:nvGrpSpPr>
          <p:cNvPr id="2970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2971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70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2971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29721" name="Group 25"/>
          <p:cNvGraphicFramePr>
            <a:graphicFrameLocks noGrp="1"/>
          </p:cNvGraphicFramePr>
          <p:nvPr/>
        </p:nvGraphicFramePr>
        <p:xfrm>
          <a:off x="252413" y="3565525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ПОКОРИТЕЛЬ АЗИИ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1999" y="980728"/>
            <a:ext cx="8640000" cy="548905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/>
          <a:scene3d>
            <a:camera prst="perspectiveRelaxed" fov="1500000">
              <a:rot lat="2040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grpSp>
        <p:nvGrpSpPr>
          <p:cNvPr id="3174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175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4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175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/>
              <a:t>ПОКОРИТЕЛЬ АЗИИ</a:t>
            </a:r>
          </a:p>
        </p:txBody>
      </p:sp>
      <p:pic>
        <p:nvPicPr>
          <p:cNvPr id="31749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59788" y="4257675"/>
            <a:ext cx="666750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603750"/>
            <a:ext cx="754063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485787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Поставь себя на место советника одного из царей Индии. Составь для своего повелителя доклад о причинах побед Александра Македонского и причинах поражения персов.</a:t>
            </a:r>
          </a:p>
        </p:txBody>
      </p:sp>
      <p:grpSp>
        <p:nvGrpSpPr>
          <p:cNvPr id="3379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381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380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ПОКОРИТЕЛЬ АЗИИ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3644900"/>
          <a:ext cx="8639175" cy="30178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6480240"/>
              </a:tblGrid>
              <a:tr h="74168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dirty="0" smtClean="0"/>
                        <a:t>_________________________________</a:t>
                      </a:r>
                      <a:endParaRPr lang="ru-RU" sz="2400" dirty="0"/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br>
                        <a:rPr lang="ru-RU" sz="2400" u="none" strike="noStrike" kern="1200" baseline="0" dirty="0" smtClean="0"/>
                      </a:br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60000" y="3744000"/>
            <a:ext cx="1895826" cy="2880000"/>
          </a:xfrm>
          <a:prstGeom prst="roundRect">
            <a:avLst>
              <a:gd name="adj" fmla="val 14843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АЛЕКСАНДР МАКЕДОНСКИЙ ЗАВОЕВАЛ МНОГИЕ СТРАНЫ ВОСТОКА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481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4826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1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4822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642350" cy="7207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>
                <a:latin typeface="Comic Sans MS" pitchFamily="66" charset="0"/>
              </a:rPr>
              <a:t>Представь, что ты — человек XXI века — оказался на месте Александра Македонского. Какими его поступками ты бы гордился, а каких стыдился? Свой ответ объясни.</a:t>
            </a:r>
          </a:p>
        </p:txBody>
      </p:sp>
      <p:grpSp>
        <p:nvGrpSpPr>
          <p:cNvPr id="3584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586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586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35888" name="Group 48"/>
          <p:cNvGraphicFramePr>
            <a:graphicFrameLocks noGrp="1"/>
          </p:cNvGraphicFramePr>
          <p:nvPr/>
        </p:nvGraphicFramePr>
        <p:xfrm>
          <a:off x="250825" y="3267075"/>
          <a:ext cx="8640763" cy="3101975"/>
        </p:xfrm>
        <a:graphic>
          <a:graphicData uri="http://schemas.openxmlformats.org/drawingml/2006/table">
            <a:tbl>
              <a:tblPr/>
              <a:tblGrid>
                <a:gridCol w="1944688"/>
                <a:gridCol w="3529012"/>
                <a:gridCol w="3167063"/>
              </a:tblGrid>
              <a:tr h="153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можно гордиться поступками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Угрызения совести могут вызвать поступки 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2894" y="3313242"/>
            <a:ext cx="8627331" cy="343923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Рассмотри явление с разных сторон, подтвердив каждую позицию одним аргументом.</a:t>
            </a:r>
          </a:p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Выполни задание на повышенном уровне, но используй дополнительную информацию, не полученную ранее на уроке.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1999" y="1684358"/>
            <a:ext cx="8640000" cy="548905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  <a:scene3d>
            <a:camera prst="perspectiveRelaxed" fov="900000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grpSp>
        <p:nvGrpSpPr>
          <p:cNvPr id="3789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790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89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3790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59788" y="4257675"/>
            <a:ext cx="666750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603750"/>
            <a:ext cx="754063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252000" y="1073188"/>
            <a:ext cx="8640000" cy="1191816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</a:rPr>
              <a:t>	 Выполни анимированную карту </a:t>
            </a:r>
            <a:r>
              <a:rPr lang="ru-RU" sz="3200" dirty="0">
                <a:latin typeface="+mn-lt"/>
              </a:rPr>
              <a:t>«Завоевания Александра </a:t>
            </a:r>
            <a:r>
              <a:rPr lang="ru-RU" sz="3200" dirty="0">
                <a:latin typeface="+mn-lt"/>
              </a:rPr>
              <a:t>Македонского</a:t>
            </a:r>
            <a:r>
              <a:rPr lang="ru-RU" sz="3200" dirty="0">
                <a:latin typeface="+mn-lt"/>
              </a:rPr>
              <a:t>».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1007632" y="1304792"/>
            <a:ext cx="252000" cy="252000"/>
          </a:xfrm>
          <a:prstGeom prst="ellipse">
            <a:avLst/>
          </a:prstGeom>
          <a:solidFill>
            <a:srgbClr val="00B0F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/>
            </a:extLst>
          </a:blip>
          <a:srcRect/>
          <a:stretch/>
        </p:blipFill>
        <p:spPr>
          <a:xfrm>
            <a:off x="575742" y="1268760"/>
            <a:ext cx="323850" cy="3286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79388" y="979488"/>
            <a:ext cx="3671887" cy="4178300"/>
          </a:xfrm>
        </p:spPr>
        <p:txBody>
          <a:bodyPr>
            <a:noAutofit/>
          </a:bodyPr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z="2600" smtClean="0"/>
              <a:t>Наверное, чтобы воевать с Персией, Александр Македонский собрал самую большую армию, ведь Персия владела половиной мира…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4178300"/>
          </a:xfr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z="2600" smtClean="0"/>
              <a:t>Как ни странно, армия Александра Македонского была небольшой. По мнению историков, он отправился в этот поход  всего  с  35 тысячами человек.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9750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229225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АЛЕКСАНДР МАКЕДОНСКИЙ ЗАВОЕВАЛ ПОЛМИРА?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998" y="1213440"/>
          <a:ext cx="8640480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7634"/>
                <a:gridCol w="576064"/>
                <a:gridCol w="5472608"/>
                <a:gridCol w="576064"/>
                <a:gridCol w="1008110"/>
              </a:tblGrid>
              <a:tr h="370840">
                <a:tc rowSpan="9">
                  <a:txBody>
                    <a:bodyPr/>
                    <a:lstStyle/>
                    <a:p>
                      <a:pPr algn="ctr"/>
                      <a:r>
                        <a:rPr lang="ru-RU" sz="2800" b="0" dirty="0" smtClean="0"/>
                        <a:t>Причины победы</a:t>
                      </a:r>
                    </a:p>
                    <a:p>
                      <a:pPr algn="ctr"/>
                      <a:r>
                        <a:rPr lang="ru-RU" sz="2800" b="0" dirty="0" smtClean="0"/>
                        <a:t>греков над персами</a:t>
                      </a:r>
                      <a:endParaRPr lang="ru-RU" sz="2800" b="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ctr"/>
                      <a:r>
                        <a:rPr lang="ru-RU" sz="2800" b="0" dirty="0" smtClean="0"/>
                        <a:t>Причины покорения</a:t>
                      </a:r>
                    </a:p>
                    <a:p>
                      <a:pPr algn="ctr"/>
                      <a:r>
                        <a:rPr lang="ru-RU" sz="2800" b="0" dirty="0" smtClean="0"/>
                        <a:t>греков македонянами</a:t>
                      </a:r>
                      <a:endParaRPr lang="ru-RU" sz="2800" b="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dirty="0" smtClean="0"/>
                        <a:t>Сплочение и мужество греческих полисов</a:t>
                      </a:r>
                      <a:endParaRPr lang="ru-RU" sz="23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dirty="0" smtClean="0"/>
                        <a:t>Замена ополчения граждан наемниками</a:t>
                      </a:r>
                      <a:endParaRPr lang="ru-RU" sz="23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dirty="0" smtClean="0"/>
                        <a:t>Боевые корабли – триеры</a:t>
                      </a:r>
                      <a:endParaRPr lang="ru-RU" sz="23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dirty="0" smtClean="0"/>
                        <a:t>Военная реформа Филиппа </a:t>
                      </a:r>
                      <a:r>
                        <a:rPr lang="en-US" sz="2300" dirty="0" smtClean="0"/>
                        <a:t>II</a:t>
                      </a:r>
                      <a:endParaRPr lang="ru-RU" sz="23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300" dirty="0" smtClean="0"/>
                        <a:t>Греческая фаланга</a:t>
                      </a:r>
                      <a:endParaRPr lang="ru-RU" sz="23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300" dirty="0" smtClean="0"/>
                        <a:t>Вражда между греческими полисами</a:t>
                      </a:r>
                      <a:endParaRPr lang="ru-RU" sz="23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300" dirty="0" smtClean="0"/>
                        <a:t>Создание единого царства в Македонии</a:t>
                      </a:r>
                      <a:endParaRPr lang="ru-RU" sz="23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dirty="0" smtClean="0"/>
                        <a:t>Желание мира и спокойствия любой ценой</a:t>
                      </a:r>
                      <a:endParaRPr lang="ru-RU" sz="23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1260475" y="1428750"/>
            <a:ext cx="539750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7343775" y="1428750"/>
            <a:ext cx="539750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43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7" name="Овал 6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8" name="Овал 7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9" name="Овал 8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18447" name="Рисунок 9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2" name="Овал 11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18443" name="Рисунок 12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Скругленный прямоугольник 13"/>
          <p:cNvSpPr/>
          <p:nvPr/>
        </p:nvSpPr>
        <p:spPr>
          <a:xfrm>
            <a:off x="283750" y="3102660"/>
            <a:ext cx="8640000" cy="1191816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3200">
                <a:latin typeface="Comic Sans MS" pitchFamily="66" charset="0"/>
              </a:rPr>
              <a:t>Распредели явления в две группы.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28" name="Group 48"/>
          <p:cNvGraphicFramePr>
            <a:graphicFrameLocks noGrp="1"/>
          </p:cNvGraphicFramePr>
          <p:nvPr/>
        </p:nvGraphicFramePr>
        <p:xfrm>
          <a:off x="252413" y="1104900"/>
          <a:ext cx="8640762" cy="5327650"/>
        </p:xfrm>
        <a:graphic>
          <a:graphicData uri="http://schemas.openxmlformats.org/drawingml/2006/table">
            <a:tbl>
              <a:tblPr/>
              <a:tblGrid>
                <a:gridCol w="1684337"/>
                <a:gridCol w="1050925"/>
                <a:gridCol w="5905500"/>
              </a:tblGrid>
              <a:tr h="422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1181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Полис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Титул наследственного главы государства, обладающего высшей властью.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181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Царь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Тесно сомкнутое построение пехоты (конницы) в несколько линий.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15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Фаланга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Город-государство, полноправная община граждан.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Общность народов и стран.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938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32894" y="1514792"/>
            <a:ext cx="8640000" cy="248578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определениями.</a:t>
            </a: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в первую колонку недостающее слово к оставшемуся предложению.</a:t>
            </a:r>
          </a:p>
        </p:txBody>
      </p:sp>
      <p:grpSp>
        <p:nvGrpSpPr>
          <p:cNvPr id="2051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2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51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2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124075" y="1341438"/>
            <a:ext cx="86360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Управляющая кнопка: далее 3">
            <a:hlinkClick r:id="rId6" action="ppaction://hlinksldjump" highlightClick="1"/>
          </p:cNvPr>
          <p:cNvSpPr/>
          <p:nvPr/>
        </p:nvSpPr>
        <p:spPr>
          <a:xfrm>
            <a:off x="8640000" y="6372000"/>
            <a:ext cx="360000" cy="360000"/>
          </a:xfrm>
          <a:prstGeom prst="actionButtonForwardNext">
            <a:avLst/>
          </a:prstGeom>
          <a:blipFill>
            <a:blip r:embed="rId3"/>
            <a:tile tx="0" ty="0" sx="100000" sy="100000" flip="none" algn="tl"/>
          </a:blip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73" name="Group 45"/>
          <p:cNvGraphicFramePr>
            <a:graphicFrameLocks noGrp="1"/>
          </p:cNvGraphicFramePr>
          <p:nvPr/>
        </p:nvGraphicFramePr>
        <p:xfrm>
          <a:off x="252413" y="1104900"/>
          <a:ext cx="8640762" cy="5327650"/>
        </p:xfrm>
        <a:graphic>
          <a:graphicData uri="http://schemas.openxmlformats.org/drawingml/2006/table">
            <a:tbl>
              <a:tblPr/>
              <a:tblGrid>
                <a:gridCol w="1684337"/>
                <a:gridCol w="1050925"/>
                <a:gridCol w="5905500"/>
              </a:tblGrid>
              <a:tr h="422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1181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Полис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Титул наследственного главы государства, обладающего высшей властью.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181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Царь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Тесно сомкнутое построение пехоты (конницы) в несколько линий.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15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Фаланга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Город-государство, полноправная община граждан.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Общность народов и стран.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938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83719" y="1659254"/>
            <a:ext cx="8640000" cy="248578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Максимальный уровень. </a:t>
            </a:r>
            <a:r>
              <a:rPr lang="ru-RU" sz="2800" dirty="0">
                <a:latin typeface="+mn-lt"/>
              </a:rPr>
              <a:t>Впиши в последнюю строку известное тебе слово с соответствующим ему значением, которое логически сочеталось бы с </a:t>
            </a:r>
            <a:r>
              <a:rPr lang="ru-RU" sz="2800" dirty="0">
                <a:latin typeface="+mn-lt"/>
              </a:rPr>
              <a:t>имеющимися понятиями</a:t>
            </a:r>
            <a:r>
              <a:rPr lang="ru-RU" sz="2800" dirty="0">
                <a:latin typeface="+mn-lt"/>
              </a:rPr>
              <a:t>.</a:t>
            </a:r>
          </a:p>
        </p:txBody>
      </p:sp>
      <p:grpSp>
        <p:nvGrpSpPr>
          <p:cNvPr id="2256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7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6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6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124075" y="1341438"/>
            <a:ext cx="86360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7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7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3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999" y="216920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НАСЛЕДНИК МАКЕДОНИИ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65001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ПОКОРИТЕЛЬ АЗИИ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0825" y="3635375"/>
          <a:ext cx="8640763" cy="31099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0"/>
                <a:gridCol w="3240360"/>
                <a:gridCol w="3239401"/>
              </a:tblGrid>
              <a:tr h="370840">
                <a:tc rowSpan="2">
                  <a:txBody>
                    <a:bodyPr/>
                    <a:lstStyle/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Черты характера</a:t>
                      </a:r>
                    </a:p>
                    <a:p>
                      <a:pPr algn="ctr"/>
                      <a:r>
                        <a:rPr lang="ru-RU" sz="2400" b="0" dirty="0" smtClean="0"/>
                        <a:t>и личные качества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Факты, на основе которых ты</a:t>
                      </a:r>
                    </a:p>
                    <a:p>
                      <a:pPr algn="ctr"/>
                      <a:r>
                        <a:rPr lang="ru-RU" sz="2400" b="0" dirty="0" smtClean="0"/>
                        <a:t>сделал свой вывод</a:t>
                      </a:r>
                      <a:endParaRPr lang="ru-RU" sz="24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________________</a:t>
                      </a:r>
                    </a:p>
                    <a:p>
                      <a:r>
                        <a:rPr lang="ru-RU" sz="2400" dirty="0" smtClean="0"/>
                        <a:t>________________</a:t>
                      </a:r>
                    </a:p>
                    <a:p>
                      <a:r>
                        <a:rPr lang="ru-RU" sz="2400" dirty="0" smtClean="0"/>
                        <a:t>________________</a:t>
                      </a:r>
                    </a:p>
                    <a:p>
                      <a:r>
                        <a:rPr lang="ru-RU" sz="2400" dirty="0" smtClean="0"/>
                        <a:t>________________</a:t>
                      </a:r>
                    </a:p>
                    <a:p>
                      <a:r>
                        <a:rPr lang="ru-RU" sz="2400" dirty="0" smtClean="0"/>
                        <a:t>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________________</a:t>
                      </a:r>
                    </a:p>
                    <a:p>
                      <a:r>
                        <a:rPr lang="ru-RU" sz="2400" dirty="0" smtClean="0"/>
                        <a:t>________________</a:t>
                      </a:r>
                    </a:p>
                    <a:p>
                      <a:r>
                        <a:rPr lang="ru-RU" sz="2400" dirty="0" smtClean="0"/>
                        <a:t>________________</a:t>
                      </a:r>
                    </a:p>
                    <a:p>
                      <a:r>
                        <a:rPr lang="ru-RU" sz="2400" dirty="0" smtClean="0"/>
                        <a:t>________________</a:t>
                      </a:r>
                    </a:p>
                    <a:p>
                      <a:r>
                        <a:rPr lang="ru-RU" sz="2400" dirty="0" smtClean="0"/>
                        <a:t>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48578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Используя текст учебника (§ 31), определи и запиши в таблице черты характера Александра Македонского, позволившие ему прославиться. На какие факты ты опирался в своём ответе?</a:t>
            </a:r>
          </a:p>
        </p:txBody>
      </p:sp>
      <p:grpSp>
        <p:nvGrpSpPr>
          <p:cNvPr id="2561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2562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1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2562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НАСЛЕДНИК МАКЕДОНИИ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60000" y="3744000"/>
            <a:ext cx="1895826" cy="2880000"/>
          </a:xfrm>
          <a:prstGeom prst="roundRect">
            <a:avLst>
              <a:gd name="adj" fmla="val 14843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Управляющая кнопка: далее 4">
            <a:hlinkClick r:id="rId7" action="ppaction://hlinksldjump" highlightClick="1"/>
          </p:cNvPr>
          <p:cNvSpPr/>
          <p:nvPr/>
        </p:nvSpPr>
        <p:spPr>
          <a:xfrm>
            <a:off x="8640000" y="6336000"/>
            <a:ext cx="360000" cy="360000"/>
          </a:xfrm>
          <a:prstGeom prst="actionButtonForwardNext">
            <a:avLst/>
          </a:prstGeom>
          <a:blipFill>
            <a:blip r:embed="rId3"/>
            <a:tile tx="0" ty="0" sx="100000" sy="100000" flip="none" algn="tl"/>
          </a:blip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2765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2765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НАСЛЕДНИК МАКЕДОНИИ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36000" y="972000"/>
            <a:ext cx="7262608" cy="5220000"/>
          </a:xfrm>
          <a:prstGeom prst="roundRect">
            <a:avLst>
              <a:gd name="adj" fmla="val 6010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52413" y="6308725"/>
            <a:ext cx="8639175" cy="511175"/>
          </a:xfrm>
          <a:prstGeom prst="round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latin typeface="+mn-lt"/>
              </a:rPr>
              <a:t>Тупылев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>
                <a:latin typeface="+mn-lt"/>
              </a:rPr>
              <a:t>И. </a:t>
            </a:r>
            <a:r>
              <a:rPr lang="ru-RU" sz="2400" dirty="0">
                <a:latin typeface="+mn-lt"/>
              </a:rPr>
              <a:t>«Александр Македонский перед Диогеном»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3974</TotalTime>
  <Words>505</Words>
  <Application>Microsoft Office PowerPoint</Application>
  <PresentationFormat>Экран (4:3)</PresentationFormat>
  <Paragraphs>107</Paragraphs>
  <Slides>15</Slides>
  <Notes>10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Comic Sans MS</vt:lpstr>
      <vt:lpstr>Arial</vt:lpstr>
      <vt:lpstr>Calibri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ЗАВОЕВАНИЯ АЛЕКСАНДРА МАКЕДОНСКОГО</dc:title>
  <dc:creator>Telli</dc:creator>
  <cp:lastModifiedBy>Admin</cp:lastModifiedBy>
  <cp:revision>221</cp:revision>
  <dcterms:created xsi:type="dcterms:W3CDTF">2012-04-06T18:00:09Z</dcterms:created>
  <dcterms:modified xsi:type="dcterms:W3CDTF">2012-12-26T10:54:14Z</dcterms:modified>
</cp:coreProperties>
</file>