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63" r:id="rId3"/>
    <p:sldId id="265" r:id="rId4"/>
    <p:sldId id="271" r:id="rId5"/>
    <p:sldId id="272" r:id="rId6"/>
    <p:sldId id="274" r:id="rId7"/>
    <p:sldId id="273" r:id="rId8"/>
    <p:sldId id="266" r:id="rId9"/>
    <p:sldId id="276" r:id="rId10"/>
    <p:sldId id="275" r:id="rId11"/>
    <p:sldId id="278" r:id="rId12"/>
    <p:sldId id="269" r:id="rId13"/>
    <p:sldId id="267" r:id="rId14"/>
    <p:sldId id="277" r:id="rId15"/>
    <p:sldId id="279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  <a:srgbClr val="0000CC"/>
    <a:srgbClr val="FFDDBF"/>
    <a:srgbClr val="EBBB8A"/>
    <a:srgbClr val="E7B98A"/>
    <a:srgbClr val="050403"/>
    <a:srgbClr val="FFFFFF"/>
    <a:srgbClr val="9933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85" autoAdjust="0"/>
    <p:restoredTop sz="74866" autoAdjust="0"/>
  </p:normalViewPr>
  <p:slideViewPr>
    <p:cSldViewPr>
      <p:cViewPr varScale="1">
        <p:scale>
          <a:sx n="108" d="100"/>
          <a:sy n="108" d="100"/>
        </p:scale>
        <p:origin x="-72" y="-1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77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04346FDF-0140-4A3F-A1B6-2CD8F20CB44F}" type="datetimeFigureOut">
              <a:rPr lang="ru-RU"/>
              <a:pPr>
                <a:defRPr/>
              </a:pPr>
              <a:t>26.12.2012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4ED5BAA-6BB4-4661-88B0-90D18CE5727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Рисунок журнал «Новый солдат» № 188</a:t>
            </a:r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F1898A3-BF1A-4017-8885-C4E81FC4810C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Карта – стр.194</a:t>
            </a:r>
          </a:p>
        </p:txBody>
      </p:sp>
      <p:sp>
        <p:nvSpPr>
          <p:cNvPr id="3891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858E6E5-DD92-40A2-B211-83322580E5E3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Анимация поставлена на щелчок. Происходит выцветание вопроса и появление таблицы.</a:t>
            </a:r>
          </a:p>
          <a:p>
            <a:pPr>
              <a:spcBef>
                <a:spcPct val="0"/>
              </a:spcBef>
            </a:pPr>
            <a:r>
              <a:rPr lang="ru-RU" smtClean="0"/>
              <a:t>Выполнение задания в режиме просмотра возможно при использовании встроенных средств </a:t>
            </a:r>
            <a:r>
              <a:rPr lang="en-US" smtClean="0"/>
              <a:t>Microsoft PPT</a:t>
            </a:r>
            <a:r>
              <a:rPr lang="ru-RU" smtClean="0"/>
              <a:t> (инструмент «ПЕРО»)</a:t>
            </a:r>
          </a:p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945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F8E13A2-D7C8-4090-A1F5-600E45D48BF5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Анимация поставлена на щелчок. Происходит выцветание задания и появление таблицы. Заполнение таблицы в режиме просмотра происходит при использовании встроенных средств </a:t>
            </a:r>
            <a:r>
              <a:rPr lang="en-US" smtClean="0"/>
              <a:t>Microsoft PPT</a:t>
            </a:r>
            <a:endParaRPr lang="ru-RU" smtClean="0"/>
          </a:p>
          <a:p>
            <a:pPr>
              <a:spcBef>
                <a:spcPct val="0"/>
              </a:spcBef>
            </a:pPr>
            <a:r>
              <a:rPr lang="ru-RU" smtClean="0"/>
              <a:t>Кнопка – ссылка на скрытый слайд с заданием максимального уровня</a:t>
            </a:r>
          </a:p>
        </p:txBody>
      </p:sp>
      <p:sp>
        <p:nvSpPr>
          <p:cNvPr id="2150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58EF279-9EF4-4FE4-B8F5-8BC9AC8E4CE0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Скрытый слайд заданием максимального уровня</a:t>
            </a:r>
          </a:p>
          <a:p>
            <a:pPr>
              <a:spcBef>
                <a:spcPct val="0"/>
              </a:spcBef>
            </a:pPr>
            <a:r>
              <a:rPr lang="ru-RU" smtClean="0"/>
              <a:t>Анимация поставлена на щелчок. Происходит выцветание задания и появление таблицы. Заполнение таблицы в режиме просмотра происходит при использовании встроенных средств </a:t>
            </a:r>
            <a:r>
              <a:rPr lang="en-US" smtClean="0"/>
              <a:t>Microsoft PPT</a:t>
            </a:r>
            <a:endParaRPr lang="ru-RU" smtClean="0"/>
          </a:p>
        </p:txBody>
      </p:sp>
      <p:sp>
        <p:nvSpPr>
          <p:cNvPr id="2355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F07B795-6311-49FD-BED2-99CF44EC2109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Кнопка – ссылка на скрытый слайд с иллюстрацией Александр Македонский и Диоген. Работа со слайдом на усмотрение учителя</a:t>
            </a:r>
          </a:p>
        </p:txBody>
      </p:sp>
      <p:sp>
        <p:nvSpPr>
          <p:cNvPr id="2662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5B09197-85CB-45F9-8ECC-1D02F7B7347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Работа со слайдом на усмотрение учителя</a:t>
            </a:r>
          </a:p>
          <a:p>
            <a:pPr>
              <a:spcBef>
                <a:spcPct val="0"/>
              </a:spcBef>
            </a:pPr>
            <a:r>
              <a:rPr lang="ru-RU" smtClean="0"/>
              <a:t>Адрес рисунка - </a:t>
            </a:r>
            <a:r>
              <a:rPr lang="en-US" smtClean="0"/>
              <a:t>http://upload.wikimedia.org/wikipedia/commons/7/73/Tupylev_MakedonskDiogen.jpg?uselang=ru</a:t>
            </a:r>
            <a:endParaRPr lang="ru-RU" smtClean="0"/>
          </a:p>
        </p:txBody>
      </p:sp>
      <p:sp>
        <p:nvSpPr>
          <p:cNvPr id="2867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55A7FF4-DEDF-4764-A568-D59E9C44BF7E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072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6783AD8-42D5-4EBD-9E6B-015BB0142D1D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Карта – стр.194</a:t>
            </a:r>
          </a:p>
        </p:txBody>
      </p:sp>
      <p:sp>
        <p:nvSpPr>
          <p:cNvPr id="3277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E95642B-5803-4231-B5D6-FFEAFFB23842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Анимация поставлена на щелчок. Происходит выцветание задания и появление таблицы. </a:t>
            </a:r>
          </a:p>
        </p:txBody>
      </p:sp>
      <p:sp>
        <p:nvSpPr>
          <p:cNvPr id="3686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E1CAEEF-9D05-446E-94E3-81E33EA37F78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010B45-F383-4AD7-832C-7DFF3D4779DF}" type="datetimeFigureOut">
              <a:rPr lang="ru-RU"/>
              <a:pPr>
                <a:defRPr/>
              </a:pPr>
              <a:t>26.12.2012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FF497-1662-435B-BA00-8603F2E2254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F86485-50C6-4DEF-8FD8-AD45C47318D9}" type="datetimeFigureOut">
              <a:rPr lang="ru-RU"/>
              <a:pPr>
                <a:defRPr/>
              </a:pPr>
              <a:t>26.12.2012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A5C36F-F508-4980-8876-042C2AF1A37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CD81F-F091-4BD1-946D-776A07E20250}" type="datetimeFigureOut">
              <a:rPr lang="ru-RU"/>
              <a:pPr>
                <a:defRPr/>
              </a:pPr>
              <a:t>26.12.2012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95EC68-E521-4F15-9602-59F042E7C39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9144000" cy="72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>
            <a:norm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3200" dirty="0"/>
          </a:p>
        </p:txBody>
      </p:sp>
      <p:pic>
        <p:nvPicPr>
          <p:cNvPr id="5" name="Рисунок 8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6516688"/>
            <a:ext cx="914400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 txBox="1">
            <a:spLocks/>
          </p:cNvSpPr>
          <p:nvPr userDrawn="1"/>
        </p:nvSpPr>
        <p:spPr>
          <a:xfrm>
            <a:off x="0" y="0"/>
            <a:ext cx="9144000" cy="72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>
            <a:norm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32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640960" cy="720000"/>
          </a:xfrm>
        </p:spPr>
        <p:txBody>
          <a:bodyPr anchor="ctr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E683BE-2CD9-48EB-849B-556A29448019}" type="datetimeFigureOut">
              <a:rPr lang="ru-RU"/>
              <a:pPr>
                <a:defRPr/>
              </a:pPr>
              <a:t>26.12.2012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1CB1BB-D262-4C08-B794-8B0B51C41F5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D702A1-EDF8-4BB7-BD14-2530C7F989C5}" type="datetimeFigureOut">
              <a:rPr lang="ru-RU"/>
              <a:pPr>
                <a:defRPr/>
              </a:pPr>
              <a:t>26.12.2012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02F7F5-8303-49F0-ABC1-ED72E3F287B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0" y="0"/>
            <a:ext cx="9144000" cy="72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>
            <a:norm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3200" dirty="0"/>
          </a:p>
        </p:txBody>
      </p:sp>
      <p:pic>
        <p:nvPicPr>
          <p:cNvPr id="6" name="Рисунок 8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6516688"/>
            <a:ext cx="914400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 txBox="1">
            <a:spLocks/>
          </p:cNvSpPr>
          <p:nvPr userDrawn="1"/>
        </p:nvSpPr>
        <p:spPr>
          <a:xfrm>
            <a:off x="0" y="0"/>
            <a:ext cx="9144000" cy="72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>
            <a:norm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32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640960" cy="720000"/>
          </a:xfrm>
        </p:spPr>
        <p:txBody>
          <a:bodyPr anchor="ctr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2000" y="980727"/>
            <a:ext cx="3600000" cy="5688000"/>
          </a:xfrm>
          <a:prstGeom prst="roundRect">
            <a:avLst>
              <a:gd name="adj" fmla="val 10317"/>
            </a:avLst>
          </a:prstGeom>
          <a:ln w="44450">
            <a:solidFill>
              <a:srgbClr val="FF0000"/>
            </a:solidFill>
          </a:ln>
        </p:spPr>
        <p:txBody>
          <a:bodyPr/>
          <a:lstStyle>
            <a:lvl1pPr marL="90000" indent="360000">
              <a:spcBef>
                <a:spcPts val="0"/>
              </a:spcBef>
              <a:buFont typeface="Comic Sans MS" pitchFamily="66" charset="0"/>
              <a:buChar char="—"/>
              <a:defRPr sz="2800"/>
            </a:lvl1pPr>
            <a:lvl2pPr marL="90000" indent="360000">
              <a:spcBef>
                <a:spcPts val="0"/>
              </a:spcBef>
              <a:buFont typeface="Comic Sans MS" pitchFamily="66" charset="0"/>
              <a:buChar char="—"/>
              <a:defRPr sz="2400"/>
            </a:lvl2pPr>
            <a:lvl3pPr marL="90000" indent="360000">
              <a:spcBef>
                <a:spcPts val="0"/>
              </a:spcBef>
              <a:buFont typeface="Comic Sans MS" pitchFamily="66" charset="0"/>
              <a:buChar char="—"/>
              <a:defRPr sz="2000"/>
            </a:lvl3pPr>
            <a:lvl4pPr marL="90000" indent="360000">
              <a:spcBef>
                <a:spcPts val="0"/>
              </a:spcBef>
              <a:buFont typeface="Comic Sans MS" pitchFamily="66" charset="0"/>
              <a:buChar char="—"/>
              <a:defRPr sz="1800"/>
            </a:lvl4pPr>
            <a:lvl5pPr marL="90000" indent="360000">
              <a:spcBef>
                <a:spcPts val="0"/>
              </a:spcBef>
              <a:buFont typeface="Comic Sans MS" pitchFamily="66" charset="0"/>
              <a:buChar char="—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56000" y="980727"/>
            <a:ext cx="3600000" cy="5688000"/>
          </a:xfrm>
          <a:prstGeom prst="roundRect">
            <a:avLst>
              <a:gd name="adj" fmla="val 9259"/>
            </a:avLst>
          </a:prstGeom>
          <a:ln w="44450">
            <a:solidFill>
              <a:srgbClr val="00CC00"/>
            </a:solidFill>
          </a:ln>
        </p:spPr>
        <p:txBody>
          <a:bodyPr/>
          <a:lstStyle>
            <a:lvl1pPr marL="90000" indent="360000">
              <a:spcBef>
                <a:spcPts val="0"/>
              </a:spcBef>
              <a:buFont typeface="Comic Sans MS" pitchFamily="66" charset="0"/>
              <a:buChar char="—"/>
              <a:defRPr sz="2800"/>
            </a:lvl1pPr>
            <a:lvl2pPr marL="90000" indent="360000">
              <a:spcBef>
                <a:spcPts val="0"/>
              </a:spcBef>
              <a:buFont typeface="Comic Sans MS" pitchFamily="66" charset="0"/>
              <a:buChar char="—"/>
              <a:defRPr sz="2400"/>
            </a:lvl2pPr>
            <a:lvl3pPr marL="90000" indent="360000">
              <a:spcBef>
                <a:spcPts val="0"/>
              </a:spcBef>
              <a:buFont typeface="Comic Sans MS" pitchFamily="66" charset="0"/>
              <a:buChar char="—"/>
              <a:defRPr sz="2000"/>
            </a:lvl3pPr>
            <a:lvl4pPr marL="90000" indent="360000">
              <a:spcBef>
                <a:spcPts val="0"/>
              </a:spcBef>
              <a:buFont typeface="Comic Sans MS" pitchFamily="66" charset="0"/>
              <a:buChar char="—"/>
              <a:defRPr sz="1800"/>
            </a:lvl4pPr>
            <a:lvl5pPr marL="90000" indent="360000">
              <a:spcBef>
                <a:spcPts val="0"/>
              </a:spcBef>
              <a:buFont typeface="Comic Sans MS" pitchFamily="66" charset="0"/>
              <a:buChar char="—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D32B5C-B5F6-4111-8DF3-3163AE96B111}" type="datetimeFigureOut">
              <a:rPr lang="ru-RU"/>
              <a:pPr>
                <a:defRPr/>
              </a:pPr>
              <a:t>26.12.2012</a:t>
            </a:fld>
            <a:endParaRPr lang="ru-RU" dirty="0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15DD87-93D0-4EA1-81E7-D063988D48B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25B871-BFAF-4414-8D57-B4E63F617888}" type="datetimeFigureOut">
              <a:rPr lang="ru-RU"/>
              <a:pPr>
                <a:defRPr/>
              </a:pPr>
              <a:t>26.12.2012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7DBE96-96B1-4C8D-91E0-A6660C246F4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0" y="0"/>
            <a:ext cx="9144000" cy="72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>
            <a:norm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3200" dirty="0"/>
          </a:p>
        </p:txBody>
      </p:sp>
      <p:pic>
        <p:nvPicPr>
          <p:cNvPr id="4" name="Рисунок 6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6516688"/>
            <a:ext cx="914400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/>
          </p:cNvSpPr>
          <p:nvPr userDrawn="1"/>
        </p:nvSpPr>
        <p:spPr>
          <a:xfrm>
            <a:off x="0" y="0"/>
            <a:ext cx="9144000" cy="72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>
            <a:norm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32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640960" cy="720000"/>
          </a:xfrm>
        </p:spPr>
        <p:txBody>
          <a:bodyPr anchor="ctr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0CC316-01A0-4125-9893-0444CAD7C550}" type="datetimeFigureOut">
              <a:rPr lang="ru-RU"/>
              <a:pPr>
                <a:defRPr/>
              </a:pPr>
              <a:t>26.12.2012</a:t>
            </a:fld>
            <a:endParaRPr lang="ru-RU" dirty="0"/>
          </a:p>
        </p:txBody>
      </p:sp>
      <p:sp>
        <p:nvSpPr>
          <p:cNvPr id="7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CB235D-AEBC-48E1-B287-7DA9D6DEF3B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0"/>
            <a:ext cx="9144000" cy="72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>
            <a:norm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3200" dirty="0"/>
          </a:p>
        </p:txBody>
      </p:sp>
      <p:sp>
        <p:nvSpPr>
          <p:cNvPr id="3" name="Заголовок 1"/>
          <p:cNvSpPr txBox="1">
            <a:spLocks/>
          </p:cNvSpPr>
          <p:nvPr userDrawn="1"/>
        </p:nvSpPr>
        <p:spPr>
          <a:xfrm>
            <a:off x="0" y="0"/>
            <a:ext cx="9144000" cy="72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>
            <a:norm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3200" dirty="0"/>
          </a:p>
        </p:txBody>
      </p:sp>
      <p:pic>
        <p:nvPicPr>
          <p:cNvPr id="4" name="Рисунок 7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6516688"/>
            <a:ext cx="914400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AB1275-6047-42FD-BAED-503B6951DCA5}" type="datetimeFigureOut">
              <a:rPr lang="ru-RU"/>
              <a:pPr>
                <a:defRPr/>
              </a:pPr>
              <a:t>26.12.2012</a:t>
            </a:fld>
            <a:endParaRPr lang="ru-RU" dirty="0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FE5752-71D7-4F00-8D32-94DF73FFF0E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9ECD01-14CE-4E75-9FC1-8E4C078CCBAB}" type="datetimeFigureOut">
              <a:rPr lang="ru-RU"/>
              <a:pPr>
                <a:defRPr/>
              </a:pPr>
              <a:t>26.12.2012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486A4F-420F-4B17-B224-29E28DAA2EA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0A841F-FF33-48E6-9DDE-88622FEC2AA5}" type="datetimeFigureOut">
              <a:rPr lang="ru-RU"/>
              <a:pPr>
                <a:defRPr/>
              </a:pPr>
              <a:t>26.12.2012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486DF8-710A-4331-A885-A6C88F42578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825" y="169863"/>
            <a:ext cx="8642350" cy="11969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250825" y="1495425"/>
            <a:ext cx="8642350" cy="474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9F57840-66C2-4F58-B6ED-0C00D26D5767}" type="datetimeFigureOut">
              <a:rPr lang="ru-RU"/>
              <a:pPr>
                <a:defRPr/>
              </a:pPr>
              <a:t>26.12.2012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B3A8017-DA83-4550-A8E7-F7A3A639E49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0" r:id="rId3"/>
    <p:sldLayoutId id="2147483673" r:id="rId4"/>
    <p:sldLayoutId id="2147483669" r:id="rId5"/>
    <p:sldLayoutId id="2147483674" r:id="rId6"/>
    <p:sldLayoutId id="2147483675" r:id="rId7"/>
    <p:sldLayoutId id="2147483668" r:id="rId8"/>
    <p:sldLayoutId id="2147483667" r:id="rId9"/>
    <p:sldLayoutId id="2147483666" r:id="rId10"/>
    <p:sldLayoutId id="214748366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b="1" kern="1200" spc="50">
          <a:ln w="11430"/>
          <a:gradFill>
            <a:gsLst>
              <a:gs pos="25000">
                <a:schemeClr val="accent2">
                  <a:satMod val="155000"/>
                </a:schemeClr>
              </a:gs>
              <a:gs pos="100000">
                <a:schemeClr val="accent2">
                  <a:shade val="45000"/>
                  <a:satMod val="165000"/>
                </a:schemeClr>
              </a:gs>
            </a:gsLst>
            <a:lin ang="5400000"/>
          </a:gradFill>
          <a:effectLst>
            <a:outerShdw blurRad="76200" dist="50800" dir="5400000" algn="tl" rotWithShape="0">
              <a:srgbClr val="000000">
                <a:alpha val="65000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gif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6.gif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image" Target="../media/image6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gif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6.gif"/><Relationship Id="rId4" Type="http://schemas.openxmlformats.org/officeDocument/2006/relationships/image" Target="../media/image5.jpeg"/><Relationship Id="rId9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eg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slide" Target="slide6.xml"/><Relationship Id="rId5" Type="http://schemas.openxmlformats.org/officeDocument/2006/relationships/image" Target="../media/image6.gif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gif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slide" Target="slide9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5" Type="http://schemas.openxmlformats.org/officeDocument/2006/relationships/image" Target="../media/image6.gif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openxmlformats.org/officeDocument/2006/relationships/image" Target="../media/image10.jpeg"/><Relationship Id="rId4" Type="http://schemas.openxmlformats.org/officeDocument/2006/relationships/image" Target="../media/image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84550" y="2924175"/>
            <a:ext cx="2327275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ЗАВОЕВАНИЯ АЛЕКСАНДРА МАКЕДОНСКОГО</a:t>
            </a:r>
            <a:endParaRPr lang="ru-RU" dirty="0"/>
          </a:p>
        </p:txBody>
      </p:sp>
      <p:pic>
        <p:nvPicPr>
          <p:cNvPr id="14339" name="Рисунок 5" descr="лента времени_31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одзаголовок 2"/>
          <p:cNvSpPr txBox="1">
            <a:spLocks/>
          </p:cNvSpPr>
          <p:nvPr/>
        </p:nvSpPr>
        <p:spPr>
          <a:xfrm>
            <a:off x="0" y="6240463"/>
            <a:ext cx="6516688" cy="639762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>
              <a:buFont typeface="Arial" charset="0"/>
              <a:buNone/>
            </a:pPr>
            <a:r>
              <a:rPr lang="ru-RU" sz="1200">
                <a:solidFill>
                  <a:srgbClr val="400000"/>
                </a:solidFill>
                <a:latin typeface="Comic Sans MS" pitchFamily="66" charset="0"/>
              </a:rPr>
              <a:t>Образовательная система «Школа 2100». </a:t>
            </a:r>
          </a:p>
          <a:p>
            <a:pPr>
              <a:buFont typeface="Arial" charset="0"/>
              <a:buNone/>
            </a:pPr>
            <a:r>
              <a:rPr lang="ru-RU" sz="1200">
                <a:solidFill>
                  <a:srgbClr val="400000"/>
                </a:solidFill>
                <a:latin typeface="Comic Sans MS" pitchFamily="66" charset="0"/>
              </a:rPr>
              <a:t>Данилов Д.Д. и др. Всеобщая история. 5-й класс. История Древнего мира. § 31.</a:t>
            </a:r>
          </a:p>
          <a:p>
            <a:pPr>
              <a:buFont typeface="Arial" charset="0"/>
              <a:buNone/>
            </a:pPr>
            <a:r>
              <a:rPr lang="ru-RU" sz="1200">
                <a:solidFill>
                  <a:srgbClr val="400000"/>
                </a:solidFill>
                <a:latin typeface="Comic Sans MS" pitchFamily="66" charset="0"/>
              </a:rPr>
              <a:t>Автор презентации: Казаринова Н.В. (учитель, г. Йошкар-Ола)</a:t>
            </a:r>
          </a:p>
        </p:txBody>
      </p:sp>
      <p:sp>
        <p:nvSpPr>
          <p:cNvPr id="14341" name="Прямоугольник 6"/>
          <p:cNvSpPr>
            <a:spLocks noChangeArrowheads="1"/>
          </p:cNvSpPr>
          <p:nvPr/>
        </p:nvSpPr>
        <p:spPr bwMode="auto">
          <a:xfrm>
            <a:off x="6227763" y="6488113"/>
            <a:ext cx="29162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omic Sans MS" pitchFamily="66" charset="0"/>
              </a:rPr>
              <a:t>© ООО «Баласс», 2012.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252000" y="980728"/>
            <a:ext cx="8640000" cy="2009061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0070C0"/>
                </a:solidFill>
                <a:latin typeface="Comic Sans MS" pitchFamily="66" charset="0"/>
              </a:rPr>
              <a:t>Повышенный уровень. </a:t>
            </a:r>
            <a:r>
              <a:rPr lang="ru-RU" sz="2800">
                <a:latin typeface="Comic Sans MS" pitchFamily="66" charset="0"/>
              </a:rPr>
              <a:t>Могут ли личные качества Александра Македонского повлиять на исход событий? Свой ответ подтверди аргументами.</a:t>
            </a:r>
          </a:p>
        </p:txBody>
      </p:sp>
      <p:grpSp>
        <p:nvGrpSpPr>
          <p:cNvPr id="29700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pic>
          <p:nvPicPr>
            <p:cNvPr id="29719" name="Рисунок 14" descr="_1_~1.JP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9701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pic>
          <p:nvPicPr>
            <p:cNvPr id="29715" name="Рисунок 17" descr="Cartoon-Clipart-Free-18.gif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29721" name="Group 25"/>
          <p:cNvGraphicFramePr>
            <a:graphicFrameLocks noGrp="1"/>
          </p:cNvGraphicFramePr>
          <p:nvPr/>
        </p:nvGraphicFramePr>
        <p:xfrm>
          <a:off x="252413" y="3565525"/>
          <a:ext cx="8639175" cy="2736850"/>
        </p:xfrm>
        <a:graphic>
          <a:graphicData uri="http://schemas.openxmlformats.org/drawingml/2006/table">
            <a:tbl>
              <a:tblPr/>
              <a:tblGrid>
                <a:gridCol w="2159000"/>
                <a:gridCol w="6480175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Позиция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Я считаю, что _____________________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________________________________,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Аргумент(ы)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потому что________________________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_________________________________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_________________________________</a:t>
                      </a:r>
                      <a:b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</a:b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_________________________________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</a:tr>
            </a:tbl>
          </a:graphicData>
        </a:graphic>
      </p:graphicFrame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/>
              <a:t>ПОКОРИТЕЛЬ АЗИИ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251999" y="980728"/>
            <a:ext cx="8640000" cy="5489058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/>
          <a:scene3d>
            <a:camera prst="perspectiveRelaxed" fov="1500000">
              <a:rot lat="2040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/>
        </p:spPr>
      </p:pic>
      <p:grpSp>
        <p:nvGrpSpPr>
          <p:cNvPr id="31746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pic>
          <p:nvPicPr>
            <p:cNvPr id="31756" name="Рисунок 14" descr="_1_~1.JP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1747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pic>
          <p:nvPicPr>
            <p:cNvPr id="31752" name="Рисунок 17" descr="Cartoon-Clipart-Free-18.gif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4000" dirty="0"/>
              <a:t>ПОКОРИТЕЛЬ АЗИИ</a:t>
            </a:r>
          </a:p>
        </p:txBody>
      </p:sp>
      <p:pic>
        <p:nvPicPr>
          <p:cNvPr id="31749" name="Picture 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459788" y="4257675"/>
            <a:ext cx="666750" cy="176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0" name="Picture 5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603750"/>
            <a:ext cx="754063" cy="225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252000" y="980728"/>
            <a:ext cx="8640000" cy="2485787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indent="350838"/>
            <a:r>
              <a:rPr lang="ru-RU" sz="2800" b="1">
                <a:solidFill>
                  <a:srgbClr val="0070C0"/>
                </a:solidFill>
                <a:latin typeface="Comic Sans MS" pitchFamily="66" charset="0"/>
              </a:rPr>
              <a:t>Повышенный уровень.</a:t>
            </a:r>
            <a:r>
              <a:rPr lang="ru-RU" sz="2800">
                <a:latin typeface="Comic Sans MS" pitchFamily="66" charset="0"/>
              </a:rPr>
              <a:t> Поставь себя на место советника одного из царей Индии. Составь для своего повелителя доклад о причинах побед Александра Македонского и причинах поражения персов.</a:t>
            </a:r>
          </a:p>
        </p:txBody>
      </p:sp>
      <p:grpSp>
        <p:nvGrpSpPr>
          <p:cNvPr id="33796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pic>
          <p:nvPicPr>
            <p:cNvPr id="33813" name="Рисунок 14" descr="_1_~1.JP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3797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pic>
          <p:nvPicPr>
            <p:cNvPr id="33809" name="Рисунок 17" descr="Cartoon-Clipart-Free-18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/>
              <a:t>ПОКОРИТЕЛЬ АЗИИ</a:t>
            </a:r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/>
        </p:nvGraphicFramePr>
        <p:xfrm>
          <a:off x="252413" y="3644900"/>
          <a:ext cx="8639175" cy="301783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59760"/>
                <a:gridCol w="6480240"/>
              </a:tblGrid>
              <a:tr h="741680"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u="none" strike="noStrike" kern="1200" baseline="0" dirty="0" smtClean="0"/>
                        <a:t>_________________________________</a:t>
                      </a:r>
                    </a:p>
                    <a:p>
                      <a:r>
                        <a:rPr lang="ru-RU" sz="2400" u="none" strike="noStrike" kern="1200" baseline="0" dirty="0" smtClean="0"/>
                        <a:t>_________________________________</a:t>
                      </a:r>
                    </a:p>
                    <a:p>
                      <a:r>
                        <a:rPr lang="ru-RU" sz="2400" dirty="0" smtClean="0"/>
                        <a:t>_________________________________</a:t>
                      </a:r>
                      <a:endParaRPr lang="ru-RU" sz="2400" dirty="0"/>
                    </a:p>
                    <a:p>
                      <a:r>
                        <a:rPr lang="ru-RU" sz="2400" u="none" strike="noStrike" kern="1200" baseline="0" dirty="0" smtClean="0"/>
                        <a:t>_________________________________</a:t>
                      </a:r>
                    </a:p>
                    <a:p>
                      <a:r>
                        <a:rPr lang="ru-RU" sz="2400" u="none" strike="noStrike" kern="1200" baseline="0" dirty="0" smtClean="0"/>
                        <a:t>_________________________________</a:t>
                      </a:r>
                    </a:p>
                    <a:p>
                      <a:r>
                        <a:rPr lang="ru-RU" sz="2400" u="none" strike="noStrike" kern="1200" baseline="0" dirty="0" smtClean="0"/>
                        <a:t>_________________________________</a:t>
                      </a:r>
                      <a:br>
                        <a:rPr lang="ru-RU" sz="2400" u="none" strike="noStrike" kern="1200" baseline="0" dirty="0" smtClean="0"/>
                      </a:br>
                      <a:r>
                        <a:rPr lang="ru-RU" sz="2400" u="none" strike="noStrike" kern="1200" baseline="0" dirty="0" smtClean="0"/>
                        <a:t>_________________________________</a:t>
                      </a:r>
                    </a:p>
                    <a:p>
                      <a:r>
                        <a:rPr lang="ru-RU" sz="2400" u="none" strike="noStrike" kern="1200" baseline="0" dirty="0" smtClean="0"/>
                        <a:t>_________________________________</a:t>
                      </a:r>
                      <a:endParaRPr lang="ru-RU" sz="24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20" name="Рисунок 1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360000" y="3744000"/>
            <a:ext cx="1895826" cy="2880000"/>
          </a:xfrm>
          <a:prstGeom prst="roundRect">
            <a:avLst>
              <a:gd name="adj" fmla="val 14843"/>
            </a:avLst>
          </a:prstGeom>
          <a:ln>
            <a:solidFill>
              <a:schemeClr val="bg1">
                <a:lumMod val="5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Скругленный прямоугольник 18"/>
          <p:cNvSpPr/>
          <p:nvPr/>
        </p:nvSpPr>
        <p:spPr>
          <a:xfrm>
            <a:off x="612000" y="1800000"/>
            <a:ext cx="7920000" cy="3384000"/>
          </a:xfrm>
          <a:prstGeom prst="roundRect">
            <a:avLst/>
          </a:prstGeom>
          <a:gradFill>
            <a:gsLst>
              <a:gs pos="0">
                <a:schemeClr val="accent4">
                  <a:lumMod val="60000"/>
                  <a:lumOff val="40000"/>
                </a:schemeClr>
              </a:gs>
              <a:gs pos="80000">
                <a:schemeClr val="accent4">
                  <a:lumMod val="40000"/>
                  <a:lumOff val="60000"/>
                </a:schemeClr>
              </a:gs>
              <a:gs pos="100000">
                <a:schemeClr val="accent4">
                  <a:lumMod val="20000"/>
                  <a:lumOff val="80000"/>
                </a:schemeClr>
              </a:gs>
            </a:gsLst>
            <a:lin ang="16200000" scaled="0"/>
          </a:gradFill>
          <a:ln w="12700">
            <a:solidFill>
              <a:schemeClr val="tx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АЛЕКСАНДР МАКЕДОНСКИЙ ЗАВОЕВАЛ МНОГИЕ СТРАНЫ ВОСТОКА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pSp>
        <p:nvGrpSpPr>
          <p:cNvPr id="34818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pic>
          <p:nvPicPr>
            <p:cNvPr id="34826" name="Рисунок 14" descr="_1_~1.JPG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4819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pic>
          <p:nvPicPr>
            <p:cNvPr id="34822" name="Рисунок 17" descr="Cartoon-Clipart-Free-18.gif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825" y="0"/>
            <a:ext cx="8642350" cy="72072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252000" y="980728"/>
            <a:ext cx="8640000" cy="2009061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indent="350838"/>
            <a:r>
              <a:rPr lang="ru-RU" sz="2800">
                <a:latin typeface="Comic Sans MS" pitchFamily="66" charset="0"/>
              </a:rPr>
              <a:t>Представь, что ты — человек XXI века — оказался на месте Александра Македонского. Какими его поступками ты бы гордился, а каких стыдился? Свой ответ объясни.</a:t>
            </a:r>
          </a:p>
        </p:txBody>
      </p:sp>
      <p:grpSp>
        <p:nvGrpSpPr>
          <p:cNvPr id="35844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pic>
          <p:nvPicPr>
            <p:cNvPr id="35869" name="Рисунок 14" descr="_1_~1.JP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5845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pic>
          <p:nvPicPr>
            <p:cNvPr id="35865" name="Рисунок 17" descr="Cartoon-Clipart-Free-18.gif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/>
              <a:t>ПРИМЕНЯЕМ НОВЫЕ ЗНАНИЯ</a:t>
            </a:r>
          </a:p>
        </p:txBody>
      </p:sp>
      <p:graphicFrame>
        <p:nvGraphicFramePr>
          <p:cNvPr id="35888" name="Group 48"/>
          <p:cNvGraphicFramePr>
            <a:graphicFrameLocks noGrp="1"/>
          </p:cNvGraphicFramePr>
          <p:nvPr/>
        </p:nvGraphicFramePr>
        <p:xfrm>
          <a:off x="250825" y="3267075"/>
          <a:ext cx="8640763" cy="3101975"/>
        </p:xfrm>
        <a:graphic>
          <a:graphicData uri="http://schemas.openxmlformats.org/drawingml/2006/table">
            <a:tbl>
              <a:tblPr/>
              <a:tblGrid>
                <a:gridCol w="1944688"/>
                <a:gridCol w="3529012"/>
                <a:gridCol w="3167063"/>
              </a:tblGrid>
              <a:tr h="1530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Позиция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Я считаю, что можно гордиться поступками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_________________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_________________,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Угрызения совести могут вызвать поступки _______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_______________,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Аргумент(ы)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потому что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__________________________________________________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потому что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_____________________________________________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</a:tr>
            </a:tbl>
          </a:graphicData>
        </a:graphic>
      </p:graphicFrame>
      <p:sp>
        <p:nvSpPr>
          <p:cNvPr id="4" name="Скругленный прямоугольник 3"/>
          <p:cNvSpPr/>
          <p:nvPr/>
        </p:nvSpPr>
        <p:spPr>
          <a:xfrm>
            <a:off x="32894" y="3313242"/>
            <a:ext cx="8627331" cy="3439239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indent="350838"/>
            <a:r>
              <a:rPr lang="ru-RU" sz="2800" b="1">
                <a:solidFill>
                  <a:srgbClr val="0070C0"/>
                </a:solidFill>
                <a:latin typeface="Comic Sans MS" pitchFamily="66" charset="0"/>
              </a:rPr>
              <a:t>Повышенный уровень. </a:t>
            </a:r>
            <a:r>
              <a:rPr lang="ru-RU" sz="2800">
                <a:latin typeface="Comic Sans MS" pitchFamily="66" charset="0"/>
              </a:rPr>
              <a:t>Рассмотри явление с разных сторон, подтвердив каждую позицию одним аргументом.</a:t>
            </a:r>
          </a:p>
          <a:p>
            <a:pPr indent="350838"/>
            <a:r>
              <a:rPr lang="ru-RU" sz="2800" b="1">
                <a:solidFill>
                  <a:srgbClr val="0070C0"/>
                </a:solidFill>
                <a:latin typeface="Comic Sans MS" pitchFamily="66" charset="0"/>
              </a:rPr>
              <a:t>Максимальный уровень. </a:t>
            </a:r>
            <a:r>
              <a:rPr lang="ru-RU" sz="2800">
                <a:latin typeface="Comic Sans MS" pitchFamily="66" charset="0"/>
              </a:rPr>
              <a:t>Выполни задание на повышенном уровне, но используй дополнительную информацию, не полученную ранее на уроке.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251999" y="1684358"/>
            <a:ext cx="8640000" cy="5489058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dist="35921" dir="2700000" algn="ctr" rotWithShape="0">
              <a:schemeClr val="bg2"/>
            </a:outerShdw>
          </a:effectLst>
          <a:scene3d>
            <a:camera prst="perspectiveRelaxed" fov="900000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/>
        </p:spPr>
      </p:pic>
      <p:grpSp>
        <p:nvGrpSpPr>
          <p:cNvPr id="37890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pic>
          <p:nvPicPr>
            <p:cNvPr id="37907" name="Рисунок 14" descr="_1_~1.JP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7891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pic>
          <p:nvPicPr>
            <p:cNvPr id="37903" name="Рисунок 17" descr="Cartoon-Clipart-Free-18.gif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7892" name="Picture 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459788" y="4257675"/>
            <a:ext cx="666750" cy="176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3" name="Picture 5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603750"/>
            <a:ext cx="754063" cy="225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кругленный прямоугольник 4"/>
          <p:cNvSpPr/>
          <p:nvPr/>
        </p:nvSpPr>
        <p:spPr>
          <a:xfrm>
            <a:off x="252000" y="1073188"/>
            <a:ext cx="8640000" cy="1191816"/>
          </a:xfrm>
          <a:prstGeom prst="roundRect">
            <a:avLst/>
          </a:prstGeom>
          <a:blipFill>
            <a:blip r:embed="rId8"/>
            <a:tile tx="0" ty="0" sx="100000" sy="100000" flip="none" algn="tl"/>
          </a:blip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latin typeface="+mn-lt"/>
              </a:rPr>
              <a:t>	 Выполни анимированную карту </a:t>
            </a:r>
            <a:r>
              <a:rPr lang="ru-RU" sz="3200" dirty="0">
                <a:latin typeface="+mn-lt"/>
              </a:rPr>
              <a:t>«Завоевания Александра </a:t>
            </a:r>
            <a:r>
              <a:rPr lang="ru-RU" sz="3200" dirty="0">
                <a:latin typeface="+mn-lt"/>
              </a:rPr>
              <a:t>Македонского</a:t>
            </a:r>
            <a:r>
              <a:rPr lang="ru-RU" sz="3200" dirty="0">
                <a:latin typeface="+mn-lt"/>
              </a:rPr>
              <a:t>».</a:t>
            </a:r>
          </a:p>
        </p:txBody>
      </p:sp>
      <p:sp>
        <p:nvSpPr>
          <p:cNvPr id="20" name="Овал 19"/>
          <p:cNvSpPr>
            <a:spLocks noChangeAspect="1"/>
          </p:cNvSpPr>
          <p:nvPr/>
        </p:nvSpPr>
        <p:spPr>
          <a:xfrm>
            <a:off x="1007632" y="1304792"/>
            <a:ext cx="252000" cy="252000"/>
          </a:xfrm>
          <a:prstGeom prst="ellipse">
            <a:avLst/>
          </a:prstGeom>
          <a:solidFill>
            <a:srgbClr val="00B0F0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5241" tIns="562479" rIns="15240" bIns="562477" spcCol="1270" anchor="ctr"/>
          <a:lstStyle/>
          <a:p>
            <a:pPr algn="ctr" defTabSz="1066800" fontAlgn="auto">
              <a:lnSpc>
                <a:spcPct val="90000"/>
              </a:lnSpc>
              <a:spcAft>
                <a:spcPct val="35000"/>
              </a:spcAft>
              <a:defRPr/>
            </a:pPr>
            <a:endParaRPr lang="ru-RU" sz="240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/>
            </a:extLst>
          </a:blip>
          <a:srcRect/>
          <a:stretch/>
        </p:blipFill>
        <p:spPr>
          <a:xfrm>
            <a:off x="575742" y="1268760"/>
            <a:ext cx="323850" cy="3286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/>
              <a:t>ПРИМЕНЯЕМ НОВЫЕ ЗНАНИЯ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/>
              <a:t>ОПРЕДЕЛЯЕМ ПРОБЛЕМУ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179388" y="979488"/>
            <a:ext cx="3671887" cy="4178300"/>
          </a:xfrm>
        </p:spPr>
        <p:txBody>
          <a:bodyPr>
            <a:noAutofit/>
          </a:bodyPr>
          <a:lstStyle/>
          <a:p>
            <a:pPr marL="88900" indent="358775">
              <a:lnSpc>
                <a:spcPct val="90000"/>
              </a:lnSpc>
              <a:spcBef>
                <a:spcPct val="0"/>
              </a:spcBef>
            </a:pPr>
            <a:r>
              <a:rPr lang="ru-RU" sz="2600" smtClean="0"/>
              <a:t>Наверное, чтобы воевать с Персией, Александр Македонский собрал самую большую армию, ведь Персия владела половиной мира…</a:t>
            </a:r>
          </a:p>
        </p:txBody>
      </p:sp>
      <p:sp>
        <p:nvSpPr>
          <p:cNvPr id="16387" name="Объект 2"/>
          <p:cNvSpPr>
            <a:spLocks noGrp="1"/>
          </p:cNvSpPr>
          <p:nvPr>
            <p:ph sz="half" idx="2"/>
          </p:nvPr>
        </p:nvSpPr>
        <p:spPr>
          <a:xfrm>
            <a:off x="5292725" y="979488"/>
            <a:ext cx="3598863" cy="4178300"/>
          </a:xfrm>
          <a:ln>
            <a:round/>
          </a:ln>
        </p:spPr>
        <p:txBody>
          <a:bodyPr/>
          <a:lstStyle/>
          <a:p>
            <a:pPr marL="88900" indent="358775">
              <a:spcBef>
                <a:spcPct val="0"/>
              </a:spcBef>
            </a:pPr>
            <a:r>
              <a:rPr lang="ru-RU" sz="2600" smtClean="0"/>
              <a:t>Как ни странно, армия Александра Македонского была небольшой. По мнению историков, он отправился в этот поход  всего  с  35 тысячами человек.</a:t>
            </a:r>
          </a:p>
        </p:txBody>
      </p:sp>
      <p:grpSp>
        <p:nvGrpSpPr>
          <p:cNvPr id="16388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8" name="Овал 7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9" name="Овал 8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0" name="Овал 9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pic>
          <p:nvPicPr>
            <p:cNvPr id="16403" name="Рисунок 10" descr="_1_~1.JPG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6389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3" name="Овал 12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pic>
          <p:nvPicPr>
            <p:cNvPr id="16399" name="Рисунок 13" descr="Cartoon-Clipart-Free-18.gif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6" name="Стрелка вправо 15"/>
          <p:cNvSpPr/>
          <p:nvPr/>
        </p:nvSpPr>
        <p:spPr>
          <a:xfrm>
            <a:off x="3806716" y="1916832"/>
            <a:ext cx="1620000" cy="360000"/>
          </a:xfrm>
          <a:prstGeom prst="rightArrow">
            <a:avLst>
              <a:gd name="adj1" fmla="val 50000"/>
              <a:gd name="adj2" fmla="val 87830"/>
            </a:avLst>
          </a:prstGeom>
          <a:solidFill>
            <a:srgbClr val="FF0000"/>
          </a:solidFill>
          <a:ln>
            <a:solidFill>
              <a:srgbClr val="FFFF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7" name="Стрелка влево 16"/>
          <p:cNvSpPr/>
          <p:nvPr/>
        </p:nvSpPr>
        <p:spPr>
          <a:xfrm>
            <a:off x="3707904" y="3861048"/>
            <a:ext cx="1620000" cy="360000"/>
          </a:xfrm>
          <a:prstGeom prst="leftArrow">
            <a:avLst>
              <a:gd name="adj1" fmla="val 50000"/>
              <a:gd name="adj2" fmla="val 90532"/>
            </a:avLst>
          </a:prstGeom>
          <a:solidFill>
            <a:srgbClr val="00B050"/>
          </a:solidFill>
          <a:ln>
            <a:solidFill>
              <a:srgbClr val="FFFF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6396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950" y="5397500"/>
            <a:ext cx="287338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7" name="Прямоугольник 18"/>
          <p:cNvSpPr>
            <a:spLocks noChangeArrowheads="1"/>
          </p:cNvSpPr>
          <p:nvPr/>
        </p:nvSpPr>
        <p:spPr bwMode="auto">
          <a:xfrm>
            <a:off x="392113" y="5229225"/>
            <a:ext cx="8620125" cy="128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Comic Sans MS" pitchFamily="66" charset="0"/>
              <a:buChar char="—"/>
            </a:pPr>
            <a:r>
              <a:rPr lang="ru-RU" sz="2600">
                <a:latin typeface="Comic Sans MS" pitchFamily="66" charset="0"/>
              </a:rPr>
              <a:t>Сравни мнения Антошки и учёных. Какое наблюдается противоречие? </a:t>
            </a:r>
          </a:p>
          <a:p>
            <a:pPr marL="457200" indent="-457200">
              <a:buFont typeface="Comic Sans MS" pitchFamily="66" charset="0"/>
              <a:buChar char="—"/>
            </a:pPr>
            <a:r>
              <a:rPr lang="ru-RU" sz="2600">
                <a:latin typeface="Comic Sans MS" pitchFamily="66" charset="0"/>
              </a:rPr>
              <a:t>Какой возникает вопрос? Сравни его с авторским.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Скругленная прямоугольная выноска 18"/>
          <p:cNvSpPr/>
          <p:nvPr/>
        </p:nvSpPr>
        <p:spPr>
          <a:xfrm>
            <a:off x="612000" y="1800000"/>
            <a:ext cx="7920000" cy="3384000"/>
          </a:xfrm>
          <a:prstGeom prst="wedgeRoundRectCallout">
            <a:avLst>
              <a:gd name="adj1" fmla="val -28896"/>
              <a:gd name="adj2" fmla="val -67988"/>
              <a:gd name="adj3" fmla="val 16667"/>
            </a:avLst>
          </a:prstGeom>
          <a:gradFill>
            <a:gsLst>
              <a:gs pos="0">
                <a:schemeClr val="accent4">
                  <a:lumMod val="60000"/>
                  <a:lumOff val="40000"/>
                </a:schemeClr>
              </a:gs>
              <a:gs pos="80000">
                <a:schemeClr val="accent4">
                  <a:lumMod val="40000"/>
                  <a:lumOff val="60000"/>
                </a:schemeClr>
              </a:gs>
              <a:gs pos="100000">
                <a:schemeClr val="accent4">
                  <a:lumMod val="20000"/>
                  <a:lumOff val="80000"/>
                </a:schemeClr>
              </a:gs>
            </a:gsLst>
            <a:lin ang="16200000" scaled="0"/>
          </a:gradFill>
          <a:ln w="12700">
            <a:solidFill>
              <a:schemeClr val="tx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ПОЧЕМУ АЛЕКСАНДР МАКЕДОНСКИЙ ЗАВОЕВАЛ ПОЛМИРА?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612000" y="1800000"/>
            <a:ext cx="7920000" cy="3384000"/>
          </a:xfrm>
          <a:prstGeom prst="roundRect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50000">
                <a:schemeClr val="accent5">
                  <a:lumMod val="40000"/>
                  <a:lumOff val="60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</a:gsLst>
            <a:lin ang="5400000" scaled="0"/>
          </a:gradFill>
          <a:ln w="12700">
            <a:solidFill>
              <a:schemeClr val="tx1">
                <a:lumMod val="50000"/>
              </a:schemeClr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1"/>
          </a:lnRef>
          <a:fillRef idx="1001">
            <a:schemeClr val="l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tx1"/>
                </a:solidFill>
              </a:rPr>
              <a:t>ВАША ФОРМУЛИРОВКА ПРОБЛЕМЫ МОЖЕТ НЕ СОВПАДАТЬ С АВТОРСКОЙ. ПОЖАЛУЙСТА, ВЫБЕРИТЕ В КЛАССЕ ТУ ФОРМУЛИРОВКУ, КОТОРАЯ ВАМ НАИБОЛЕЕ ИНТЕРЕСНА! </a:t>
            </a:r>
            <a:endParaRPr lang="ru-RU" sz="3200" dirty="0">
              <a:solidFill>
                <a:schemeClr val="tx1"/>
              </a:solidFill>
            </a:endParaRPr>
          </a:p>
        </p:txBody>
      </p:sp>
      <p:grpSp>
        <p:nvGrpSpPr>
          <p:cNvPr id="17413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pic>
          <p:nvPicPr>
            <p:cNvPr id="17421" name="Рисунок 14" descr="_1_~1.JPG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7414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pic>
          <p:nvPicPr>
            <p:cNvPr id="17417" name="Рисунок 17" descr="Cartoon-Clipart-Free-18.gif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/>
              <a:t>ОПРЕДЕЛЯЕМ ПРОБЛЕМУ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51998" y="1213440"/>
          <a:ext cx="8640480" cy="545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634"/>
                <a:gridCol w="576064"/>
                <a:gridCol w="5472608"/>
                <a:gridCol w="576064"/>
                <a:gridCol w="1008110"/>
              </a:tblGrid>
              <a:tr h="370840">
                <a:tc rowSpan="9">
                  <a:txBody>
                    <a:bodyPr/>
                    <a:lstStyle/>
                    <a:p>
                      <a:pPr algn="ctr"/>
                      <a:r>
                        <a:rPr lang="ru-RU" sz="2800" b="0" dirty="0" smtClean="0"/>
                        <a:t>Причины победы</a:t>
                      </a:r>
                    </a:p>
                    <a:p>
                      <a:pPr algn="ctr"/>
                      <a:r>
                        <a:rPr lang="ru-RU" sz="2800" b="0" dirty="0" smtClean="0"/>
                        <a:t>греков над персами</a:t>
                      </a:r>
                      <a:endParaRPr lang="ru-RU" sz="2800" b="0" dirty="0"/>
                    </a:p>
                  </a:txBody>
                  <a:tcPr vert="vert27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9">
                  <a:txBody>
                    <a:bodyPr/>
                    <a:lstStyle/>
                    <a:p>
                      <a:pPr algn="ctr"/>
                      <a:r>
                        <a:rPr lang="ru-RU" sz="2800" b="0" dirty="0" smtClean="0"/>
                        <a:t>Причины покорения</a:t>
                      </a:r>
                    </a:p>
                    <a:p>
                      <a:pPr algn="ctr"/>
                      <a:r>
                        <a:rPr lang="ru-RU" sz="2800" b="0" dirty="0" smtClean="0"/>
                        <a:t>греков македонянами</a:t>
                      </a:r>
                      <a:endParaRPr lang="ru-RU" sz="2800" b="0" dirty="0"/>
                    </a:p>
                  </a:txBody>
                  <a:tcPr vert="vert27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rowSpan="8"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300" dirty="0" smtClean="0"/>
                        <a:t>Сплочение и мужество греческих полисов</a:t>
                      </a:r>
                      <a:endParaRPr lang="ru-RU" sz="23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rowSpan="8"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300" dirty="0" smtClean="0"/>
                        <a:t>Замена ополчения граждан наемниками</a:t>
                      </a:r>
                      <a:endParaRPr lang="ru-RU" sz="23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300" dirty="0" smtClean="0"/>
                        <a:t>Боевые корабли – триеры</a:t>
                      </a:r>
                      <a:endParaRPr lang="ru-RU" sz="23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300" dirty="0" smtClean="0"/>
                        <a:t>Военная реформа Филиппа </a:t>
                      </a:r>
                      <a:r>
                        <a:rPr lang="en-US" sz="2300" dirty="0" smtClean="0"/>
                        <a:t>II</a:t>
                      </a:r>
                      <a:endParaRPr lang="ru-RU" sz="23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300" dirty="0" smtClean="0"/>
                        <a:t>Греческая фаланга</a:t>
                      </a:r>
                      <a:endParaRPr lang="ru-RU" sz="23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300" dirty="0" smtClean="0"/>
                        <a:t>Вражда между греческими полисами</a:t>
                      </a:r>
                      <a:endParaRPr lang="ru-RU" sz="23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300" dirty="0" smtClean="0"/>
                        <a:t>Создание единого царства в Македонии</a:t>
                      </a:r>
                      <a:endParaRPr lang="ru-RU" sz="23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300" dirty="0" smtClean="0"/>
                        <a:t>Желание мира и спокойствия любой ценой</a:t>
                      </a:r>
                      <a:endParaRPr lang="ru-RU" sz="23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600" spc="-150" dirty="0"/>
              <a:t>ВСПОМИНАЕМ ТО, ЧТО ЗНАЕМ</a:t>
            </a:r>
            <a:endParaRPr lang="ru-RU" sz="3600" dirty="0"/>
          </a:p>
        </p:txBody>
      </p:sp>
      <p:cxnSp>
        <p:nvCxnSpPr>
          <p:cNvPr id="4" name="Прямая со стрелкой 3"/>
          <p:cNvCxnSpPr/>
          <p:nvPr/>
        </p:nvCxnSpPr>
        <p:spPr>
          <a:xfrm flipH="1">
            <a:off x="1260475" y="1428750"/>
            <a:ext cx="539750" cy="0"/>
          </a:xfrm>
          <a:prstGeom prst="straightConnector1">
            <a:avLst/>
          </a:prstGeom>
          <a:ln w="5080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 стрелкой 4"/>
          <p:cNvCxnSpPr/>
          <p:nvPr/>
        </p:nvCxnSpPr>
        <p:spPr>
          <a:xfrm>
            <a:off x="7343775" y="1428750"/>
            <a:ext cx="539750" cy="0"/>
          </a:xfrm>
          <a:prstGeom prst="straightConnector1">
            <a:avLst/>
          </a:prstGeom>
          <a:ln w="5080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437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7" name="Овал 6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8" name="Овал 7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9" name="Овал 8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pic>
          <p:nvPicPr>
            <p:cNvPr id="18447" name="Рисунок 9" descr="_1_~1.JP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8438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2" name="Овал 11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pic>
          <p:nvPicPr>
            <p:cNvPr id="18443" name="Рисунок 12" descr="Cartoon-Clipart-Free-18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4" name="Скругленный прямоугольник 13"/>
          <p:cNvSpPr/>
          <p:nvPr/>
        </p:nvSpPr>
        <p:spPr>
          <a:xfrm>
            <a:off x="283750" y="3102660"/>
            <a:ext cx="8640000" cy="1191816"/>
          </a:xfrm>
          <a:prstGeom prst="roundRect">
            <a:avLst/>
          </a:prstGeom>
          <a:blipFill>
            <a:blip r:embed="rId5"/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indent="350838"/>
            <a:r>
              <a:rPr lang="ru-RU" sz="3200" b="1">
                <a:solidFill>
                  <a:srgbClr val="0070C0"/>
                </a:solidFill>
                <a:latin typeface="Comic Sans MS" pitchFamily="66" charset="0"/>
              </a:rPr>
              <a:t>Повышенный уровень. </a:t>
            </a:r>
            <a:r>
              <a:rPr lang="ru-RU" sz="3200">
                <a:latin typeface="Comic Sans MS" pitchFamily="66" charset="0"/>
              </a:rPr>
              <a:t>Распредели явления в две группы.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28" name="Group 48"/>
          <p:cNvGraphicFramePr>
            <a:graphicFrameLocks noGrp="1"/>
          </p:cNvGraphicFramePr>
          <p:nvPr/>
        </p:nvGraphicFramePr>
        <p:xfrm>
          <a:off x="252413" y="1104900"/>
          <a:ext cx="8640762" cy="5327650"/>
        </p:xfrm>
        <a:graphic>
          <a:graphicData uri="http://schemas.openxmlformats.org/drawingml/2006/table">
            <a:tbl>
              <a:tblPr/>
              <a:tblGrid>
                <a:gridCol w="1684337"/>
                <a:gridCol w="1050925"/>
                <a:gridCol w="5905500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Понятия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Определения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CC"/>
                    </a:solidFill>
                  </a:tcPr>
                </a:tc>
              </a:tr>
              <a:tr h="1181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Полис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 row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Титул наследственного главы государства, обладающего высшей властью.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</a:tr>
              <a:tr h="1181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Царь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Тесно сомкнутое построение пехоты (конницы) в несколько линий.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</a:tr>
              <a:tr h="815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Фаланга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Город-государство, полноправная община граждан.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</a:tr>
              <a:tr h="449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Общность народов и стран.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</a:tr>
              <a:tr h="938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</a:tr>
            </a:tbl>
          </a:graphicData>
        </a:graphic>
      </p:graphicFrame>
      <p:sp>
        <p:nvSpPr>
          <p:cNvPr id="22" name="Скругленный прямоугольник 21"/>
          <p:cNvSpPr/>
          <p:nvPr/>
        </p:nvSpPr>
        <p:spPr>
          <a:xfrm>
            <a:off x="32894" y="1514792"/>
            <a:ext cx="8640000" cy="2485787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indent="358775"/>
            <a:r>
              <a:rPr lang="ru-RU" sz="2800" b="1">
                <a:solidFill>
                  <a:srgbClr val="0070C0"/>
                </a:solidFill>
                <a:latin typeface="Comic Sans MS" pitchFamily="66" charset="0"/>
              </a:rPr>
              <a:t>Необходимый уровень.</a:t>
            </a:r>
            <a:r>
              <a:rPr lang="ru-RU" sz="2800" b="1">
                <a:solidFill>
                  <a:srgbClr val="00B0F0"/>
                </a:solidFill>
                <a:latin typeface="Comic Sans MS" pitchFamily="66" charset="0"/>
              </a:rPr>
              <a:t> </a:t>
            </a:r>
            <a:r>
              <a:rPr lang="ru-RU" sz="2800">
                <a:latin typeface="Comic Sans MS" pitchFamily="66" charset="0"/>
              </a:rPr>
              <a:t>С помощью стрелок соедини понятия с их определениями.</a:t>
            </a:r>
          </a:p>
          <a:p>
            <a:pPr indent="358775"/>
            <a:r>
              <a:rPr lang="ru-RU" sz="2800" b="1">
                <a:solidFill>
                  <a:srgbClr val="0070C0"/>
                </a:solidFill>
                <a:latin typeface="Comic Sans MS" pitchFamily="66" charset="0"/>
              </a:rPr>
              <a:t>Повышенный уровень. </a:t>
            </a:r>
            <a:r>
              <a:rPr lang="ru-RU" sz="2800">
                <a:latin typeface="Comic Sans MS" pitchFamily="66" charset="0"/>
              </a:rPr>
              <a:t>Впиши в первую колонку недостающее слово к оставшемуся предложению.</a:t>
            </a:r>
          </a:p>
        </p:txBody>
      </p:sp>
      <p:grpSp>
        <p:nvGrpSpPr>
          <p:cNvPr id="20514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0526" name="Рисунок 14" descr="_1_~1.JP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0515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0522" name="Рисунок 17" descr="Cartoon-Clipart-Free-18.gif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0" name="Заголовок 1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600" spc="-150" dirty="0" smtClean="0"/>
              <a:t>ВСПОМИНАЕМ ТО, ЧТО ЗНАЕМ</a:t>
            </a:r>
            <a:endParaRPr lang="ru-RU" sz="3600" dirty="0"/>
          </a:p>
        </p:txBody>
      </p:sp>
      <p:cxnSp>
        <p:nvCxnSpPr>
          <p:cNvPr id="25" name="Прямая со стрелкой 24"/>
          <p:cNvCxnSpPr/>
          <p:nvPr/>
        </p:nvCxnSpPr>
        <p:spPr>
          <a:xfrm>
            <a:off x="2124075" y="1341438"/>
            <a:ext cx="863600" cy="0"/>
          </a:xfrm>
          <a:prstGeom prst="straightConnector1">
            <a:avLst/>
          </a:prstGeom>
          <a:ln w="44450">
            <a:solidFill>
              <a:schemeClr val="bg1">
                <a:lumMod val="50000"/>
              </a:schemeClr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Управляющая кнопка: далее 3">
            <a:hlinkClick r:id="rId6" action="ppaction://hlinksldjump" highlightClick="1"/>
          </p:cNvPr>
          <p:cNvSpPr/>
          <p:nvPr/>
        </p:nvSpPr>
        <p:spPr>
          <a:xfrm>
            <a:off x="8640000" y="6372000"/>
            <a:ext cx="360000" cy="360000"/>
          </a:xfrm>
          <a:prstGeom prst="actionButtonForwardNext">
            <a:avLst/>
          </a:prstGeom>
          <a:blipFill>
            <a:blip r:embed="rId3"/>
            <a:tile tx="0" ty="0" sx="100000" sy="100000" flip="none" algn="tl"/>
          </a:blipFill>
          <a:ln w="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73" name="Group 45"/>
          <p:cNvGraphicFramePr>
            <a:graphicFrameLocks noGrp="1"/>
          </p:cNvGraphicFramePr>
          <p:nvPr/>
        </p:nvGraphicFramePr>
        <p:xfrm>
          <a:off x="252413" y="1104900"/>
          <a:ext cx="8640762" cy="5327650"/>
        </p:xfrm>
        <a:graphic>
          <a:graphicData uri="http://schemas.openxmlformats.org/drawingml/2006/table">
            <a:tbl>
              <a:tblPr/>
              <a:tblGrid>
                <a:gridCol w="1684337"/>
                <a:gridCol w="1050925"/>
                <a:gridCol w="5905500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Понятия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Определения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CC"/>
                    </a:solidFill>
                  </a:tcPr>
                </a:tc>
              </a:tr>
              <a:tr h="1181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Полис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 row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Титул наследственного главы государства, обладающего высшей властью.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</a:tr>
              <a:tr h="1181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Царь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Тесно сомкнутое построение пехоты (конницы) в несколько линий.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</a:tr>
              <a:tr h="815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Фаланга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Город-государство, полноправная община граждан.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</a:tr>
              <a:tr h="449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Общность народов и стран.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</a:tr>
              <a:tr h="938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</a:tr>
            </a:tbl>
          </a:graphicData>
        </a:graphic>
      </p:graphicFrame>
      <p:sp>
        <p:nvSpPr>
          <p:cNvPr id="22" name="Скругленный прямоугольник 21"/>
          <p:cNvSpPr/>
          <p:nvPr/>
        </p:nvSpPr>
        <p:spPr>
          <a:xfrm>
            <a:off x="283719" y="1659254"/>
            <a:ext cx="8640000" cy="2485787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indent="35877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70C0"/>
                </a:solidFill>
                <a:latin typeface="+mn-lt"/>
              </a:rPr>
              <a:t>Максимальный уровень. </a:t>
            </a:r>
            <a:r>
              <a:rPr lang="ru-RU" sz="2800" dirty="0">
                <a:latin typeface="+mn-lt"/>
              </a:rPr>
              <a:t>Впиши в последнюю строку известное тебе слово с соответствующим ему значением, которое логически сочеталось бы с </a:t>
            </a:r>
            <a:r>
              <a:rPr lang="ru-RU" sz="2800" dirty="0">
                <a:latin typeface="+mn-lt"/>
              </a:rPr>
              <a:t>имеющимися понятиями</a:t>
            </a:r>
            <a:r>
              <a:rPr lang="ru-RU" sz="2800" dirty="0">
                <a:latin typeface="+mn-lt"/>
              </a:rPr>
              <a:t>.</a:t>
            </a:r>
          </a:p>
        </p:txBody>
      </p:sp>
      <p:grpSp>
        <p:nvGrpSpPr>
          <p:cNvPr id="22562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2571" name="Рисунок 14" descr="_1_~1.JP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2563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2567" name="Рисунок 17" descr="Cartoon-Clipart-Free-18.gif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0" name="Заголовок 1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600" spc="-150" dirty="0" smtClean="0"/>
              <a:t>ВСПОМИНАЕМ ТО, ЧТО ЗНАЕМ</a:t>
            </a:r>
            <a:endParaRPr lang="ru-RU" sz="3600" dirty="0"/>
          </a:p>
        </p:txBody>
      </p:sp>
      <p:cxnSp>
        <p:nvCxnSpPr>
          <p:cNvPr id="25" name="Прямая со стрелкой 24"/>
          <p:cNvCxnSpPr/>
          <p:nvPr/>
        </p:nvCxnSpPr>
        <p:spPr>
          <a:xfrm>
            <a:off x="2124075" y="1341438"/>
            <a:ext cx="863600" cy="0"/>
          </a:xfrm>
          <a:prstGeom prst="straightConnector1">
            <a:avLst/>
          </a:prstGeom>
          <a:ln w="44450">
            <a:solidFill>
              <a:schemeClr val="bg1">
                <a:lumMod val="50000"/>
              </a:schemeClr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2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7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4587" name="Рисунок 14" descr="_1_~1.JPG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4578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4583" name="Рисунок 17" descr="Cartoon-Clipart-Free-18.gif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600" spc="0" dirty="0"/>
              <a:t>ОТКРЫВАЕМ НОВЫЕ ЗНАНИЯ</a:t>
            </a:r>
            <a:endParaRPr lang="ru-RU" sz="3600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51999" y="2169205"/>
            <a:ext cx="8640000" cy="715089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 wrap="none">
            <a:sp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1. НАСЛЕДНИК МАКЕДОНИИ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1999" y="3650015"/>
            <a:ext cx="8640000" cy="715089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 wrap="none">
            <a:sp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2. ПОКОРИТЕЛЬ АЗИИ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Таблица 18"/>
          <p:cNvGraphicFramePr>
            <a:graphicFrameLocks noGrp="1"/>
          </p:cNvGraphicFramePr>
          <p:nvPr/>
        </p:nvGraphicFramePr>
        <p:xfrm>
          <a:off x="250825" y="3635375"/>
          <a:ext cx="8640763" cy="310991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60240"/>
                <a:gridCol w="3240360"/>
                <a:gridCol w="3239401"/>
              </a:tblGrid>
              <a:tr h="370840">
                <a:tc rowSpan="2">
                  <a:txBody>
                    <a:bodyPr/>
                    <a:lstStyle/>
                    <a:p>
                      <a:endParaRPr lang="ru-RU" sz="2400" dirty="0" smtClean="0"/>
                    </a:p>
                    <a:p>
                      <a:endParaRPr lang="ru-RU" sz="2400" dirty="0" smtClean="0"/>
                    </a:p>
                    <a:p>
                      <a:endParaRPr lang="ru-RU" sz="2400" dirty="0" smtClean="0"/>
                    </a:p>
                    <a:p>
                      <a:endParaRPr lang="ru-RU" sz="2400" dirty="0" smtClean="0"/>
                    </a:p>
                    <a:p>
                      <a:endParaRPr lang="ru-RU" sz="2400" dirty="0" smtClean="0"/>
                    </a:p>
                    <a:p>
                      <a:endParaRPr lang="ru-RU" sz="2400" dirty="0" smtClean="0"/>
                    </a:p>
                    <a:p>
                      <a:endParaRPr lang="ru-RU" sz="2400" dirty="0" smtClean="0"/>
                    </a:p>
                    <a:p>
                      <a:endParaRPr lang="ru-RU" sz="2400" dirty="0" smtClean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/>
                        <a:t>Черты характера</a:t>
                      </a:r>
                    </a:p>
                    <a:p>
                      <a:pPr algn="ctr"/>
                      <a:r>
                        <a:rPr lang="ru-RU" sz="2400" b="0" dirty="0" smtClean="0"/>
                        <a:t>и личные качества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/>
                        <a:t>Факты, на основе которых ты</a:t>
                      </a:r>
                    </a:p>
                    <a:p>
                      <a:pPr algn="ctr"/>
                      <a:r>
                        <a:rPr lang="ru-RU" sz="2400" b="0" dirty="0" smtClean="0"/>
                        <a:t>сделал свой вывод</a:t>
                      </a:r>
                      <a:endParaRPr lang="ru-RU" sz="2400" b="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sz="24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________________</a:t>
                      </a:r>
                    </a:p>
                    <a:p>
                      <a:r>
                        <a:rPr lang="ru-RU" sz="2400" dirty="0" smtClean="0"/>
                        <a:t>________________</a:t>
                      </a:r>
                    </a:p>
                    <a:p>
                      <a:r>
                        <a:rPr lang="ru-RU" sz="2400" dirty="0" smtClean="0"/>
                        <a:t>________________</a:t>
                      </a:r>
                    </a:p>
                    <a:p>
                      <a:r>
                        <a:rPr lang="ru-RU" sz="2400" dirty="0" smtClean="0"/>
                        <a:t>________________</a:t>
                      </a:r>
                    </a:p>
                    <a:p>
                      <a:r>
                        <a:rPr lang="ru-RU" sz="2400" dirty="0" smtClean="0"/>
                        <a:t>________________</a:t>
                      </a:r>
                      <a:endParaRPr lang="ru-RU" sz="24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________________</a:t>
                      </a:r>
                    </a:p>
                    <a:p>
                      <a:r>
                        <a:rPr lang="ru-RU" sz="2400" dirty="0" smtClean="0"/>
                        <a:t>________________</a:t>
                      </a:r>
                    </a:p>
                    <a:p>
                      <a:r>
                        <a:rPr lang="ru-RU" sz="2400" dirty="0" smtClean="0"/>
                        <a:t>________________</a:t>
                      </a:r>
                    </a:p>
                    <a:p>
                      <a:r>
                        <a:rPr lang="ru-RU" sz="2400" dirty="0" smtClean="0"/>
                        <a:t>________________</a:t>
                      </a:r>
                    </a:p>
                    <a:p>
                      <a:r>
                        <a:rPr lang="ru-RU" sz="2400" dirty="0" smtClean="0"/>
                        <a:t>________________</a:t>
                      </a:r>
                      <a:endParaRPr lang="ru-RU" sz="24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Скругленный прямоугольник 2"/>
          <p:cNvSpPr/>
          <p:nvPr/>
        </p:nvSpPr>
        <p:spPr>
          <a:xfrm>
            <a:off x="252000" y="980728"/>
            <a:ext cx="8640000" cy="2485787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indent="350838"/>
            <a:r>
              <a:rPr lang="ru-RU" sz="2800" b="1">
                <a:solidFill>
                  <a:srgbClr val="0070C0"/>
                </a:solidFill>
                <a:latin typeface="Comic Sans MS" pitchFamily="66" charset="0"/>
              </a:rPr>
              <a:t>Повышенный уровень. </a:t>
            </a:r>
            <a:r>
              <a:rPr lang="ru-RU" sz="2800">
                <a:latin typeface="Comic Sans MS" pitchFamily="66" charset="0"/>
              </a:rPr>
              <a:t>Используя текст учебника (§ 31), определи и запиши в таблице черты характера Александра Македонского, позволившие ему прославиться. На какие факты ты опирался в своём ответе?</a:t>
            </a:r>
          </a:p>
        </p:txBody>
      </p:sp>
      <p:grpSp>
        <p:nvGrpSpPr>
          <p:cNvPr id="25617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pic>
          <p:nvPicPr>
            <p:cNvPr id="25629" name="Рисунок 14" descr="_1_~1.JP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5618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pic>
          <p:nvPicPr>
            <p:cNvPr id="25625" name="Рисунок 17" descr="Cartoon-Clipart-Free-18.gif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/>
              <a:t>НАСЛЕДНИК МАКЕДОНИИ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360000" y="3744000"/>
            <a:ext cx="1895826" cy="2880000"/>
          </a:xfrm>
          <a:prstGeom prst="roundRect">
            <a:avLst>
              <a:gd name="adj" fmla="val 14843"/>
            </a:avLst>
          </a:prstGeom>
          <a:ln>
            <a:solidFill>
              <a:schemeClr val="bg1">
                <a:lumMod val="5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Управляющая кнопка: далее 4">
            <a:hlinkClick r:id="rId7" action="ppaction://hlinksldjump" highlightClick="1"/>
          </p:cNvPr>
          <p:cNvSpPr/>
          <p:nvPr/>
        </p:nvSpPr>
        <p:spPr>
          <a:xfrm>
            <a:off x="8640000" y="6336000"/>
            <a:ext cx="360000" cy="360000"/>
          </a:xfrm>
          <a:prstGeom prst="actionButtonForwardNext">
            <a:avLst/>
          </a:prstGeom>
          <a:blipFill>
            <a:blip r:embed="rId3"/>
            <a:tile tx="0" ty="0" sx="100000" sy="100000" flip="none" algn="tl"/>
          </a:blipFill>
          <a:ln w="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49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pic>
          <p:nvPicPr>
            <p:cNvPr id="27659" name="Рисунок 14" descr="_1_~1.JP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7650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pic>
          <p:nvPicPr>
            <p:cNvPr id="27655" name="Рисунок 17" descr="Cartoon-Clipart-Free-18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/>
              <a:t>НАСЛЕДНИК МАКЕДОНИИ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936000" y="972000"/>
            <a:ext cx="7262608" cy="5220000"/>
          </a:xfrm>
          <a:prstGeom prst="roundRect">
            <a:avLst>
              <a:gd name="adj" fmla="val 6010"/>
            </a:avLst>
          </a:prstGeom>
          <a:ln>
            <a:solidFill>
              <a:schemeClr val="bg1">
                <a:lumMod val="5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252413" y="6308725"/>
            <a:ext cx="8639175" cy="511175"/>
          </a:xfrm>
          <a:prstGeom prst="roundRect">
            <a:avLst/>
          </a:prstGeom>
          <a:blipFill>
            <a:blip r:embed="rId6"/>
            <a:tile tx="0" ty="0" sx="100000" sy="100000" flip="none" algn="tl"/>
          </a:blipFill>
          <a:ln>
            <a:solidFill>
              <a:schemeClr val="bg1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err="1">
                <a:latin typeface="+mn-lt"/>
              </a:rPr>
              <a:t>Тупылев</a:t>
            </a:r>
            <a:r>
              <a:rPr lang="ru-RU" sz="2400" dirty="0">
                <a:latin typeface="+mn-lt"/>
              </a:rPr>
              <a:t> </a:t>
            </a:r>
            <a:r>
              <a:rPr lang="ru-RU" sz="2400" dirty="0">
                <a:latin typeface="+mn-lt"/>
              </a:rPr>
              <a:t>И. </a:t>
            </a:r>
            <a:r>
              <a:rPr lang="ru-RU" sz="2400" dirty="0">
                <a:latin typeface="+mn-lt"/>
              </a:rPr>
              <a:t>«Александр Македонский перед Диогеном»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Другая 6">
      <a:dk1>
        <a:srgbClr val="800000"/>
      </a:dk1>
      <a:lt1>
        <a:srgbClr val="800000"/>
      </a:lt1>
      <a:dk2>
        <a:srgbClr val="800000"/>
      </a:dk2>
      <a:lt2>
        <a:srgbClr val="FFFF99"/>
      </a:lt2>
      <a:accent1>
        <a:srgbClr val="FFCC99"/>
      </a:accent1>
      <a:accent2>
        <a:srgbClr val="800000"/>
      </a:accent2>
      <a:accent3>
        <a:srgbClr val="FF9933"/>
      </a:accent3>
      <a:accent4>
        <a:srgbClr val="FFFF66"/>
      </a:accent4>
      <a:accent5>
        <a:srgbClr val="FFC000"/>
      </a:accent5>
      <a:accent6>
        <a:srgbClr val="F79646"/>
      </a:accent6>
      <a:hlink>
        <a:srgbClr val="800000"/>
      </a:hlink>
      <a:folHlink>
        <a:srgbClr val="990000"/>
      </a:folHlink>
    </a:clrScheme>
    <a:fontScheme name="для урока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3974</TotalTime>
  <Words>505</Words>
  <Application>Microsoft Office PowerPoint</Application>
  <PresentationFormat>Экран (4:3)</PresentationFormat>
  <Paragraphs>107</Paragraphs>
  <Slides>15</Slides>
  <Notes>10</Notes>
  <HiddenSlides>2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5</vt:i4>
      </vt:variant>
      <vt:variant>
        <vt:lpstr>Заголовки слайдов</vt:lpstr>
      </vt:variant>
      <vt:variant>
        <vt:i4>15</vt:i4>
      </vt:variant>
    </vt:vector>
  </HeadingPairs>
  <TitlesOfParts>
    <vt:vector size="23" baseType="lpstr">
      <vt:lpstr>Comic Sans MS</vt:lpstr>
      <vt:lpstr>Arial</vt:lpstr>
      <vt:lpstr>Calibri</vt:lpstr>
      <vt:lpstr>Тема1</vt:lpstr>
      <vt:lpstr>Тема1</vt:lpstr>
      <vt:lpstr>Тема1</vt:lpstr>
      <vt:lpstr>Тема1</vt:lpstr>
      <vt:lpstr>Тема1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ЗАВОЕВАНИЯ АЛЕКСАНДРА МАКЕДОНСКОГО</dc:title>
  <dc:creator>Telli</dc:creator>
  <cp:lastModifiedBy>Admin</cp:lastModifiedBy>
  <cp:revision>221</cp:revision>
  <dcterms:created xsi:type="dcterms:W3CDTF">2012-04-06T18:00:09Z</dcterms:created>
  <dcterms:modified xsi:type="dcterms:W3CDTF">2012-12-26T10:54:14Z</dcterms:modified>
</cp:coreProperties>
</file>