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67" r:id="rId3"/>
    <p:sldId id="268" r:id="rId4"/>
    <p:sldId id="269" r:id="rId5"/>
    <p:sldId id="270" r:id="rId6"/>
    <p:sldId id="271" r:id="rId7"/>
    <p:sldId id="272" r:id="rId8"/>
    <p:sldId id="273" r:id="rId9"/>
    <p:sldId id="266" r:id="rId10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F4D10"/>
    <a:srgbClr val="800000"/>
    <a:srgbClr val="008000"/>
    <a:srgbClr val="151515"/>
    <a:srgbClr val="242424"/>
    <a:srgbClr val="000000"/>
    <a:srgbClr val="444444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7945" autoAdjust="0"/>
    <p:restoredTop sz="94556" autoAdjust="0"/>
  </p:normalViewPr>
  <p:slideViewPr>
    <p:cSldViewPr>
      <p:cViewPr varScale="1">
        <p:scale>
          <a:sx n="69" d="100"/>
          <a:sy n="69" d="100"/>
        </p:scale>
        <p:origin x="-780" y="-102"/>
      </p:cViewPr>
      <p:guideLst>
        <p:guide orient="horz" pos="3663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46085125" cy="4608512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72A56DE3-A276-4752-9DA7-0FF64EA5C1A3}" type="datetimeFigureOut">
              <a:rPr lang="ru-RU"/>
              <a:pPr>
                <a:defRPr/>
              </a:pPr>
              <a:t>20.01.2014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F3FC1FB5-EE5B-4645-9B53-AF1E5FA68EA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9E716F-8A49-499C-9FA5-E3D6A3E5E34C}" type="datetimeFigureOut">
              <a:rPr lang="ru-RU"/>
              <a:pPr>
                <a:defRPr/>
              </a:pPr>
              <a:t>20.01.2014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C65A25-EE74-4139-A53C-95DF1853558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560D4F-FDEC-433B-A123-E1A848C4FFBE}" type="datetimeFigureOut">
              <a:rPr lang="ru-RU"/>
              <a:pPr>
                <a:defRPr/>
              </a:pPr>
              <a:t>20.01.2014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067D69-F7DB-4E10-B148-F0BCAB45C1A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910FC3-F956-408A-A2C0-FA4F61FBCEBF}" type="datetimeFigureOut">
              <a:rPr lang="ru-RU"/>
              <a:pPr>
                <a:defRPr/>
              </a:pPr>
              <a:t>20.01.2014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7321E8-F163-458B-A054-1243AA7F814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43170A-30A7-4DA1-A6C4-951F92CF1132}" type="datetimeFigureOut">
              <a:rPr lang="ru-RU"/>
              <a:pPr>
                <a:defRPr/>
              </a:pPr>
              <a:t>20.01.2014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33F655-6526-4192-BF43-DD82C501A94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28BFC4-261E-4ADB-AE0E-4832B148DF01}" type="datetimeFigureOut">
              <a:rPr lang="ru-RU"/>
              <a:pPr>
                <a:defRPr/>
              </a:pPr>
              <a:t>20.01.2014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817CA8-8AD1-4426-ADF6-47E1D428D29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737B58-F0AA-44CC-9294-7F471D4F82B4}" type="datetimeFigureOut">
              <a:rPr lang="ru-RU"/>
              <a:pPr>
                <a:defRPr/>
              </a:pPr>
              <a:t>20.01.2014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76CE9C-C364-4E20-B42C-001BECC297A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75AF81-A9D3-4342-A00E-9B5B677FCD1B}" type="datetimeFigureOut">
              <a:rPr lang="ru-RU"/>
              <a:pPr>
                <a:defRPr/>
              </a:pPr>
              <a:t>20.01.2014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B56BDC-D3FF-4F0D-AF1C-1C10D4D871D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4C6D6D-A7E2-4760-BDF2-C5D136DF2E94}" type="datetimeFigureOut">
              <a:rPr lang="ru-RU"/>
              <a:pPr>
                <a:defRPr/>
              </a:pPr>
              <a:t>20.01.2014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00A023-8868-4177-A5BE-854A3ED6360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235FD4-3865-4DEB-9758-82E6C12A01B2}" type="datetimeFigureOut">
              <a:rPr lang="ru-RU"/>
              <a:pPr>
                <a:defRPr/>
              </a:pPr>
              <a:t>20.01.2014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40CDDA-E16D-4222-AC3F-B91F717F38A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24907F-972D-4E4C-8643-8E1E5DB6310C}" type="datetimeFigureOut">
              <a:rPr lang="ru-RU"/>
              <a:pPr>
                <a:defRPr/>
              </a:pPr>
              <a:t>20.01.2014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F52D13-99AF-4C67-BFB3-554BCC60B34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6EB83C-873A-4170-9A4F-F2FA5AA30ED9}" type="datetimeFigureOut">
              <a:rPr lang="ru-RU"/>
              <a:pPr>
                <a:defRPr/>
              </a:pPr>
              <a:t>20.01.2014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E16014-E26F-4584-B640-1B40A86016A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E08671E3-5C49-4008-BE4E-A6433C3DEFEA}" type="datetimeFigureOut">
              <a:rPr lang="ru-RU"/>
              <a:pPr>
                <a:defRPr/>
              </a:pPr>
              <a:t>20.01.2014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92D2F8E-A2EE-41CA-BD86-9554FF64EF3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extBox 3"/>
          <p:cNvSpPr txBox="1">
            <a:spLocks noChangeArrowheads="1"/>
          </p:cNvSpPr>
          <p:nvPr/>
        </p:nvSpPr>
        <p:spPr bwMode="auto">
          <a:xfrm>
            <a:off x="0" y="3578225"/>
            <a:ext cx="9144000" cy="1463675"/>
          </a:xfrm>
          <a:prstGeom prst="rect">
            <a:avLst/>
          </a:prstGeom>
          <a:solidFill>
            <a:schemeClr val="bg1">
              <a:alpha val="7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000" b="1">
                <a:solidFill>
                  <a:srgbClr val="151515"/>
                </a:solidFill>
                <a:latin typeface="Verdana" pitchFamily="34" charset="0"/>
              </a:rPr>
              <a:t>8</a:t>
            </a:r>
            <a:r>
              <a:rPr lang="ru-RU" sz="3000" b="1">
                <a:solidFill>
                  <a:srgbClr val="151515"/>
                </a:solidFill>
                <a:latin typeface="Verdana" pitchFamily="34" charset="0"/>
              </a:rPr>
              <a:t>.</a:t>
            </a:r>
            <a:r>
              <a:rPr lang="en-US" sz="3000" b="1">
                <a:solidFill>
                  <a:srgbClr val="151515"/>
                </a:solidFill>
                <a:latin typeface="Verdana" pitchFamily="34" charset="0"/>
              </a:rPr>
              <a:t>2.</a:t>
            </a:r>
            <a:r>
              <a:rPr lang="ru-RU" sz="3000" b="1">
                <a:solidFill>
                  <a:srgbClr val="151515"/>
                </a:solidFill>
                <a:latin typeface="Verdana" pitchFamily="34" charset="0"/>
              </a:rPr>
              <a:t> Бесконечные непериодические десятичные дроби.</a:t>
            </a:r>
            <a:endParaRPr lang="en-US" sz="3000" b="1">
              <a:solidFill>
                <a:srgbClr val="151515"/>
              </a:solidFill>
              <a:latin typeface="Verdana" pitchFamily="34" charset="0"/>
            </a:endParaRPr>
          </a:p>
          <a:p>
            <a:pPr algn="ctr"/>
            <a:r>
              <a:rPr lang="ru-RU" sz="3000" b="1">
                <a:solidFill>
                  <a:srgbClr val="151515"/>
                </a:solidFill>
                <a:latin typeface="Verdana" pitchFamily="34" charset="0"/>
              </a:rPr>
              <a:t>Действительные числа</a:t>
            </a:r>
          </a:p>
        </p:txBody>
      </p:sp>
      <p:sp>
        <p:nvSpPr>
          <p:cNvPr id="14338" name="TextBox 10"/>
          <p:cNvSpPr txBox="1">
            <a:spLocks noChangeArrowheads="1"/>
          </p:cNvSpPr>
          <p:nvPr/>
        </p:nvSpPr>
        <p:spPr bwMode="auto">
          <a:xfrm>
            <a:off x="0" y="6334125"/>
            <a:ext cx="20510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 b="1">
                <a:solidFill>
                  <a:srgbClr val="0F4D10"/>
                </a:solidFill>
                <a:latin typeface="Verdana" pitchFamily="34" charset="0"/>
              </a:rPr>
              <a:t>Школа 2100</a:t>
            </a:r>
          </a:p>
          <a:p>
            <a:r>
              <a:rPr lang="en-US" sz="1400" b="1">
                <a:solidFill>
                  <a:srgbClr val="0F4D10"/>
                </a:solidFill>
                <a:latin typeface="Verdana" pitchFamily="34" charset="0"/>
              </a:rPr>
              <a:t>school2100.ru</a:t>
            </a:r>
            <a:endParaRPr lang="ru-RU" sz="1400" b="1">
              <a:solidFill>
                <a:srgbClr val="0F4D10"/>
              </a:solidFill>
              <a:latin typeface="Verdana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0" y="9525"/>
            <a:ext cx="3132138" cy="827088"/>
          </a:xfrm>
          <a:prstGeom prst="snip2DiagRect">
            <a:avLst/>
          </a:prstGeom>
          <a:solidFill>
            <a:schemeClr val="bg1">
              <a:alpha val="60000"/>
            </a:schemeClr>
          </a:solidFill>
        </p:spPr>
        <p:txBody>
          <a:bodyPr anchor="ctr">
            <a:spAutoFit/>
          </a:bodyPr>
          <a:lstStyle/>
          <a:p>
            <a:pPr algn="ctr"/>
            <a:r>
              <a:rPr lang="ru-RU" sz="1300" b="1">
                <a:solidFill>
                  <a:srgbClr val="151515"/>
                </a:solidFill>
                <a:latin typeface="Verdana" pitchFamily="34" charset="0"/>
              </a:rPr>
              <a:t>Презентация для учебника</a:t>
            </a:r>
          </a:p>
          <a:p>
            <a:pPr algn="ctr"/>
            <a:r>
              <a:rPr lang="ru-RU" sz="1300" b="1">
                <a:solidFill>
                  <a:srgbClr val="151515"/>
                </a:solidFill>
                <a:latin typeface="Verdana" pitchFamily="34" charset="0"/>
              </a:rPr>
              <a:t>Козлова С. А., Рубин А. Г.</a:t>
            </a:r>
          </a:p>
          <a:p>
            <a:pPr algn="ctr"/>
            <a:r>
              <a:rPr lang="ru-RU" sz="1300" b="1">
                <a:solidFill>
                  <a:srgbClr val="151515"/>
                </a:solidFill>
                <a:latin typeface="Verdana" pitchFamily="34" charset="0"/>
              </a:rPr>
              <a:t>«Математика, </a:t>
            </a:r>
            <a:r>
              <a:rPr lang="en-US" sz="1300" b="1">
                <a:solidFill>
                  <a:srgbClr val="151515"/>
                </a:solidFill>
                <a:latin typeface="Verdana" pitchFamily="34" charset="0"/>
              </a:rPr>
              <a:t>6</a:t>
            </a:r>
            <a:r>
              <a:rPr lang="ru-RU" sz="1300" b="1">
                <a:solidFill>
                  <a:srgbClr val="151515"/>
                </a:solidFill>
                <a:latin typeface="Verdana" pitchFamily="34" charset="0"/>
              </a:rPr>
              <a:t> класс. Ч. </a:t>
            </a:r>
            <a:r>
              <a:rPr lang="en-US" sz="1300" b="1">
                <a:solidFill>
                  <a:srgbClr val="151515"/>
                </a:solidFill>
                <a:latin typeface="Verdana" pitchFamily="34" charset="0"/>
              </a:rPr>
              <a:t>2</a:t>
            </a:r>
            <a:r>
              <a:rPr lang="ru-RU" sz="1300" b="1">
                <a:solidFill>
                  <a:srgbClr val="151515"/>
                </a:solidFill>
                <a:latin typeface="Verdana" pitchFamily="34" charset="0"/>
              </a:rPr>
              <a:t>»</a:t>
            </a:r>
          </a:p>
        </p:txBody>
      </p:sp>
      <p:sp>
        <p:nvSpPr>
          <p:cNvPr id="14340" name="TextBox 5"/>
          <p:cNvSpPr txBox="1">
            <a:spLocks noChangeArrowheads="1"/>
          </p:cNvSpPr>
          <p:nvPr/>
        </p:nvSpPr>
        <p:spPr bwMode="auto">
          <a:xfrm>
            <a:off x="0" y="2484438"/>
            <a:ext cx="9144000" cy="1006475"/>
          </a:xfrm>
          <a:prstGeom prst="rect">
            <a:avLst/>
          </a:prstGeom>
          <a:solidFill>
            <a:schemeClr val="bg1">
              <a:alpha val="7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000" b="1">
                <a:solidFill>
                  <a:srgbClr val="151515"/>
                </a:solidFill>
                <a:latin typeface="Verdana" pitchFamily="34" charset="0"/>
              </a:rPr>
              <a:t>ГЛАВА </a:t>
            </a:r>
            <a:r>
              <a:rPr lang="en-US" sz="3000" b="1">
                <a:solidFill>
                  <a:srgbClr val="151515"/>
                </a:solidFill>
                <a:latin typeface="Verdana" pitchFamily="34" charset="0"/>
              </a:rPr>
              <a:t>VIII.</a:t>
            </a:r>
          </a:p>
          <a:p>
            <a:pPr algn="ctr"/>
            <a:r>
              <a:rPr lang="ru-RU" sz="3000" b="1">
                <a:solidFill>
                  <a:srgbClr val="151515"/>
                </a:solidFill>
                <a:latin typeface="Verdana" pitchFamily="34" charset="0"/>
              </a:rPr>
              <a:t>ПОНЯТИЕ О ДЕЙСТВИТЕЛЬНЫХ ЧИСЛАХ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extBox 4"/>
          <p:cNvSpPr txBox="1">
            <a:spLocks noChangeArrowheads="1"/>
          </p:cNvSpPr>
          <p:nvPr/>
        </p:nvSpPr>
        <p:spPr bwMode="auto">
          <a:xfrm>
            <a:off x="250825" y="1268413"/>
            <a:ext cx="8642350" cy="116998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500">
                <a:latin typeface="Verdana" pitchFamily="34" charset="0"/>
                <a:ea typeface="Verdana" pitchFamily="34" charset="0"/>
                <a:cs typeface="Verdana" pitchFamily="34" charset="0"/>
              </a:rPr>
              <a:t>Бесконечные десятичные дроби</a:t>
            </a:r>
            <a:endParaRPr lang="en-US" sz="35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3500">
                <a:latin typeface="Verdana" pitchFamily="34" charset="0"/>
                <a:ea typeface="Verdana" pitchFamily="34" charset="0"/>
                <a:cs typeface="Verdana" pitchFamily="34" charset="0"/>
              </a:rPr>
              <a:t>могут быть </a:t>
            </a:r>
            <a:r>
              <a:rPr lang="ru-RU" sz="3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непериодическими</a:t>
            </a:r>
            <a:r>
              <a:rPr lang="ru-RU" sz="35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  <p:pic>
        <p:nvPicPr>
          <p:cNvPr id="15362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3" name="TextBox 7"/>
          <p:cNvSpPr txBox="1">
            <a:spLocks noChangeArrowheads="1"/>
          </p:cNvSpPr>
          <p:nvPr/>
        </p:nvSpPr>
        <p:spPr bwMode="auto">
          <a:xfrm>
            <a:off x="0" y="-49213"/>
            <a:ext cx="3132138" cy="1016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1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Бесконечные непериодические десятичные дроби.</a:t>
            </a:r>
          </a:p>
          <a:p>
            <a:pPr algn="ctr"/>
            <a:r>
              <a:rPr lang="ru-RU" sz="1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Действительные числа</a:t>
            </a:r>
          </a:p>
        </p:txBody>
      </p:sp>
      <p:sp>
        <p:nvSpPr>
          <p:cNvPr id="15364" name="TextBox 9"/>
          <p:cNvSpPr txBox="1">
            <a:spLocks noChangeArrowheads="1"/>
          </p:cNvSpPr>
          <p:nvPr/>
        </p:nvSpPr>
        <p:spPr bwMode="auto">
          <a:xfrm>
            <a:off x="3132138" y="74613"/>
            <a:ext cx="6011862" cy="768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2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Бесконечные</a:t>
            </a:r>
            <a:r>
              <a:rPr lang="en-US" sz="22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2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непериодические</a:t>
            </a:r>
            <a:r>
              <a:rPr lang="en-US" sz="22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2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десятичные</a:t>
            </a:r>
            <a:r>
              <a:rPr lang="en-US" sz="22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2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дроби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250825" y="3068638"/>
            <a:ext cx="8642350" cy="1693862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000">
                <a:latin typeface="Verdana" pitchFamily="34" charset="0"/>
                <a:ea typeface="Verdana" pitchFamily="34" charset="0"/>
                <a:cs typeface="Verdana" pitchFamily="34" charset="0"/>
              </a:rPr>
              <a:t>Рассмотрим дробь</a:t>
            </a:r>
          </a:p>
          <a:p>
            <a:pPr algn="ctr"/>
            <a:r>
              <a:rPr lang="ru-RU" sz="30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0,</a:t>
            </a:r>
            <a:r>
              <a:rPr lang="ru-RU" sz="30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5</a:t>
            </a:r>
            <a:r>
              <a:rPr lang="ru-RU" sz="30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</a:t>
            </a:r>
            <a:r>
              <a:rPr lang="ru-RU" sz="30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55</a:t>
            </a:r>
            <a:r>
              <a:rPr lang="ru-RU" sz="30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</a:t>
            </a:r>
            <a:r>
              <a:rPr lang="ru-RU" sz="30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555</a:t>
            </a:r>
            <a:r>
              <a:rPr lang="ru-RU" sz="30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</a:t>
            </a:r>
            <a:r>
              <a:rPr lang="ru-RU" sz="30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5555</a:t>
            </a:r>
            <a:r>
              <a:rPr lang="ru-RU" sz="30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1…</a:t>
            </a:r>
          </a:p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(каждая следующая группа пятёрок</a:t>
            </a:r>
          </a:p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содержит на одну цифру больше, чем предыдущая)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250825" y="2501900"/>
            <a:ext cx="8642350" cy="477838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>
                <a:solidFill>
                  <a:srgbClr val="8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Пример</a:t>
            </a: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250825" y="4806950"/>
            <a:ext cx="8642350" cy="47625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Убедимся, что эта дробь непериодическая.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extBox 4"/>
          <p:cNvSpPr txBox="1">
            <a:spLocks noChangeArrowheads="1"/>
          </p:cNvSpPr>
          <p:nvPr/>
        </p:nvSpPr>
        <p:spPr bwMode="auto">
          <a:xfrm>
            <a:off x="250825" y="1268413"/>
            <a:ext cx="8642350" cy="116998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500">
                <a:latin typeface="Verdana" pitchFamily="34" charset="0"/>
              </a:rPr>
              <a:t>Бесконечные десятичные дроби</a:t>
            </a:r>
            <a:endParaRPr lang="en-US" sz="3500">
              <a:latin typeface="Verdana" pitchFamily="34" charset="0"/>
            </a:endParaRPr>
          </a:p>
          <a:p>
            <a:pPr algn="ctr"/>
            <a:r>
              <a:rPr lang="ru-RU" sz="3500">
                <a:latin typeface="Verdana" pitchFamily="34" charset="0"/>
              </a:rPr>
              <a:t>могут быть </a:t>
            </a:r>
            <a:r>
              <a:rPr lang="ru-RU" sz="3500" b="1">
                <a:solidFill>
                  <a:srgbClr val="C00000"/>
                </a:solidFill>
                <a:latin typeface="Verdana" pitchFamily="34" charset="0"/>
              </a:rPr>
              <a:t>непериодическими</a:t>
            </a:r>
            <a:r>
              <a:rPr lang="ru-RU" sz="3500">
                <a:latin typeface="Verdana" pitchFamily="34" charset="0"/>
              </a:rPr>
              <a:t>.</a:t>
            </a:r>
          </a:p>
        </p:txBody>
      </p:sp>
      <p:pic>
        <p:nvPicPr>
          <p:cNvPr id="16386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7" name="TextBox 7"/>
          <p:cNvSpPr txBox="1">
            <a:spLocks noChangeArrowheads="1"/>
          </p:cNvSpPr>
          <p:nvPr/>
        </p:nvSpPr>
        <p:spPr bwMode="auto">
          <a:xfrm>
            <a:off x="0" y="-49213"/>
            <a:ext cx="3132138" cy="1016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1500" b="1">
                <a:solidFill>
                  <a:srgbClr val="151515"/>
                </a:solidFill>
                <a:latin typeface="Verdana" pitchFamily="34" charset="0"/>
              </a:rPr>
              <a:t>Бесконечные непериодические десятичные дроби.</a:t>
            </a:r>
          </a:p>
          <a:p>
            <a:pPr algn="ctr"/>
            <a:r>
              <a:rPr lang="ru-RU" sz="1500" b="1">
                <a:solidFill>
                  <a:srgbClr val="151515"/>
                </a:solidFill>
                <a:latin typeface="Verdana" pitchFamily="34" charset="0"/>
              </a:rPr>
              <a:t>Действительные числа</a:t>
            </a:r>
          </a:p>
        </p:txBody>
      </p:sp>
      <p:sp>
        <p:nvSpPr>
          <p:cNvPr id="16388" name="TextBox 9"/>
          <p:cNvSpPr txBox="1">
            <a:spLocks noChangeArrowheads="1"/>
          </p:cNvSpPr>
          <p:nvPr/>
        </p:nvSpPr>
        <p:spPr bwMode="auto">
          <a:xfrm>
            <a:off x="3132138" y="74613"/>
            <a:ext cx="6011862" cy="768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200" b="1">
                <a:solidFill>
                  <a:srgbClr val="151515"/>
                </a:solidFill>
                <a:latin typeface="Verdana" pitchFamily="34" charset="0"/>
              </a:rPr>
              <a:t>Бесконечные</a:t>
            </a:r>
            <a:r>
              <a:rPr lang="en-US" sz="2200" b="1">
                <a:solidFill>
                  <a:srgbClr val="151515"/>
                </a:solidFill>
                <a:latin typeface="Verdana" pitchFamily="34" charset="0"/>
              </a:rPr>
              <a:t> </a:t>
            </a:r>
            <a:r>
              <a:rPr lang="ru-RU" sz="2200" b="1">
                <a:solidFill>
                  <a:srgbClr val="151515"/>
                </a:solidFill>
                <a:latin typeface="Verdana" pitchFamily="34" charset="0"/>
              </a:rPr>
              <a:t>непериодические</a:t>
            </a:r>
            <a:r>
              <a:rPr lang="en-US" sz="2200" b="1">
                <a:solidFill>
                  <a:srgbClr val="151515"/>
                </a:solidFill>
                <a:latin typeface="Verdana" pitchFamily="34" charset="0"/>
              </a:rPr>
              <a:t> </a:t>
            </a:r>
            <a:r>
              <a:rPr lang="ru-RU" sz="2200" b="1">
                <a:solidFill>
                  <a:srgbClr val="151515"/>
                </a:solidFill>
                <a:latin typeface="Verdana" pitchFamily="34" charset="0"/>
              </a:rPr>
              <a:t>десятичные</a:t>
            </a:r>
            <a:r>
              <a:rPr lang="en-US" sz="2200" b="1">
                <a:solidFill>
                  <a:srgbClr val="151515"/>
                </a:solidFill>
                <a:latin typeface="Verdana" pitchFamily="34" charset="0"/>
              </a:rPr>
              <a:t> </a:t>
            </a:r>
            <a:r>
              <a:rPr lang="ru-RU" sz="2200" b="1">
                <a:solidFill>
                  <a:srgbClr val="151515"/>
                </a:solidFill>
                <a:latin typeface="Verdana" pitchFamily="34" charset="0"/>
              </a:rPr>
              <a:t>дроби</a:t>
            </a:r>
          </a:p>
        </p:txBody>
      </p:sp>
      <p:sp>
        <p:nvSpPr>
          <p:cNvPr id="16389" name="TextBox 10"/>
          <p:cNvSpPr txBox="1">
            <a:spLocks noChangeArrowheads="1"/>
          </p:cNvSpPr>
          <p:nvPr/>
        </p:nvSpPr>
        <p:spPr bwMode="auto">
          <a:xfrm>
            <a:off x="250825" y="3068638"/>
            <a:ext cx="8642350" cy="55403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000" b="1">
                <a:solidFill>
                  <a:srgbClr val="C00000"/>
                </a:solidFill>
                <a:latin typeface="Verdana" pitchFamily="34" charset="0"/>
              </a:rPr>
              <a:t>0,</a:t>
            </a:r>
            <a:r>
              <a:rPr lang="ru-RU" sz="3000" b="1">
                <a:solidFill>
                  <a:srgbClr val="0000FF"/>
                </a:solidFill>
                <a:latin typeface="Verdana" pitchFamily="34" charset="0"/>
              </a:rPr>
              <a:t>5</a:t>
            </a:r>
            <a:r>
              <a:rPr lang="ru-RU" sz="3000" b="1">
                <a:solidFill>
                  <a:srgbClr val="C00000"/>
                </a:solidFill>
                <a:latin typeface="Verdana" pitchFamily="34" charset="0"/>
              </a:rPr>
              <a:t>1</a:t>
            </a:r>
            <a:r>
              <a:rPr lang="ru-RU" sz="3000" b="1">
                <a:solidFill>
                  <a:srgbClr val="0000FF"/>
                </a:solidFill>
                <a:latin typeface="Verdana" pitchFamily="34" charset="0"/>
              </a:rPr>
              <a:t>55</a:t>
            </a:r>
            <a:r>
              <a:rPr lang="ru-RU" sz="3000" b="1">
                <a:solidFill>
                  <a:srgbClr val="C00000"/>
                </a:solidFill>
                <a:latin typeface="Verdana" pitchFamily="34" charset="0"/>
              </a:rPr>
              <a:t>1</a:t>
            </a:r>
            <a:r>
              <a:rPr lang="ru-RU" sz="3000" b="1">
                <a:solidFill>
                  <a:srgbClr val="0000FF"/>
                </a:solidFill>
                <a:latin typeface="Verdana" pitchFamily="34" charset="0"/>
              </a:rPr>
              <a:t>555</a:t>
            </a:r>
            <a:r>
              <a:rPr lang="ru-RU" sz="3000" b="1">
                <a:solidFill>
                  <a:srgbClr val="C00000"/>
                </a:solidFill>
                <a:latin typeface="Verdana" pitchFamily="34" charset="0"/>
              </a:rPr>
              <a:t>1</a:t>
            </a:r>
            <a:r>
              <a:rPr lang="ru-RU" sz="3000" b="1">
                <a:solidFill>
                  <a:srgbClr val="0000FF"/>
                </a:solidFill>
                <a:latin typeface="Verdana" pitchFamily="34" charset="0"/>
              </a:rPr>
              <a:t>5555</a:t>
            </a:r>
            <a:r>
              <a:rPr lang="ru-RU" sz="3000" b="1">
                <a:solidFill>
                  <a:srgbClr val="C00000"/>
                </a:solidFill>
                <a:latin typeface="Verdana" pitchFamily="34" charset="0"/>
              </a:rPr>
              <a:t>1…</a:t>
            </a:r>
          </a:p>
        </p:txBody>
      </p:sp>
      <p:sp>
        <p:nvSpPr>
          <p:cNvPr id="16390" name="TextBox 11"/>
          <p:cNvSpPr txBox="1">
            <a:spLocks noChangeArrowheads="1"/>
          </p:cNvSpPr>
          <p:nvPr/>
        </p:nvSpPr>
        <p:spPr bwMode="auto">
          <a:xfrm>
            <a:off x="250825" y="2501900"/>
            <a:ext cx="8642350" cy="477838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>
                <a:solidFill>
                  <a:srgbClr val="800000"/>
                </a:solidFill>
                <a:latin typeface="Verdana" pitchFamily="34" charset="0"/>
              </a:rPr>
              <a:t>Пример</a:t>
            </a: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250825" y="3698875"/>
            <a:ext cx="8642350" cy="85407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</a:rPr>
              <a:t>Предположим, что она периодическая</a:t>
            </a:r>
          </a:p>
          <a:p>
            <a:pPr algn="ctr"/>
            <a:r>
              <a:rPr lang="ru-RU" sz="2500">
                <a:latin typeface="Verdana" pitchFamily="34" charset="0"/>
              </a:rPr>
              <a:t>и </a:t>
            </a:r>
            <a:r>
              <a:rPr lang="ru-RU" sz="2500" b="1">
                <a:latin typeface="Verdana" pitchFamily="34" charset="0"/>
              </a:rPr>
              <a:t>её период содержит </a:t>
            </a:r>
            <a:r>
              <a:rPr lang="ru-RU" sz="2500" b="1" i="1">
                <a:solidFill>
                  <a:srgbClr val="C00000"/>
                </a:solidFill>
                <a:latin typeface="Verdana" pitchFamily="34" charset="0"/>
              </a:rPr>
              <a:t>n</a:t>
            </a:r>
            <a:r>
              <a:rPr lang="ru-RU" sz="2500" b="1">
                <a:solidFill>
                  <a:srgbClr val="C00000"/>
                </a:solidFill>
                <a:latin typeface="Verdana" pitchFamily="34" charset="0"/>
              </a:rPr>
              <a:t> </a:t>
            </a:r>
            <a:r>
              <a:rPr lang="ru-RU" sz="2500" b="1">
                <a:latin typeface="Verdana" pitchFamily="34" charset="0"/>
              </a:rPr>
              <a:t>цифр</a:t>
            </a:r>
            <a:r>
              <a:rPr lang="ru-RU" sz="2500">
                <a:latin typeface="Verdana" pitchFamily="34" charset="0"/>
              </a:rPr>
              <a:t>.</a:t>
            </a: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250825" y="4614863"/>
            <a:ext cx="8642350" cy="161607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</a:rPr>
              <a:t>Поскольку в дроби подряд</a:t>
            </a:r>
          </a:p>
          <a:p>
            <a:pPr algn="ctr"/>
            <a:r>
              <a:rPr lang="ru-RU" sz="2500">
                <a:latin typeface="Verdana" pitchFamily="34" charset="0"/>
              </a:rPr>
              <a:t>может идти любое количество пятёрок,</a:t>
            </a:r>
          </a:p>
          <a:p>
            <a:pPr algn="ctr"/>
            <a:r>
              <a:rPr lang="ru-RU" sz="2500">
                <a:latin typeface="Verdana" pitchFamily="34" charset="0"/>
              </a:rPr>
              <a:t>понятно, что </a:t>
            </a:r>
            <a:r>
              <a:rPr lang="ru-RU" sz="2500" b="1">
                <a:latin typeface="Verdana" pitchFamily="34" charset="0"/>
              </a:rPr>
              <a:t>все эти </a:t>
            </a:r>
            <a:r>
              <a:rPr lang="ru-RU" sz="2500" b="1" i="1">
                <a:solidFill>
                  <a:srgbClr val="C00000"/>
                </a:solidFill>
                <a:latin typeface="Verdana" pitchFamily="34" charset="0"/>
              </a:rPr>
              <a:t>n</a:t>
            </a:r>
            <a:r>
              <a:rPr lang="ru-RU" sz="2500" b="1">
                <a:latin typeface="Verdana" pitchFamily="34" charset="0"/>
              </a:rPr>
              <a:t> цифр периода</a:t>
            </a:r>
          </a:p>
          <a:p>
            <a:pPr algn="ctr"/>
            <a:r>
              <a:rPr lang="ru-RU" sz="2500" b="1">
                <a:latin typeface="Verdana" pitchFamily="34" charset="0"/>
              </a:rPr>
              <a:t>должны быть пятёрками</a:t>
            </a:r>
            <a:r>
              <a:rPr lang="ru-RU" sz="2500">
                <a:latin typeface="Verdana" pitchFamily="34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extBox 4"/>
          <p:cNvSpPr txBox="1">
            <a:spLocks noChangeArrowheads="1"/>
          </p:cNvSpPr>
          <p:nvPr/>
        </p:nvSpPr>
        <p:spPr bwMode="auto">
          <a:xfrm>
            <a:off x="250825" y="1268413"/>
            <a:ext cx="8642350" cy="110807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Так как эти дроби непериодические,</a:t>
            </a:r>
          </a:p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они 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не могут быть десятичным разложением 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какого-нибудь рационального числа.</a:t>
            </a:r>
          </a:p>
        </p:txBody>
      </p:sp>
      <p:pic>
        <p:nvPicPr>
          <p:cNvPr id="17410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1" name="TextBox 7"/>
          <p:cNvSpPr txBox="1">
            <a:spLocks noChangeArrowheads="1"/>
          </p:cNvSpPr>
          <p:nvPr/>
        </p:nvSpPr>
        <p:spPr bwMode="auto">
          <a:xfrm>
            <a:off x="0" y="-49213"/>
            <a:ext cx="3132138" cy="1016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1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Бесконечные непериодические десятичные дроби.</a:t>
            </a:r>
          </a:p>
          <a:p>
            <a:pPr algn="ctr"/>
            <a:r>
              <a:rPr lang="ru-RU" sz="1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Действительные числа</a:t>
            </a:r>
          </a:p>
        </p:txBody>
      </p:sp>
      <p:sp>
        <p:nvSpPr>
          <p:cNvPr id="17412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Иррациональные числа</a:t>
            </a: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250825" y="2443163"/>
            <a:ext cx="8642350" cy="206057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200">
                <a:latin typeface="Verdana" pitchFamily="34" charset="0"/>
                <a:ea typeface="Verdana" pitchFamily="34" charset="0"/>
                <a:cs typeface="Verdana" pitchFamily="34" charset="0"/>
              </a:rPr>
              <a:t>Бесконечная непериодическая десятичная дробь называется</a:t>
            </a:r>
          </a:p>
          <a:p>
            <a:pPr algn="ctr"/>
            <a:r>
              <a:rPr lang="ru-RU" sz="32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иррациональным</a:t>
            </a:r>
            <a:r>
              <a:rPr lang="ru-RU" sz="320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32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(нерациональным) числом</a:t>
            </a:r>
            <a:r>
              <a:rPr lang="ru-RU" sz="32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250825" y="4554538"/>
            <a:ext cx="8642350" cy="212248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Если взять иррациональное число</a:t>
            </a:r>
          </a:p>
          <a:p>
            <a:pPr algn="ctr"/>
            <a:r>
              <a:rPr lang="ru-RU" sz="2200" b="1" i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х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 = 0,515515551…,</a:t>
            </a:r>
          </a:p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то говорят, что бесконечная непериодическая десятичная дробь 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0,515515551… 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является 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десятичным разложением</a:t>
            </a:r>
          </a:p>
          <a:p>
            <a:pPr algn="ctr"/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иррационального числа </a:t>
            </a:r>
            <a:r>
              <a:rPr lang="ru-RU" sz="2200" b="1" i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х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3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4" name="TextBox 7"/>
          <p:cNvSpPr txBox="1">
            <a:spLocks noChangeArrowheads="1"/>
          </p:cNvSpPr>
          <p:nvPr/>
        </p:nvSpPr>
        <p:spPr bwMode="auto">
          <a:xfrm>
            <a:off x="0" y="-49213"/>
            <a:ext cx="3132138" cy="1016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1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Бесконечные непериодические десятичные дроби.</a:t>
            </a:r>
          </a:p>
          <a:p>
            <a:pPr algn="ctr"/>
            <a:r>
              <a:rPr lang="ru-RU" sz="1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Действительные числа</a:t>
            </a:r>
          </a:p>
        </p:txBody>
      </p:sp>
      <p:sp>
        <p:nvSpPr>
          <p:cNvPr id="18435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Действительные числа</a:t>
            </a:r>
          </a:p>
        </p:txBody>
      </p:sp>
      <p:sp>
        <p:nvSpPr>
          <p:cNvPr id="18436" name="TextBox 12"/>
          <p:cNvSpPr txBox="1">
            <a:spLocks noChangeArrowheads="1"/>
          </p:cNvSpPr>
          <p:nvPr/>
        </p:nvSpPr>
        <p:spPr bwMode="auto">
          <a:xfrm>
            <a:off x="250825" y="1268413"/>
            <a:ext cx="8642350" cy="2062162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200">
                <a:latin typeface="Verdana" pitchFamily="34" charset="0"/>
                <a:ea typeface="Verdana" pitchFamily="34" charset="0"/>
                <a:cs typeface="Verdana" pitchFamily="34" charset="0"/>
              </a:rPr>
              <a:t>Множество </a:t>
            </a:r>
            <a:r>
              <a:rPr lang="ru-RU" sz="3200" b="1">
                <a:latin typeface="Verdana" pitchFamily="34" charset="0"/>
                <a:ea typeface="Verdana" pitchFamily="34" charset="0"/>
                <a:cs typeface="Verdana" pitchFamily="34" charset="0"/>
              </a:rPr>
              <a:t>рациональных</a:t>
            </a:r>
          </a:p>
          <a:p>
            <a:pPr algn="ctr"/>
            <a:r>
              <a:rPr lang="ru-RU" sz="3200">
                <a:latin typeface="Verdana" pitchFamily="34" charset="0"/>
                <a:ea typeface="Verdana" pitchFamily="34" charset="0"/>
                <a:cs typeface="Verdana" pitchFamily="34" charset="0"/>
              </a:rPr>
              <a:t>и множество </a:t>
            </a:r>
            <a:r>
              <a:rPr lang="ru-RU" sz="3200" b="1">
                <a:latin typeface="Verdana" pitchFamily="34" charset="0"/>
                <a:ea typeface="Verdana" pitchFamily="34" charset="0"/>
                <a:cs typeface="Verdana" pitchFamily="34" charset="0"/>
              </a:rPr>
              <a:t>иррациональных чисел </a:t>
            </a:r>
            <a:r>
              <a:rPr lang="ru-RU" sz="3200">
                <a:latin typeface="Verdana" pitchFamily="34" charset="0"/>
                <a:ea typeface="Verdana" pitchFamily="34" charset="0"/>
                <a:cs typeface="Verdana" pitchFamily="34" charset="0"/>
              </a:rPr>
              <a:t>образуют</a:t>
            </a:r>
          </a:p>
          <a:p>
            <a:pPr algn="ctr"/>
            <a:r>
              <a:rPr lang="ru-RU" sz="32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множество действительных чисел</a:t>
            </a:r>
            <a:r>
              <a:rPr lang="ru-RU" sz="32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250825" y="3395663"/>
            <a:ext cx="8642350" cy="86042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Любое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 действительное число можно представить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в виде 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бесконечной десятичной дроби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250825" y="4321175"/>
            <a:ext cx="8642350" cy="2370138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300">
                <a:latin typeface="Verdana" pitchFamily="34" charset="0"/>
                <a:ea typeface="Verdana" pitchFamily="34" charset="0"/>
                <a:cs typeface="Verdana" pitchFamily="34" charset="0"/>
              </a:rPr>
              <a:t>Если число </a:t>
            </a:r>
            <a:r>
              <a:rPr lang="ru-RU" sz="23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рациональное</a:t>
            </a:r>
            <a:r>
              <a:rPr lang="ru-RU" sz="2300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</a:p>
          <a:p>
            <a:pPr algn="ctr"/>
            <a:r>
              <a:rPr lang="ru-RU" sz="2300">
                <a:latin typeface="Verdana" pitchFamily="34" charset="0"/>
                <a:ea typeface="Verdana" pitchFamily="34" charset="0"/>
                <a:cs typeface="Verdana" pitchFamily="34" charset="0"/>
              </a:rPr>
              <a:t>то оно представлено в виде</a:t>
            </a:r>
          </a:p>
          <a:p>
            <a:pPr algn="ctr"/>
            <a:r>
              <a:rPr lang="ru-RU" sz="23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бесконечной периодической десятичной дроби</a:t>
            </a:r>
            <a:r>
              <a:rPr lang="ru-RU" sz="2300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</a:p>
          <a:p>
            <a:pPr algn="ctr"/>
            <a:endParaRPr lang="ru-RU" sz="10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300">
                <a:latin typeface="Verdana" pitchFamily="34" charset="0"/>
                <a:ea typeface="Verdana" pitchFamily="34" charset="0"/>
                <a:cs typeface="Verdana" pitchFamily="34" charset="0"/>
              </a:rPr>
              <a:t>если </a:t>
            </a:r>
            <a:r>
              <a:rPr lang="ru-RU" sz="23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иррациональное</a:t>
            </a:r>
            <a:r>
              <a:rPr lang="ru-RU" sz="2300">
                <a:latin typeface="Verdana" pitchFamily="34" charset="0"/>
                <a:ea typeface="Verdana" pitchFamily="34" charset="0"/>
                <a:cs typeface="Verdana" pitchFamily="34" charset="0"/>
              </a:rPr>
              <a:t>, то в виде</a:t>
            </a:r>
          </a:p>
          <a:p>
            <a:pPr algn="ctr"/>
            <a:r>
              <a:rPr lang="ru-RU" sz="23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бесконечной непериодической</a:t>
            </a:r>
          </a:p>
          <a:p>
            <a:pPr algn="ctr"/>
            <a:r>
              <a:rPr lang="ru-RU" sz="23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десятичной дроби</a:t>
            </a:r>
            <a:r>
              <a:rPr lang="ru-RU" sz="23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7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58" name="TextBox 7"/>
          <p:cNvSpPr txBox="1">
            <a:spLocks noChangeArrowheads="1"/>
          </p:cNvSpPr>
          <p:nvPr/>
        </p:nvSpPr>
        <p:spPr bwMode="auto">
          <a:xfrm>
            <a:off x="0" y="-49213"/>
            <a:ext cx="3132138" cy="1016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1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Бесконечные непериодические десятичные дроби.</a:t>
            </a:r>
          </a:p>
          <a:p>
            <a:pPr algn="ctr"/>
            <a:r>
              <a:rPr lang="ru-RU" sz="1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Действительные числа</a:t>
            </a:r>
          </a:p>
        </p:txBody>
      </p:sp>
      <p:sp>
        <p:nvSpPr>
          <p:cNvPr id="19459" name="TextBox 9"/>
          <p:cNvSpPr txBox="1">
            <a:spLocks noChangeArrowheads="1"/>
          </p:cNvSpPr>
          <p:nvPr/>
        </p:nvSpPr>
        <p:spPr bwMode="auto">
          <a:xfrm>
            <a:off x="3132138" y="28575"/>
            <a:ext cx="6011862" cy="86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Целая часть бесконечной десятичной дроби</a:t>
            </a:r>
          </a:p>
        </p:txBody>
      </p:sp>
      <p:sp>
        <p:nvSpPr>
          <p:cNvPr id="19460" name="TextBox 12"/>
          <p:cNvSpPr txBox="1">
            <a:spLocks noChangeArrowheads="1"/>
          </p:cNvSpPr>
          <p:nvPr/>
        </p:nvSpPr>
        <p:spPr bwMode="auto">
          <a:xfrm>
            <a:off x="250825" y="1268413"/>
            <a:ext cx="8642350" cy="157003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200">
                <a:latin typeface="Verdana" pitchFamily="34" charset="0"/>
                <a:ea typeface="Verdana" pitchFamily="34" charset="0"/>
                <a:cs typeface="Verdana" pitchFamily="34" charset="0"/>
              </a:rPr>
              <a:t>Число до запятой</a:t>
            </a:r>
          </a:p>
          <a:p>
            <a:pPr algn="ctr"/>
            <a:r>
              <a:rPr lang="ru-RU" sz="3200">
                <a:latin typeface="Verdana" pitchFamily="34" charset="0"/>
                <a:ea typeface="Verdana" pitchFamily="34" charset="0"/>
                <a:cs typeface="Verdana" pitchFamily="34" charset="0"/>
              </a:rPr>
              <a:t>у бесконечной десятичной дроби называют </a:t>
            </a:r>
            <a:r>
              <a:rPr lang="ru-RU" sz="32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целой частью</a:t>
            </a:r>
            <a:r>
              <a:rPr lang="ru-RU" sz="3200">
                <a:latin typeface="Verdana" pitchFamily="34" charset="0"/>
                <a:ea typeface="Verdana" pitchFamily="34" charset="0"/>
                <a:cs typeface="Verdana" pitchFamily="34" charset="0"/>
              </a:rPr>
              <a:t> этой дроби.</a:t>
            </a: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250825" y="2921000"/>
            <a:ext cx="8642350" cy="3478213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Первую цифру после запятой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у бесконечной десятичной дроби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называют </a:t>
            </a:r>
            <a:r>
              <a:rPr lang="ru-RU" sz="2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цифрой первого разряда</a:t>
            </a:r>
          </a:p>
          <a:p>
            <a:pPr algn="ctr"/>
            <a:r>
              <a:rPr lang="ru-RU" sz="2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после запятой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</a:p>
          <a:p>
            <a:pPr algn="ctr"/>
            <a:endParaRPr lang="ru-RU" sz="10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вторую цифру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 – </a:t>
            </a:r>
            <a:r>
              <a:rPr lang="ru-RU" sz="2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цифрой второго разряда после запятой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</a:p>
          <a:p>
            <a:pPr algn="ctr"/>
            <a:endParaRPr lang="ru-RU" sz="1000" b="1">
              <a:solidFill>
                <a:srgbClr val="C0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третью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 – </a:t>
            </a:r>
            <a:r>
              <a:rPr lang="ru-RU" sz="2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цифрой</a:t>
            </a:r>
          </a:p>
          <a:p>
            <a:pPr algn="ctr"/>
            <a:r>
              <a:rPr lang="ru-RU" sz="2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третьего разряда после запятой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 и т.д.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1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2" name="TextBox 7"/>
          <p:cNvSpPr txBox="1">
            <a:spLocks noChangeArrowheads="1"/>
          </p:cNvSpPr>
          <p:nvPr/>
        </p:nvSpPr>
        <p:spPr bwMode="auto">
          <a:xfrm>
            <a:off x="0" y="-49213"/>
            <a:ext cx="3132138" cy="1016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1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Бесконечные непериодические десятичные дроби.</a:t>
            </a:r>
          </a:p>
          <a:p>
            <a:pPr algn="ctr"/>
            <a:r>
              <a:rPr lang="ru-RU" sz="1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Действительные числа</a:t>
            </a:r>
          </a:p>
        </p:txBody>
      </p:sp>
      <p:sp>
        <p:nvSpPr>
          <p:cNvPr id="20483" name="TextBox 9"/>
          <p:cNvSpPr txBox="1">
            <a:spLocks noChangeArrowheads="1"/>
          </p:cNvSpPr>
          <p:nvPr/>
        </p:nvSpPr>
        <p:spPr bwMode="auto">
          <a:xfrm>
            <a:off x="3132138" y="28575"/>
            <a:ext cx="6011862" cy="86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Противоположные действительные числа</a:t>
            </a:r>
          </a:p>
        </p:txBody>
      </p:sp>
      <p:sp>
        <p:nvSpPr>
          <p:cNvPr id="20484" name="TextBox 12"/>
          <p:cNvSpPr txBox="1">
            <a:spLocks noChangeArrowheads="1"/>
          </p:cNvSpPr>
          <p:nvPr/>
        </p:nvSpPr>
        <p:spPr bwMode="auto">
          <a:xfrm>
            <a:off x="250825" y="1268413"/>
            <a:ext cx="8642350" cy="862012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Числа, отличающиеся только знаком,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называют </a:t>
            </a:r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противоположными числами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250825" y="2206625"/>
            <a:ext cx="8642350" cy="124777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Например, числа</a:t>
            </a:r>
          </a:p>
          <a:p>
            <a:pPr algn="ctr"/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0,101234076…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 и </a:t>
            </a:r>
            <a:r>
              <a:rPr lang="ru-RU" sz="2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–0,101234076… 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противоположные.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50825" y="3532188"/>
            <a:ext cx="8642350" cy="2324100"/>
          </a:xfrm>
          <a:prstGeom prst="rect">
            <a:avLst/>
          </a:prstGeom>
          <a:solidFill>
            <a:schemeClr val="bg1">
              <a:alpha val="50000"/>
            </a:schemeClr>
          </a:solidFill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Если </a:t>
            </a:r>
            <a:r>
              <a:rPr lang="ru-RU" sz="2500" b="1" i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х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 – </a:t>
            </a:r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положительное число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то (</a:t>
            </a:r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–</a:t>
            </a:r>
            <a:r>
              <a:rPr lang="ru-RU" sz="2500" b="1" i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х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) – </a:t>
            </a:r>
            <a:r>
              <a:rPr lang="ru-RU" sz="2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отрицательное число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;</a:t>
            </a:r>
          </a:p>
          <a:p>
            <a:pPr algn="ctr"/>
            <a:endParaRPr lang="ru-RU" sz="10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если </a:t>
            </a:r>
            <a:r>
              <a:rPr lang="ru-RU" sz="2500" b="1" i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х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 – </a:t>
            </a:r>
            <a:r>
              <a:rPr lang="ru-RU" sz="2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отрицательное число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то (</a:t>
            </a:r>
            <a:r>
              <a:rPr lang="ru-RU" sz="2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–</a:t>
            </a:r>
            <a:r>
              <a:rPr lang="ru-RU" sz="2500" b="1" i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х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) – </a:t>
            </a:r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положительное число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;</a:t>
            </a:r>
          </a:p>
          <a:p>
            <a:pPr algn="ctr"/>
            <a:endParaRPr lang="ru-RU" sz="10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если </a:t>
            </a:r>
            <a:r>
              <a:rPr lang="ru-RU" sz="2500" b="1" i="1">
                <a:solidFill>
                  <a:srgbClr val="E46C0A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х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 – </a:t>
            </a:r>
            <a:r>
              <a:rPr lang="ru-RU" sz="2500" b="1">
                <a:solidFill>
                  <a:srgbClr val="0F4D1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нуль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, то (</a:t>
            </a:r>
            <a:r>
              <a:rPr lang="ru-RU" sz="2500" b="1">
                <a:solidFill>
                  <a:srgbClr val="E46C0A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–</a:t>
            </a:r>
            <a:r>
              <a:rPr lang="ru-RU" sz="2500" b="1" i="1">
                <a:solidFill>
                  <a:srgbClr val="E46C0A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х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) – </a:t>
            </a:r>
            <a:r>
              <a:rPr lang="ru-RU" sz="2500" b="1">
                <a:solidFill>
                  <a:srgbClr val="0F4D1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нуль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5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06" name="TextBox 7"/>
          <p:cNvSpPr txBox="1">
            <a:spLocks noChangeArrowheads="1"/>
          </p:cNvSpPr>
          <p:nvPr/>
        </p:nvSpPr>
        <p:spPr bwMode="auto">
          <a:xfrm>
            <a:off x="0" y="-49213"/>
            <a:ext cx="3132138" cy="1016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1500" b="1">
                <a:solidFill>
                  <a:srgbClr val="151515"/>
                </a:solidFill>
                <a:latin typeface="Verdana" pitchFamily="34" charset="0"/>
              </a:rPr>
              <a:t>Бесконечные непериодические десятичные дроби.</a:t>
            </a:r>
          </a:p>
          <a:p>
            <a:pPr algn="ctr"/>
            <a:r>
              <a:rPr lang="ru-RU" sz="1500" b="1">
                <a:solidFill>
                  <a:srgbClr val="151515"/>
                </a:solidFill>
                <a:latin typeface="Verdana" pitchFamily="34" charset="0"/>
              </a:rPr>
              <a:t>Действительные числа</a:t>
            </a:r>
          </a:p>
        </p:txBody>
      </p:sp>
      <p:sp>
        <p:nvSpPr>
          <p:cNvPr id="21507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</a:rPr>
              <a:t>Модуль действительного числа</a:t>
            </a:r>
          </a:p>
        </p:txBody>
      </p:sp>
      <p:sp>
        <p:nvSpPr>
          <p:cNvPr id="21508" name="TextBox 12"/>
          <p:cNvSpPr txBox="1">
            <a:spLocks noChangeArrowheads="1"/>
          </p:cNvSpPr>
          <p:nvPr/>
        </p:nvSpPr>
        <p:spPr bwMode="auto">
          <a:xfrm>
            <a:off x="250825" y="1268413"/>
            <a:ext cx="8642350" cy="163195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>
                <a:latin typeface="Verdana" pitchFamily="34" charset="0"/>
              </a:rPr>
              <a:t>Модули действительных чисел</a:t>
            </a:r>
          </a:p>
          <a:p>
            <a:pPr algn="ctr"/>
            <a:r>
              <a:rPr lang="ru-RU" sz="2500">
                <a:latin typeface="Verdana" pitchFamily="34" charset="0"/>
              </a:rPr>
              <a:t>определяются точно так же,</a:t>
            </a:r>
          </a:p>
          <a:p>
            <a:pPr algn="ctr"/>
            <a:r>
              <a:rPr lang="ru-RU" sz="2500">
                <a:latin typeface="Verdana" pitchFamily="34" charset="0"/>
              </a:rPr>
              <a:t>как ранее определялись модули</a:t>
            </a:r>
          </a:p>
          <a:p>
            <a:pPr algn="ctr"/>
            <a:r>
              <a:rPr lang="ru-RU" sz="2500">
                <a:latin typeface="Verdana" pitchFamily="34" charset="0"/>
              </a:rPr>
              <a:t>целых и рациональных чисел.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250825" y="2979738"/>
            <a:ext cx="8642350" cy="54927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000">
                <a:latin typeface="Verdana" pitchFamily="34" charset="0"/>
              </a:rPr>
              <a:t>| </a:t>
            </a:r>
            <a:r>
              <a:rPr lang="ru-RU" sz="3000" b="1" i="1">
                <a:solidFill>
                  <a:srgbClr val="C00000"/>
                </a:solidFill>
                <a:latin typeface="Verdana" pitchFamily="34" charset="0"/>
              </a:rPr>
              <a:t>х</a:t>
            </a:r>
            <a:r>
              <a:rPr lang="ru-RU" sz="3000">
                <a:latin typeface="Verdana" pitchFamily="34" charset="0"/>
              </a:rPr>
              <a:t> | = </a:t>
            </a:r>
            <a:r>
              <a:rPr lang="ru-RU" sz="3000" b="1" i="1">
                <a:solidFill>
                  <a:srgbClr val="C00000"/>
                </a:solidFill>
                <a:latin typeface="Verdana" pitchFamily="34" charset="0"/>
              </a:rPr>
              <a:t>х</a:t>
            </a:r>
            <a:r>
              <a:rPr lang="ru-RU" sz="3000">
                <a:latin typeface="Verdana" pitchFamily="34" charset="0"/>
              </a:rPr>
              <a:t>, если </a:t>
            </a:r>
            <a:r>
              <a:rPr lang="ru-RU" sz="3000" b="1" i="1">
                <a:solidFill>
                  <a:srgbClr val="C00000"/>
                </a:solidFill>
                <a:latin typeface="Verdana" pitchFamily="34" charset="0"/>
              </a:rPr>
              <a:t>х</a:t>
            </a:r>
            <a:r>
              <a:rPr lang="ru-RU" sz="3000">
                <a:latin typeface="Verdana" pitchFamily="34" charset="0"/>
              </a:rPr>
              <a:t> положительно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50825" y="3595688"/>
            <a:ext cx="8642350" cy="554037"/>
          </a:xfrm>
          <a:prstGeom prst="rect">
            <a:avLst/>
          </a:prstGeom>
          <a:solidFill>
            <a:schemeClr val="bg1">
              <a:alpha val="50000"/>
            </a:schemeClr>
          </a:solidFill>
        </p:spPr>
        <p:txBody>
          <a:bodyPr>
            <a:spAutoFit/>
          </a:bodyPr>
          <a:lstStyle/>
          <a:p>
            <a:pPr algn="ctr"/>
            <a:r>
              <a:rPr lang="ru-RU" sz="3000">
                <a:latin typeface="Verdana" pitchFamily="34" charset="0"/>
              </a:rPr>
              <a:t>| </a:t>
            </a:r>
            <a:r>
              <a:rPr lang="ru-RU" sz="3000" b="1" i="1">
                <a:solidFill>
                  <a:srgbClr val="E46C0A"/>
                </a:solidFill>
                <a:latin typeface="Verdana" pitchFamily="34" charset="0"/>
              </a:rPr>
              <a:t>х</a:t>
            </a:r>
            <a:r>
              <a:rPr lang="ru-RU" sz="3000">
                <a:latin typeface="Verdana" pitchFamily="34" charset="0"/>
              </a:rPr>
              <a:t> | = </a:t>
            </a:r>
            <a:r>
              <a:rPr lang="ru-RU" sz="3000" b="1">
                <a:solidFill>
                  <a:srgbClr val="E46C0A"/>
                </a:solidFill>
                <a:latin typeface="Verdana" pitchFamily="34" charset="0"/>
              </a:rPr>
              <a:t>0</a:t>
            </a:r>
            <a:r>
              <a:rPr lang="ru-RU" sz="3000">
                <a:latin typeface="Verdana" pitchFamily="34" charset="0"/>
              </a:rPr>
              <a:t>, если </a:t>
            </a:r>
            <a:r>
              <a:rPr lang="ru-RU" sz="3000" b="1" i="1">
                <a:solidFill>
                  <a:srgbClr val="E46C0A"/>
                </a:solidFill>
                <a:latin typeface="Verdana" pitchFamily="34" charset="0"/>
              </a:rPr>
              <a:t>х</a:t>
            </a:r>
            <a:r>
              <a:rPr lang="ru-RU" sz="3000">
                <a:latin typeface="Verdana" pitchFamily="34" charset="0"/>
              </a:rPr>
              <a:t> = </a:t>
            </a:r>
            <a:r>
              <a:rPr lang="ru-RU" sz="3000" b="1">
                <a:solidFill>
                  <a:srgbClr val="E46C0A"/>
                </a:solidFill>
                <a:latin typeface="Verdana" pitchFamily="34" charset="0"/>
              </a:rPr>
              <a:t>0</a:t>
            </a:r>
            <a:endParaRPr lang="ru-RU" sz="3000">
              <a:latin typeface="Verdana" pitchFamily="34" charset="0"/>
            </a:endParaRP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250825" y="4225925"/>
            <a:ext cx="8642350" cy="55245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000">
                <a:latin typeface="Verdana" pitchFamily="34" charset="0"/>
              </a:rPr>
              <a:t>| </a:t>
            </a:r>
            <a:r>
              <a:rPr lang="ru-RU" sz="3000" b="1" i="1">
                <a:solidFill>
                  <a:srgbClr val="0000FF"/>
                </a:solidFill>
                <a:latin typeface="Verdana" pitchFamily="34" charset="0"/>
              </a:rPr>
              <a:t>х</a:t>
            </a:r>
            <a:r>
              <a:rPr lang="ru-RU" sz="3000">
                <a:latin typeface="Verdana" pitchFamily="34" charset="0"/>
              </a:rPr>
              <a:t> | = </a:t>
            </a:r>
            <a:r>
              <a:rPr lang="ru-RU" sz="3000" b="1" i="1">
                <a:solidFill>
                  <a:srgbClr val="0000FF"/>
                </a:solidFill>
                <a:latin typeface="Verdana" pitchFamily="34" charset="0"/>
              </a:rPr>
              <a:t>–х</a:t>
            </a:r>
            <a:r>
              <a:rPr lang="ru-RU" sz="3000">
                <a:latin typeface="Verdana" pitchFamily="34" charset="0"/>
              </a:rPr>
              <a:t>, если </a:t>
            </a:r>
            <a:r>
              <a:rPr lang="ru-RU" sz="3000" b="1" i="1">
                <a:solidFill>
                  <a:srgbClr val="0000FF"/>
                </a:solidFill>
                <a:latin typeface="Verdana" pitchFamily="34" charset="0"/>
              </a:rPr>
              <a:t>х</a:t>
            </a:r>
            <a:r>
              <a:rPr lang="ru-RU" sz="3000">
                <a:latin typeface="Verdana" pitchFamily="34" charset="0"/>
              </a:rPr>
              <a:t> отрицательно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4" grpId="0" animBg="1"/>
      <p:bldP spid="1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3132138" y="7938"/>
            <a:ext cx="6011862" cy="900112"/>
          </a:xfrm>
          <a:prstGeom prst="snip2DiagRect">
            <a:avLst>
              <a:gd name="adj1" fmla="val 18127"/>
              <a:gd name="adj2" fmla="val 0"/>
            </a:avLst>
          </a:prstGeom>
          <a:solidFill>
            <a:schemeClr val="bg1">
              <a:alpha val="90000"/>
            </a:schemeClr>
          </a:solidFill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ПРОВЕРЬТЕ СЕБЯ</a:t>
            </a:r>
          </a:p>
        </p:txBody>
      </p:sp>
      <p:sp>
        <p:nvSpPr>
          <p:cNvPr id="22530" name="TextBox 13"/>
          <p:cNvSpPr txBox="1">
            <a:spLocks noChangeArrowheads="1"/>
          </p:cNvSpPr>
          <p:nvPr/>
        </p:nvSpPr>
        <p:spPr bwMode="auto">
          <a:xfrm>
            <a:off x="250825" y="1268413"/>
            <a:ext cx="8640763" cy="43180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Ответьте на следующие вопросы:</a:t>
            </a:r>
            <a:endParaRPr lang="en-US" sz="2200" b="1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0" y="7938"/>
            <a:ext cx="3132138" cy="900112"/>
          </a:xfrm>
          <a:prstGeom prst="snip2DiagRect">
            <a:avLst/>
          </a:prstGeom>
          <a:solidFill>
            <a:schemeClr val="bg1">
              <a:alpha val="60000"/>
            </a:schemeClr>
          </a:solidFill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Делимость.</a:t>
            </a:r>
          </a:p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Свойства делимости</a:t>
            </a:r>
          </a:p>
        </p:txBody>
      </p:sp>
      <p:pic>
        <p:nvPicPr>
          <p:cNvPr id="22532" name="Рисунок 1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33" name="TextBox 1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ПРОВЕРЬТЕ СЕБЯ</a:t>
            </a:r>
          </a:p>
        </p:txBody>
      </p:sp>
      <p:sp>
        <p:nvSpPr>
          <p:cNvPr id="22534" name="TextBox 14"/>
          <p:cNvSpPr txBox="1">
            <a:spLocks noChangeArrowheads="1"/>
          </p:cNvSpPr>
          <p:nvPr/>
        </p:nvSpPr>
        <p:spPr bwMode="auto">
          <a:xfrm>
            <a:off x="250825" y="1773238"/>
            <a:ext cx="8640763" cy="76835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Какие бесконечные десятичные дроби называются непериодическими?</a:t>
            </a:r>
          </a:p>
        </p:txBody>
      </p:sp>
      <p:sp>
        <p:nvSpPr>
          <p:cNvPr id="22535" name="TextBox 14"/>
          <p:cNvSpPr txBox="1">
            <a:spLocks noChangeArrowheads="1"/>
          </p:cNvSpPr>
          <p:nvPr/>
        </p:nvSpPr>
        <p:spPr bwMode="auto">
          <a:xfrm>
            <a:off x="250825" y="2600325"/>
            <a:ext cx="8640763" cy="430213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Какие числа называют иррациональными?</a:t>
            </a:r>
            <a:endParaRPr lang="ru-RU" sz="2500" b="1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22536" name="TextBox 14"/>
          <p:cNvSpPr txBox="1">
            <a:spLocks noChangeArrowheads="1"/>
          </p:cNvSpPr>
          <p:nvPr/>
        </p:nvSpPr>
        <p:spPr bwMode="auto">
          <a:xfrm>
            <a:off x="250825" y="3924300"/>
            <a:ext cx="8640763" cy="430213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Что такое целая часть дроби?</a:t>
            </a:r>
          </a:p>
        </p:txBody>
      </p:sp>
      <p:sp>
        <p:nvSpPr>
          <p:cNvPr id="22537" name="TextBox 15"/>
          <p:cNvSpPr txBox="1">
            <a:spLocks noChangeArrowheads="1"/>
          </p:cNvSpPr>
          <p:nvPr/>
        </p:nvSpPr>
        <p:spPr bwMode="auto">
          <a:xfrm>
            <a:off x="0" y="-49213"/>
            <a:ext cx="3132138" cy="1016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1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Бесконечные непериодические десятичные дроби.</a:t>
            </a:r>
          </a:p>
          <a:p>
            <a:pPr algn="ctr"/>
            <a:r>
              <a:rPr lang="ru-RU" sz="1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Действительные числа</a:t>
            </a:r>
          </a:p>
        </p:txBody>
      </p:sp>
      <p:sp>
        <p:nvSpPr>
          <p:cNvPr id="22538" name="TextBox 14"/>
          <p:cNvSpPr txBox="1">
            <a:spLocks noChangeArrowheads="1"/>
          </p:cNvSpPr>
          <p:nvPr/>
        </p:nvSpPr>
        <p:spPr bwMode="auto">
          <a:xfrm>
            <a:off x="250825" y="3087688"/>
            <a:ext cx="8640763" cy="76993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Из каких чисел состоит множество</a:t>
            </a:r>
          </a:p>
          <a:p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действительных чисел?</a:t>
            </a:r>
            <a:endParaRPr lang="ru-RU" sz="2500" b="1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22539" name="TextBox 14"/>
          <p:cNvSpPr txBox="1">
            <a:spLocks noChangeArrowheads="1"/>
          </p:cNvSpPr>
          <p:nvPr/>
        </p:nvSpPr>
        <p:spPr bwMode="auto">
          <a:xfrm>
            <a:off x="250825" y="4419600"/>
            <a:ext cx="8640763" cy="76835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Какие действительные числа называют противоположными? Перечислите их свойства.</a:t>
            </a:r>
          </a:p>
        </p:txBody>
      </p:sp>
      <p:sp>
        <p:nvSpPr>
          <p:cNvPr id="22540" name="TextBox 14"/>
          <p:cNvSpPr txBox="1">
            <a:spLocks noChangeArrowheads="1"/>
          </p:cNvSpPr>
          <p:nvPr/>
        </p:nvSpPr>
        <p:spPr bwMode="auto">
          <a:xfrm>
            <a:off x="250825" y="5229225"/>
            <a:ext cx="8640763" cy="769938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Как определяется и каковы свойства модуля действительного числа?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1128</TotalTime>
  <Words>404</Words>
  <Application>Microsoft Office PowerPoint</Application>
  <PresentationFormat>Экран (4:3)</PresentationFormat>
  <Paragraphs>111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Шаблон оформления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3" baseType="lpstr">
      <vt:lpstr>Calibri</vt:lpstr>
      <vt:lpstr>Arial</vt:lpstr>
      <vt:lpstr>Verdana</vt:lpstr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Roman</dc:creator>
  <cp:lastModifiedBy>www.PHILka.RU</cp:lastModifiedBy>
  <cp:revision>160</cp:revision>
  <dcterms:created xsi:type="dcterms:W3CDTF">2012-12-15T11:02:59Z</dcterms:created>
  <dcterms:modified xsi:type="dcterms:W3CDTF">2014-01-20T07:32:05Z</dcterms:modified>
</cp:coreProperties>
</file>