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465" r:id="rId2"/>
    <p:sldId id="464" r:id="rId3"/>
    <p:sldId id="401" r:id="rId4"/>
    <p:sldId id="451" r:id="rId5"/>
    <p:sldId id="473" r:id="rId6"/>
    <p:sldId id="309" r:id="rId7"/>
    <p:sldId id="460" r:id="rId8"/>
    <p:sldId id="471" r:id="rId9"/>
    <p:sldId id="474" r:id="rId10"/>
    <p:sldId id="476" r:id="rId11"/>
    <p:sldId id="472" r:id="rId12"/>
    <p:sldId id="313" r:id="rId13"/>
    <p:sldId id="429" r:id="rId14"/>
    <p:sldId id="478" r:id="rId15"/>
    <p:sldId id="479"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8000"/>
    <a:srgbClr val="000000"/>
    <a:srgbClr val="002060"/>
    <a:srgbClr val="EAEAEA"/>
    <a:srgbClr val="DDDDDD"/>
    <a:srgbClr val="C0C0C0"/>
    <a:srgbClr val="A50021"/>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828" autoAdjust="0"/>
    <p:restoredTop sz="81818" autoAdjust="0"/>
  </p:normalViewPr>
  <p:slideViewPr>
    <p:cSldViewPr>
      <p:cViewPr varScale="1">
        <p:scale>
          <a:sx n="111" d="100"/>
          <a:sy n="111" d="100"/>
        </p:scale>
        <p:origin x="-150" y="-108"/>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822DEED-E9E4-4CFE-AF5C-E51E0BF7DADD}" type="datetimeFigureOut">
              <a:rPr lang="ru-RU"/>
              <a:pPr>
                <a:defRPr/>
              </a:pPr>
              <a:t>25.02.2014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25E1781-F52F-43FD-B062-FEEC3892482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Адрес рисунка - </a:t>
            </a:r>
            <a:r>
              <a:rPr lang="sq-AL" smtClean="0"/>
              <a:t>http://www.varvar.ru/arhiv/slovo/images/russkie_dospehi10.jpg</a:t>
            </a: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ACF298-E8BE-4040-9A96-99E426E3A99A}"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возникновение карты.</a:t>
            </a:r>
          </a:p>
          <a:p>
            <a:pPr>
              <a:spcBef>
                <a:spcPct val="0"/>
              </a:spcBef>
            </a:pPr>
            <a:r>
              <a:rPr lang="ru-RU" smtClean="0"/>
              <a:t>Выполнение задания в режиме просмотра происходит при использовании встроенных средств </a:t>
            </a:r>
            <a:r>
              <a:rPr lang="en-US" smtClean="0"/>
              <a:t>Microsoft PPT</a:t>
            </a:r>
            <a:r>
              <a:rPr lang="ru-RU" smtClean="0"/>
              <a:t> (Инструмент ПЕРО)</a:t>
            </a:r>
          </a:p>
        </p:txBody>
      </p:sp>
      <p:sp>
        <p:nvSpPr>
          <p:cNvPr id="337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247E1E-1B3D-4681-8DB4-CEE203E8EB20}" type="slidenum">
              <a:rPr lang="ru-RU"/>
              <a:pPr fontAlgn="base">
                <a:spcBef>
                  <a:spcPct val="0"/>
                </a:spcBef>
                <a:spcAft>
                  <a:spcPct val="0"/>
                </a:spcAft>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58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642F57-55B8-47D8-8DFF-C462F49055EF}" type="slidenum">
              <a:rPr lang="ru-RU"/>
              <a:pPr fontAlgn="base">
                <a:spcBef>
                  <a:spcPct val="0"/>
                </a:spcBef>
                <a:spcAft>
                  <a:spcPct val="0"/>
                </a:spcAft>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раз слайда 1"/>
          <p:cNvSpPr>
            <a:spLocks noGrp="1" noRot="1" noChangeAspect="1"/>
          </p:cNvSpPr>
          <p:nvPr>
            <p:ph type="sldImg"/>
          </p:nvPr>
        </p:nvSpPr>
        <p:spPr bwMode="auto">
          <a:noFill/>
          <a:ln>
            <a:solidFill>
              <a:srgbClr val="000000"/>
            </a:solidFill>
            <a:miter lim="800000"/>
            <a:headEnd/>
            <a:tailEnd/>
          </a:ln>
        </p:spPr>
      </p:sp>
      <p:sp>
        <p:nvSpPr>
          <p:cNvPr id="3789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789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0635F7-9CE3-4798-83F6-A64CF05F755E}" type="slidenum">
              <a:rPr lang="ru-RU"/>
              <a:pPr fontAlgn="base">
                <a:spcBef>
                  <a:spcPct val="0"/>
                </a:spcBef>
                <a:spcAft>
                  <a:spcPct val="0"/>
                </a:spcAft>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p:cNvSpPr>
          <p:nvPr>
            <p:ph type="sldImg"/>
          </p:nvPr>
        </p:nvSpPr>
        <p:spPr bwMode="auto">
          <a:noFill/>
          <a:ln>
            <a:solidFill>
              <a:srgbClr val="000000"/>
            </a:solidFill>
            <a:miter lim="800000"/>
            <a:headEnd/>
            <a:tailEnd/>
          </a:ln>
        </p:spPr>
      </p:sp>
      <p:sp>
        <p:nvSpPr>
          <p:cNvPr id="3993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99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F60B3A-4E37-491E-B3A2-F6FC6EF602EB}" type="slidenum">
              <a:rPr lang="ru-RU"/>
              <a:pPr fontAlgn="base">
                <a:spcBef>
                  <a:spcPct val="0"/>
                </a:spcBef>
                <a:spcAft>
                  <a:spcPct val="0"/>
                </a:spcAft>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блоку с заданием программного уровня  выводит на экран задание максимального уровня и наоборот.</a:t>
            </a:r>
          </a:p>
        </p:txBody>
      </p:sp>
      <p:sp>
        <p:nvSpPr>
          <p:cNvPr id="419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9C226F-632A-4D67-A34F-D70E6B7611FB}" type="slidenum">
              <a:rPr lang="ru-RU"/>
              <a:pPr fontAlgn="base">
                <a:spcBef>
                  <a:spcPct val="0"/>
                </a:spcBef>
                <a:spcAft>
                  <a:spcPct val="0"/>
                </a:spcAft>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раз слайда 1"/>
          <p:cNvSpPr>
            <a:spLocks noGrp="1" noRot="1" noChangeAspect="1"/>
          </p:cNvSpPr>
          <p:nvPr>
            <p:ph type="sldImg"/>
          </p:nvPr>
        </p:nvSpPr>
        <p:spPr bwMode="auto">
          <a:noFill/>
          <a:ln>
            <a:solidFill>
              <a:srgbClr val="000000"/>
            </a:solidFill>
            <a:miter lim="800000"/>
            <a:headEnd/>
            <a:tailEnd/>
          </a:ln>
        </p:spPr>
      </p:sp>
      <p:sp>
        <p:nvSpPr>
          <p:cNvPr id="4403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происходит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4403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8C881F-84E1-4985-BB2C-1457E1F9C508}" type="slidenum">
              <a:rPr lang="ru-RU"/>
              <a:pPr fontAlgn="base">
                <a:spcBef>
                  <a:spcPct val="0"/>
                </a:spcBef>
                <a:spcAft>
                  <a:spcPct val="0"/>
                </a:spcAft>
              </a:pPr>
              <a:t>15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документу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D6F3F2-9C99-4B0E-BA47-8D1DF12ABF07}"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авторская формулировка проблемной ситуации</a:t>
            </a:r>
          </a:p>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D6F172-B057-4A87-9652-C343204C27A2}"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 Заполнение таблицы в режиме просмотра происходит при использовании встроенных средств </a:t>
            </a:r>
            <a:r>
              <a:rPr lang="en-US" smtClean="0"/>
              <a:t>Microsoft PPT</a:t>
            </a:r>
            <a:endParaRPr lang="ru-RU"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405D92-18C5-4C0E-8137-5B3E4BE17095}"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происходит при использовании встроенных средств </a:t>
            </a:r>
            <a:r>
              <a:rPr lang="en-US" smtClean="0"/>
              <a:t>Microsoft PPT</a:t>
            </a:r>
            <a:endParaRPr lang="ru-RU" smtClean="0"/>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A32B61-6181-4114-BAC1-2BFF33A81992}"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56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E65463-3FF4-4EBA-8A22-C21FC7D5C8D2}" type="slidenum">
              <a:rPr lang="ru-RU"/>
              <a:pPr fontAlgn="base">
                <a:spcBef>
                  <a:spcPct val="0"/>
                </a:spcBef>
                <a:spcAft>
                  <a:spcPct val="0"/>
                </a:spcAft>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524586-16C4-4777-B62C-E605E89D1747}" type="slidenum">
              <a:rPr lang="ru-RU"/>
              <a:pPr fontAlgn="base">
                <a:spcBef>
                  <a:spcPct val="0"/>
                </a:spcBef>
                <a:spcAft>
                  <a:spcPct val="0"/>
                </a:spcAft>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возникновение карты.</a:t>
            </a:r>
          </a:p>
          <a:p>
            <a:pPr>
              <a:spcBef>
                <a:spcPct val="0"/>
              </a:spcBef>
            </a:pPr>
            <a:r>
              <a:rPr lang="ru-RU" smtClean="0"/>
              <a:t>Выполнение задания в режиме просмотра происходит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96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0B8713-4627-42D9-8F75-60CC8AB677E4}" type="slidenum">
              <a:rPr lang="ru-RU"/>
              <a:pPr fontAlgn="base">
                <a:spcBef>
                  <a:spcPct val="0"/>
                </a:spcBef>
                <a:spcAft>
                  <a:spcPct val="0"/>
                </a:spcAft>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кнопке выводит и убирает задание </a:t>
            </a:r>
          </a:p>
          <a:p>
            <a:pPr>
              <a:spcBef>
                <a:spcPct val="0"/>
              </a:spcBef>
            </a:pPr>
            <a:r>
              <a:rPr lang="ru-RU" smtClean="0"/>
              <a:t>Выполнение задания в режиме просмотра происходит при использовании встроенных средств </a:t>
            </a:r>
            <a:r>
              <a:rPr lang="en-US" smtClean="0"/>
              <a:t>Microsoft PPT</a:t>
            </a:r>
            <a:r>
              <a:rPr lang="ru-RU" smtClean="0"/>
              <a:t> (Инструмент ПЕРО)</a:t>
            </a:r>
          </a:p>
        </p:txBody>
      </p:sp>
      <p:sp>
        <p:nvSpPr>
          <p:cNvPr id="317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EFFB78-46A8-43DC-8679-6BAC448250B8}" type="slidenum">
              <a:rPr lang="ru-RU"/>
              <a:pPr fontAlgn="base">
                <a:spcBef>
                  <a:spcPct val="0"/>
                </a:spcBef>
                <a:spcAft>
                  <a:spcPct val="0"/>
                </a:spcAft>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EE9AC5E-BCA4-400B-91A8-DDEEFB7AC7B9}" type="datetimeFigureOut">
              <a:rPr lang="ru-RU"/>
              <a:pPr>
                <a:defRPr/>
              </a:pPr>
              <a:t>25.02.2014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1A300A7-7331-4707-9DC1-6AD338C0B0A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C864B56-F4EF-4622-B9E7-DFAED0780BB2}" type="datetimeFigureOut">
              <a:rPr lang="ru-RU"/>
              <a:pPr>
                <a:defRPr/>
              </a:pPr>
              <a:t>25.02.2014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F4228A5-63C4-4067-A1DE-0261F0E0312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AE5F9DC-978A-4782-A193-888D792FDA29}" type="datetimeFigureOut">
              <a:rPr lang="ru-RU"/>
              <a:pPr>
                <a:defRPr/>
              </a:pPr>
              <a:t>25.02.2014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33691D0-46E9-4F72-ABF6-35C8BD3AA96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5"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B9446585-A76A-4B9F-8AC8-918CE704C3C4}" type="datetimeFigureOut">
              <a:rPr lang="ru-RU"/>
              <a:pPr>
                <a:defRPr/>
              </a:pPr>
              <a:t>25.02.2014</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20D17FEC-4D32-4F94-A733-606F8B93BC8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FDC3FAE-9A6D-492B-92BA-D7EBDFE24528}" type="datetimeFigureOut">
              <a:rPr lang="ru-RU"/>
              <a:pPr>
                <a:defRPr/>
              </a:pPr>
              <a:t>25.02.2014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4419A38-F326-49E3-85DE-D2C826E2346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6"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E24D4E4C-8247-4EAD-A583-C268DD0B13F9}" type="datetimeFigureOut">
              <a:rPr lang="ru-RU"/>
              <a:pPr>
                <a:defRPr/>
              </a:pPr>
              <a:t>25.02.2014</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8F7BD15A-C421-4200-AF1A-5FB4DB0038D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41931D9-04B9-4A66-B65B-0CF4017BE825}" type="datetimeFigureOut">
              <a:rPr lang="ru-RU"/>
              <a:pPr>
                <a:defRPr/>
              </a:pPr>
              <a:t>25.02.2014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76B2065-D366-4E98-89BB-803EEE7C25C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4"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7A309E29-5175-4128-8961-EEAF0ECD98A5}" type="datetimeFigureOut">
              <a:rPr lang="ru-RU"/>
              <a:pPr>
                <a:defRPr/>
              </a:pPr>
              <a:t>25.02.2014</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FB044C9B-AE9B-498C-821E-4D46460AA0C4}"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3"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Дата 1"/>
          <p:cNvSpPr>
            <a:spLocks noGrp="1"/>
          </p:cNvSpPr>
          <p:nvPr>
            <p:ph type="dt" sz="half" idx="10"/>
          </p:nvPr>
        </p:nvSpPr>
        <p:spPr/>
        <p:txBody>
          <a:bodyPr/>
          <a:lstStyle>
            <a:lvl1pPr>
              <a:defRPr/>
            </a:lvl1pPr>
          </a:lstStyle>
          <a:p>
            <a:pPr>
              <a:defRPr/>
            </a:pPr>
            <a:fld id="{FC723ABA-B1EE-4C3B-B0CC-6937A5B380CA}" type="datetimeFigureOut">
              <a:rPr lang="ru-RU"/>
              <a:pPr>
                <a:defRPr/>
              </a:pPr>
              <a:t>25.02.2014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6A61F632-26D5-4EF5-B1CD-20EF2B8E8AE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3D4CC9D-37E2-4C04-99A9-DAA8362FCDB1}" type="datetimeFigureOut">
              <a:rPr lang="ru-RU"/>
              <a:pPr>
                <a:defRPr/>
              </a:pPr>
              <a:t>25.02.2014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AAB6BAB-65BB-4373-80BF-43A46DE0EC5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7682CCE-3788-4AC8-8050-D9115D7B86A6}" type="datetimeFigureOut">
              <a:rPr lang="ru-RU"/>
              <a:pPr>
                <a:defRPr/>
              </a:pPr>
              <a:t>25.02.2014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E573428-0B6B-4411-A9D5-B5C3846F201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69863"/>
            <a:ext cx="8642350" cy="119697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1027" name="Текст 2"/>
          <p:cNvSpPr>
            <a:spLocks noGrp="1"/>
          </p:cNvSpPr>
          <p:nvPr>
            <p:ph type="body" idx="1"/>
          </p:nvPr>
        </p:nvSpPr>
        <p:spPr bwMode="auto">
          <a:xfrm>
            <a:off x="250825" y="1495425"/>
            <a:ext cx="864235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350A6BF-5ABE-4868-94E0-4626E26BD2D5}" type="datetimeFigureOut">
              <a:rPr lang="ru-RU"/>
              <a:pPr>
                <a:defRPr/>
              </a:pPr>
              <a:t>25.02.2014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254543C-C2BA-4200-8F0A-BC568360E2C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6" r:id="rId3"/>
    <p:sldLayoutId id="2147483709" r:id="rId4"/>
    <p:sldLayoutId id="2147483705" r:id="rId5"/>
    <p:sldLayoutId id="2147483710" r:id="rId6"/>
    <p:sldLayoutId id="2147483711" r:id="rId7"/>
    <p:sldLayoutId id="2147483704" r:id="rId8"/>
    <p:sldLayoutId id="2147483703" r:id="rId9"/>
    <p:sldLayoutId id="2147483702" r:id="rId10"/>
    <p:sldLayoutId id="2147483701" r:id="rId11"/>
  </p:sldLayoutIdLst>
  <p:timing>
    <p:tnLst>
      <p:par>
        <p:cTn id="1" dur="indefinite" restart="never" nodeType="tmRoot"/>
      </p:par>
    </p:tnLst>
  </p:timing>
  <p:txStyles>
    <p:titleStyle>
      <a:lvl1pPr algn="ctr" rtl="0" fontAlgn="base">
        <a:spcBef>
          <a:spcPct val="0"/>
        </a:spcBef>
        <a:spcAft>
          <a:spcPct val="0"/>
        </a:spcAft>
        <a:defRPr sz="4400" b="1" kern="12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fontAlgn="base">
        <a:spcBef>
          <a:spcPct val="0"/>
        </a:spcBef>
        <a:spcAft>
          <a:spcPct val="0"/>
        </a:spcAft>
        <a:defRPr sz="4400" b="1">
          <a:solidFill>
            <a:schemeClr val="tx1"/>
          </a:solidFill>
          <a:latin typeface="Comic Sans MS" pitchFamily="66" charset="0"/>
        </a:defRPr>
      </a:lvl2pPr>
      <a:lvl3pPr algn="ctr" rtl="0" fontAlgn="base">
        <a:spcBef>
          <a:spcPct val="0"/>
        </a:spcBef>
        <a:spcAft>
          <a:spcPct val="0"/>
        </a:spcAft>
        <a:defRPr sz="4400" b="1">
          <a:solidFill>
            <a:schemeClr val="tx1"/>
          </a:solidFill>
          <a:latin typeface="Comic Sans MS" pitchFamily="66" charset="0"/>
        </a:defRPr>
      </a:lvl3pPr>
      <a:lvl4pPr algn="ctr" rtl="0" fontAlgn="base">
        <a:spcBef>
          <a:spcPct val="0"/>
        </a:spcBef>
        <a:spcAft>
          <a:spcPct val="0"/>
        </a:spcAft>
        <a:defRPr sz="4400" b="1">
          <a:solidFill>
            <a:schemeClr val="tx1"/>
          </a:solidFill>
          <a:latin typeface="Comic Sans MS" pitchFamily="66" charset="0"/>
        </a:defRPr>
      </a:lvl4pPr>
      <a:lvl5pPr algn="ctr" rtl="0" fontAlgn="base">
        <a:spcBef>
          <a:spcPct val="0"/>
        </a:spcBef>
        <a:spcAft>
          <a:spcPct val="0"/>
        </a:spcAft>
        <a:defRPr sz="4400" b="1">
          <a:solidFill>
            <a:schemeClr val="tx1"/>
          </a:solidFill>
          <a:latin typeface="Comic Sans MS" pitchFamily="66" charset="0"/>
        </a:defRPr>
      </a:lvl5pPr>
      <a:lvl6pPr marL="457200" algn="ctr" rtl="0" fontAlgn="base">
        <a:spcBef>
          <a:spcPct val="0"/>
        </a:spcBef>
        <a:spcAft>
          <a:spcPct val="0"/>
        </a:spcAft>
        <a:defRPr sz="4400" b="1">
          <a:solidFill>
            <a:schemeClr val="tx1"/>
          </a:solidFill>
          <a:latin typeface="Comic Sans MS" pitchFamily="66" charset="0"/>
        </a:defRPr>
      </a:lvl6pPr>
      <a:lvl7pPr marL="914400" algn="ctr" rtl="0" fontAlgn="base">
        <a:spcBef>
          <a:spcPct val="0"/>
        </a:spcBef>
        <a:spcAft>
          <a:spcPct val="0"/>
        </a:spcAft>
        <a:defRPr sz="4400" b="1">
          <a:solidFill>
            <a:schemeClr val="tx1"/>
          </a:solidFill>
          <a:latin typeface="Comic Sans MS" pitchFamily="66" charset="0"/>
        </a:defRPr>
      </a:lvl7pPr>
      <a:lvl8pPr marL="1371600" algn="ctr" rtl="0" fontAlgn="base">
        <a:spcBef>
          <a:spcPct val="0"/>
        </a:spcBef>
        <a:spcAft>
          <a:spcPct val="0"/>
        </a:spcAft>
        <a:defRPr sz="4400" b="1">
          <a:solidFill>
            <a:schemeClr val="tx1"/>
          </a:solidFill>
          <a:latin typeface="Comic Sans MS" pitchFamily="66" charset="0"/>
        </a:defRPr>
      </a:lvl8pPr>
      <a:lvl9pPr marL="1828800" algn="ctr" rtl="0" fontAlgn="base">
        <a:spcBef>
          <a:spcPct val="0"/>
        </a:spcBef>
        <a:spcAft>
          <a:spcPct val="0"/>
        </a:spcAft>
        <a:defRPr sz="4400" b="1">
          <a:solidFill>
            <a:schemeClr val="tx1"/>
          </a:solidFill>
          <a:latin typeface="Comic Sans MS" pitchFamily="66"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2"/>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3492500" y="2898775"/>
            <a:ext cx="2219325" cy="3959225"/>
          </a:xfrm>
          <a:prstGeom prst="rect">
            <a:avLst/>
          </a:prstGeom>
          <a:noFill/>
          <a:ln w="9525">
            <a:noFill/>
            <a:miter lim="800000"/>
            <a:headEnd/>
            <a:tailEnd/>
          </a:ln>
        </p:spPr>
      </p:pic>
      <p:sp>
        <p:nvSpPr>
          <p:cNvPr id="14338" name="Прямоугольник 3"/>
          <p:cNvSpPr>
            <a:spLocks noChangeArrowheads="1"/>
          </p:cNvSpPr>
          <p:nvPr/>
        </p:nvSpPr>
        <p:spPr bwMode="auto">
          <a:xfrm>
            <a:off x="6394450" y="6488113"/>
            <a:ext cx="2787650" cy="366712"/>
          </a:xfrm>
          <a:prstGeom prst="rect">
            <a:avLst/>
          </a:prstGeom>
          <a:noFill/>
          <a:ln w="9525">
            <a:noFill/>
            <a:miter lim="800000"/>
            <a:headEnd/>
            <a:tailEnd/>
          </a:ln>
        </p:spPr>
        <p:txBody>
          <a:bodyPr wrap="none">
            <a:spAutoFit/>
          </a:bodyPr>
          <a:lstStyle/>
          <a:p>
            <a:r>
              <a:rPr lang="ru-RU">
                <a:latin typeface="Comic Sans MS" pitchFamily="66" charset="0"/>
              </a:rPr>
              <a:t>© ООО «Баласс», 2014</a:t>
            </a:r>
            <a:r>
              <a:rPr lang="ru-RU"/>
              <a:t>.</a:t>
            </a:r>
          </a:p>
        </p:txBody>
      </p:sp>
      <p:sp>
        <p:nvSpPr>
          <p:cNvPr id="5" name="Подзаголовок 2"/>
          <p:cNvSpPr txBox="1">
            <a:spLocks/>
          </p:cNvSpPr>
          <p:nvPr/>
        </p:nvSpPr>
        <p:spPr>
          <a:xfrm>
            <a:off x="0" y="6240463"/>
            <a:ext cx="5940425" cy="639762"/>
          </a:xfrm>
          <a:prstGeom prst="rect">
            <a:avLst/>
          </a:prstGeom>
          <a:noFill/>
        </p:spPr>
        <p:txBody>
          <a:bodyPr anchor="ctr">
            <a:spAutoFit/>
          </a:bodyPr>
          <a:lstStyle/>
          <a:p>
            <a:pPr>
              <a:buFont typeface="Arial" charset="0"/>
              <a:buNone/>
            </a:pPr>
            <a:r>
              <a:rPr lang="ru-RU" sz="1200">
                <a:solidFill>
                  <a:srgbClr val="400000"/>
                </a:solidFill>
                <a:latin typeface="Comic Sans MS" pitchFamily="66" charset="0"/>
              </a:rPr>
              <a:t>Образовательная система «Школа 2100». </a:t>
            </a:r>
          </a:p>
          <a:p>
            <a:pPr>
              <a:buFont typeface="Arial" charset="0"/>
              <a:buNone/>
            </a:pPr>
            <a:r>
              <a:rPr lang="ru-RU" sz="1200">
                <a:solidFill>
                  <a:srgbClr val="400000"/>
                </a:solidFill>
                <a:latin typeface="Comic Sans MS" pitchFamily="66" charset="0"/>
              </a:rPr>
              <a:t>Данилов Д.Д. и др. История России. </a:t>
            </a:r>
            <a:r>
              <a:rPr lang="en-US" sz="1200">
                <a:solidFill>
                  <a:srgbClr val="400000"/>
                </a:solidFill>
                <a:latin typeface="Comic Sans MS" pitchFamily="66" charset="0"/>
              </a:rPr>
              <a:t>6</a:t>
            </a:r>
            <a:r>
              <a:rPr lang="ru-RU" sz="1200">
                <a:solidFill>
                  <a:srgbClr val="400000"/>
                </a:solidFill>
                <a:latin typeface="Comic Sans MS" pitchFamily="66" charset="0"/>
              </a:rPr>
              <a:t> класс.  </a:t>
            </a:r>
            <a:r>
              <a:rPr lang="ru-RU" sz="1200">
                <a:solidFill>
                  <a:srgbClr val="400000"/>
                </a:solidFill>
                <a:cs typeface="Arial" charset="0"/>
              </a:rPr>
              <a:t>§ 10</a:t>
            </a:r>
            <a:endParaRPr lang="ru-RU" sz="1200">
              <a:solidFill>
                <a:srgbClr val="400000"/>
              </a:solidFill>
              <a:latin typeface="Comic Sans MS" pitchFamily="66" charset="0"/>
            </a:endParaRPr>
          </a:p>
          <a:p>
            <a:pPr>
              <a:buFont typeface="Arial" charset="0"/>
              <a:buNone/>
            </a:pPr>
            <a:r>
              <a:rPr lang="ru-RU" sz="1200">
                <a:solidFill>
                  <a:srgbClr val="400000"/>
                </a:solidFill>
                <a:latin typeface="Comic Sans MS" pitchFamily="66" charset="0"/>
              </a:rPr>
              <a:t>Автор презентации: Казаринова Н.В. (учитель, г. Йошкар-Ола)</a:t>
            </a:r>
          </a:p>
        </p:txBody>
      </p:sp>
      <p:pic>
        <p:nvPicPr>
          <p:cNvPr id="14340" name="Picture 12"/>
          <p:cNvPicPr>
            <a:picLocks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9144000" cy="658813"/>
          </a:xfrm>
          <a:prstGeom prst="rect">
            <a:avLst/>
          </a:prstGeom>
          <a:noFill/>
          <a:ln w="9525">
            <a:noFill/>
            <a:miter lim="800000"/>
            <a:headEnd/>
            <a:tailEnd/>
          </a:ln>
        </p:spPr>
      </p:pic>
      <p:sp>
        <p:nvSpPr>
          <p:cNvPr id="2" name="Заголовок 1"/>
          <p:cNvSpPr>
            <a:spLocks noGrp="1"/>
          </p:cNvSpPr>
          <p:nvPr>
            <p:ph type="ctrTitle"/>
          </p:nvPr>
        </p:nvSpPr>
        <p:spPr>
          <a:xfrm>
            <a:off x="685800" y="1700808"/>
            <a:ext cx="7772400" cy="1470025"/>
          </a:xfrm>
        </p:spPr>
        <p:txBody>
          <a:bodyPr/>
          <a:lstStyle/>
          <a:p>
            <a:pPr fontAlgn="auto">
              <a:spcAft>
                <a:spcPts val="0"/>
              </a:spcAft>
              <a:defRPr/>
            </a:pPr>
            <a:r>
              <a:rPr lang="ru-RU" dirty="0" smtClean="0"/>
              <a:t>РАЗДРОБЛЕННОСТЬ РУССКИХ ЗЕМЕЛЬ</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367671"/>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5600"/>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Что связывало и что разделяло княжества Южной, Юго-Западной,</a:t>
            </a:r>
            <a:r>
              <a:rPr lang="ru-RU" sz="2600"/>
              <a:t> </a:t>
            </a:r>
            <a:r>
              <a:rPr lang="ru-RU" sz="2600">
                <a:latin typeface="Comic Sans MS" pitchFamily="66" charset="0"/>
              </a:rPr>
              <a:t>Северо-Западной и Северо-Восточной Руси?</a:t>
            </a:r>
          </a:p>
        </p:txBody>
      </p:sp>
      <p:pic>
        <p:nvPicPr>
          <p:cNvPr id="32772" name="Picture 3"/>
          <p:cNvPicPr>
            <a:picLocks noChangeArrowheads="1"/>
          </p:cNvPicPr>
          <p:nvPr/>
        </p:nvPicPr>
        <p:blipFill>
          <a:blip r:embed="rId4"/>
          <a:srcRect/>
          <a:stretch>
            <a:fillRect/>
          </a:stretch>
        </p:blipFill>
        <p:spPr bwMode="auto">
          <a:xfrm>
            <a:off x="250825" y="2420938"/>
            <a:ext cx="4321175" cy="4392612"/>
          </a:xfrm>
          <a:prstGeom prst="rect">
            <a:avLst/>
          </a:prstGeom>
          <a:noFill/>
          <a:ln w="9525">
            <a:noFill/>
            <a:miter lim="800000"/>
            <a:headEnd/>
            <a:tailEnd/>
          </a:ln>
        </p:spPr>
      </p:pic>
      <p:pic>
        <p:nvPicPr>
          <p:cNvPr id="32773"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graphicFrame>
        <p:nvGraphicFramePr>
          <p:cNvPr id="10" name="Таблица 9"/>
          <p:cNvGraphicFramePr>
            <a:graphicFrameLocks noGrp="1"/>
          </p:cNvGraphicFramePr>
          <p:nvPr/>
        </p:nvGraphicFramePr>
        <p:xfrm>
          <a:off x="4572000" y="2420938"/>
          <a:ext cx="4321175" cy="4392612"/>
        </p:xfrm>
        <a:graphic>
          <a:graphicData uri="http://schemas.openxmlformats.org/drawingml/2006/table">
            <a:tbl>
              <a:tblPr firstRow="1" bandRow="1">
                <a:tableStyleId>{5940675A-B579-460E-94D1-54222C63F5DA}</a:tableStyleId>
              </a:tblPr>
              <a:tblGrid>
                <a:gridCol w="2160240"/>
                <a:gridCol w="2160240"/>
              </a:tblGrid>
              <a:tr h="722851">
                <a:tc>
                  <a:txBody>
                    <a:bodyPr/>
                    <a:lstStyle/>
                    <a:p>
                      <a:pPr algn="ctr"/>
                      <a:r>
                        <a:rPr lang="ru-RU" sz="2400" dirty="0" smtClean="0"/>
                        <a:t>Связывало</a:t>
                      </a:r>
                      <a:endParaRPr lang="ru-RU" sz="2400" dirty="0"/>
                    </a:p>
                  </a:txBody>
                  <a:tcPr>
                    <a:solidFill>
                      <a:schemeClr val="accent5">
                        <a:lumMod val="20000"/>
                        <a:lumOff val="80000"/>
                      </a:schemeClr>
                    </a:solidFill>
                  </a:tcPr>
                </a:tc>
                <a:tc>
                  <a:txBody>
                    <a:bodyPr/>
                    <a:lstStyle/>
                    <a:p>
                      <a:pPr algn="ctr"/>
                      <a:r>
                        <a:rPr lang="ru-RU" sz="2400" dirty="0" smtClean="0"/>
                        <a:t>Разделяло</a:t>
                      </a:r>
                      <a:endParaRPr lang="ru-RU" sz="2400" dirty="0"/>
                    </a:p>
                  </a:txBody>
                  <a:tcPr>
                    <a:solidFill>
                      <a:schemeClr val="accent5">
                        <a:lumMod val="20000"/>
                        <a:lumOff val="80000"/>
                      </a:schemeClr>
                    </a:solidFill>
                  </a:tcPr>
                </a:tc>
              </a:tr>
              <a:tr h="3669149">
                <a:tc>
                  <a:txBody>
                    <a:bodyPr/>
                    <a:lstStyle/>
                    <a:p>
                      <a:r>
                        <a:rPr lang="ru-RU" sz="2400" dirty="0" smtClean="0"/>
                        <a:t>__________</a:t>
                      </a:r>
                    </a:p>
                    <a:p>
                      <a:r>
                        <a:rPr lang="ru-RU" sz="2400" dirty="0" smtClean="0"/>
                        <a:t>____________________</a:t>
                      </a:r>
                    </a:p>
                    <a:p>
                      <a:r>
                        <a:rPr lang="ru-RU" sz="2400" dirty="0" smtClean="0"/>
                        <a:t>____________________</a:t>
                      </a:r>
                    </a:p>
                    <a:p>
                      <a:r>
                        <a:rPr lang="ru-RU" sz="2400" dirty="0" smtClean="0"/>
                        <a:t>____________________</a:t>
                      </a:r>
                    </a:p>
                    <a:p>
                      <a:r>
                        <a:rPr lang="ru-RU" sz="2400" dirty="0" smtClean="0"/>
                        <a:t>____________________</a:t>
                      </a:r>
                      <a:endParaRPr lang="ru-RU" sz="2400" dirty="0"/>
                    </a:p>
                  </a:txBody>
                  <a:tcPr>
                    <a:solidFill>
                      <a:schemeClr val="accent4">
                        <a:lumMod val="20000"/>
                        <a:lumOff val="80000"/>
                      </a:schemeClr>
                    </a:solidFill>
                  </a:tcPr>
                </a:tc>
                <a:tc>
                  <a:txBody>
                    <a:bodyPr/>
                    <a:lstStyle/>
                    <a:p>
                      <a:r>
                        <a:rPr lang="ru-RU" sz="2400" dirty="0" smtClean="0"/>
                        <a:t>____________________</a:t>
                      </a:r>
                    </a:p>
                    <a:p>
                      <a:r>
                        <a:rPr lang="ru-RU" sz="2400" dirty="0" smtClean="0"/>
                        <a:t>____________________</a:t>
                      </a:r>
                    </a:p>
                    <a:p>
                      <a:r>
                        <a:rPr lang="ru-RU" sz="2400" dirty="0" smtClean="0"/>
                        <a:t>____________________</a:t>
                      </a:r>
                    </a:p>
                    <a:p>
                      <a:r>
                        <a:rPr lang="ru-RU" sz="2400" dirty="0" smtClean="0"/>
                        <a:t>____________________</a:t>
                      </a:r>
                    </a:p>
                    <a:p>
                      <a:r>
                        <a:rPr lang="ru-RU" sz="2400" dirty="0" smtClean="0"/>
                        <a:t>__________</a:t>
                      </a:r>
                    </a:p>
                  </a:txBody>
                  <a:tcPr>
                    <a:solidFill>
                      <a:schemeClr val="accent4">
                        <a:lumMod val="20000"/>
                        <a:lumOff val="80000"/>
                      </a:schemeClr>
                    </a:solidFill>
                  </a:tcPr>
                </a:tc>
              </a:tr>
            </a:tbl>
          </a:graphicData>
        </a:graphic>
      </p:graphicFrame>
      <p:sp>
        <p:nvSpPr>
          <p:cNvPr id="2" name="Заголовок 1"/>
          <p:cNvSpPr>
            <a:spLocks noGrp="1"/>
          </p:cNvSpPr>
          <p:nvPr>
            <p:ph type="title"/>
          </p:nvPr>
        </p:nvSpPr>
        <p:spPr/>
        <p:txBody>
          <a:bodyPr/>
          <a:lstStyle/>
          <a:p>
            <a:pPr fontAlgn="auto">
              <a:spcAft>
                <a:spcPts val="0"/>
              </a:spcAft>
              <a:defRPr/>
            </a:pPr>
            <a:r>
              <a:rPr lang="ru-RU" sz="3500" dirty="0"/>
              <a:t>ОБУСТРОЙСТВО ЗЕМЕЛЬ РУССКИХ</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009471"/>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2425"/>
            <a:r>
              <a:rPr lang="ru-RU" sz="2800" b="1">
                <a:solidFill>
                  <a:srgbClr val="0070C0"/>
                </a:solidFill>
                <a:latin typeface="Comic Sans MS" pitchFamily="66" charset="0"/>
              </a:rPr>
              <a:t>Необходимый уровень.</a:t>
            </a:r>
            <a:r>
              <a:rPr lang="ru-RU" sz="2800">
                <a:solidFill>
                  <a:srgbClr val="0070C0"/>
                </a:solidFill>
                <a:latin typeface="Comic Sans MS" pitchFamily="66" charset="0"/>
              </a:rPr>
              <a:t> </a:t>
            </a:r>
            <a:r>
              <a:rPr lang="ru-RU" sz="2800">
                <a:latin typeface="Comic Sans MS" pitchFamily="66" charset="0"/>
              </a:rPr>
              <a:t>Используя текст учебника, заполни таблицу.</a:t>
            </a:r>
          </a:p>
        </p:txBody>
      </p:sp>
      <p:pic>
        <p:nvPicPr>
          <p:cNvPr id="34820"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3" name="Заголовок 2"/>
          <p:cNvSpPr>
            <a:spLocks noGrp="1"/>
          </p:cNvSpPr>
          <p:nvPr>
            <p:ph type="title"/>
          </p:nvPr>
        </p:nvSpPr>
        <p:spPr/>
        <p:txBody>
          <a:bodyPr/>
          <a:lstStyle/>
          <a:p>
            <a:pPr fontAlgn="auto">
              <a:spcAft>
                <a:spcPts val="0"/>
              </a:spcAft>
              <a:defRPr/>
            </a:pPr>
            <a:r>
              <a:rPr lang="ru-RU" sz="3500" dirty="0" smtClean="0"/>
              <a:t>ОБУСТРОЙСТВО ЗЕМЕЛЬ РУССКИХ</a:t>
            </a:r>
            <a:endParaRPr lang="ru-RU" sz="3500" dirty="0"/>
          </a:p>
        </p:txBody>
      </p:sp>
      <p:graphicFrame>
        <p:nvGraphicFramePr>
          <p:cNvPr id="10" name="Таблица 9"/>
          <p:cNvGraphicFramePr>
            <a:graphicFrameLocks noGrp="1"/>
          </p:cNvGraphicFramePr>
          <p:nvPr/>
        </p:nvGraphicFramePr>
        <p:xfrm>
          <a:off x="252413" y="2409825"/>
          <a:ext cx="8640762" cy="4114800"/>
        </p:xfrm>
        <a:graphic>
          <a:graphicData uri="http://schemas.openxmlformats.org/drawingml/2006/table">
            <a:tbl>
              <a:tblPr firstRow="1" bandRow="1">
                <a:tableStyleId>{5940675A-B579-460E-94D1-54222C63F5DA}</a:tableStyleId>
              </a:tblPr>
              <a:tblGrid>
                <a:gridCol w="4320000"/>
                <a:gridCol w="4320000"/>
              </a:tblGrid>
              <a:tr h="370840">
                <a:tc gridSpan="2">
                  <a:txBody>
                    <a:bodyPr/>
                    <a:lstStyle/>
                    <a:p>
                      <a:pPr algn="ctr"/>
                      <a:r>
                        <a:rPr lang="ru-RU" sz="2800" dirty="0" smtClean="0"/>
                        <a:t>Последствия феодальной раздробленности Руси</a:t>
                      </a:r>
                      <a:endParaRPr lang="ru-RU" sz="2800" dirty="0"/>
                    </a:p>
                  </a:txBody>
                  <a:tcPr>
                    <a:solidFill>
                      <a:schemeClr val="accent5">
                        <a:lumMod val="20000"/>
                        <a:lumOff val="80000"/>
                      </a:schemeClr>
                    </a:solidFill>
                  </a:tcPr>
                </a:tc>
                <a:tc hMerge="1">
                  <a:txBody>
                    <a:bodyPr/>
                    <a:lstStyle/>
                    <a:p>
                      <a:pPr algn="ctr"/>
                      <a:endParaRPr lang="ru-RU" sz="2400" dirty="0"/>
                    </a:p>
                  </a:txBody>
                  <a:tcPr>
                    <a:solidFill>
                      <a:schemeClr val="accent5">
                        <a:lumMod val="20000"/>
                        <a:lumOff val="80000"/>
                      </a:schemeClr>
                    </a:solidFill>
                  </a:tcPr>
                </a:tc>
              </a:tr>
              <a:tr h="370840">
                <a:tc>
                  <a:txBody>
                    <a:bodyPr/>
                    <a:lstStyle/>
                    <a:p>
                      <a:pPr algn="ctr"/>
                      <a:r>
                        <a:rPr lang="ru-RU" sz="2800" dirty="0" smtClean="0"/>
                        <a:t>Положительные последствия</a:t>
                      </a:r>
                      <a:endParaRPr lang="ru-RU" sz="2800" dirty="0"/>
                    </a:p>
                  </a:txBody>
                  <a:tcPr>
                    <a:solidFill>
                      <a:schemeClr val="accent5">
                        <a:lumMod val="20000"/>
                        <a:lumOff val="80000"/>
                      </a:schemeClr>
                    </a:solidFill>
                  </a:tcPr>
                </a:tc>
                <a:tc>
                  <a:txBody>
                    <a:bodyPr/>
                    <a:lstStyle/>
                    <a:p>
                      <a:pPr algn="ctr"/>
                      <a:r>
                        <a:rPr lang="ru-RU" sz="2800" dirty="0" smtClean="0"/>
                        <a:t>Отрицательные последствия</a:t>
                      </a:r>
                      <a:endParaRPr lang="ru-RU" sz="2800" dirty="0"/>
                    </a:p>
                  </a:txBody>
                  <a:tcPr>
                    <a:solidFill>
                      <a:schemeClr val="accent5">
                        <a:lumMod val="20000"/>
                        <a:lumOff val="80000"/>
                      </a:schemeClr>
                    </a:solidFill>
                  </a:tcPr>
                </a:tc>
              </a:tr>
              <a:tr h="370840">
                <a:tc>
                  <a:txBody>
                    <a:bodyPr/>
                    <a:lstStyle/>
                    <a:p>
                      <a:r>
                        <a:rPr lang="ru-RU" sz="2800" dirty="0" smtClean="0"/>
                        <a:t>__________________</a:t>
                      </a:r>
                    </a:p>
                    <a:p>
                      <a:r>
                        <a:rPr lang="ru-RU" sz="2800" dirty="0" smtClean="0"/>
                        <a:t>__________________</a:t>
                      </a:r>
                    </a:p>
                    <a:p>
                      <a:r>
                        <a:rPr lang="ru-RU" sz="2800" dirty="0" smtClean="0"/>
                        <a:t>__________________</a:t>
                      </a:r>
                    </a:p>
                    <a:p>
                      <a:r>
                        <a:rPr lang="ru-RU" sz="2800" dirty="0" smtClean="0"/>
                        <a:t>__________________</a:t>
                      </a:r>
                    </a:p>
                    <a:p>
                      <a:r>
                        <a:rPr lang="ru-RU" sz="2800" dirty="0" smtClean="0"/>
                        <a:t>__________________</a:t>
                      </a:r>
                    </a:p>
                    <a:p>
                      <a:r>
                        <a:rPr lang="ru-RU" sz="2800" dirty="0" smtClean="0"/>
                        <a:t>__________________</a:t>
                      </a:r>
                      <a:endParaRPr lang="ru-RU" sz="2800" dirty="0"/>
                    </a:p>
                  </a:txBody>
                  <a:tcPr>
                    <a:solidFill>
                      <a:schemeClr val="accent4">
                        <a:lumMod val="20000"/>
                        <a:lumOff val="80000"/>
                      </a:schemeClr>
                    </a:solidFill>
                  </a:tcPr>
                </a:tc>
                <a:tc>
                  <a:txBody>
                    <a:bodyPr/>
                    <a:lstStyle/>
                    <a:p>
                      <a:r>
                        <a:rPr lang="ru-RU" sz="2800" dirty="0" smtClean="0"/>
                        <a:t>__________________</a:t>
                      </a:r>
                    </a:p>
                    <a:p>
                      <a:r>
                        <a:rPr lang="ru-RU" sz="2800" dirty="0" smtClean="0"/>
                        <a:t>__________________</a:t>
                      </a:r>
                    </a:p>
                    <a:p>
                      <a:r>
                        <a:rPr lang="ru-RU" sz="2800" dirty="0" smtClean="0"/>
                        <a:t>__________________</a:t>
                      </a:r>
                    </a:p>
                    <a:p>
                      <a:r>
                        <a:rPr lang="ru-RU" sz="2800" dirty="0" smtClean="0"/>
                        <a:t>__________________</a:t>
                      </a:r>
                    </a:p>
                    <a:p>
                      <a:r>
                        <a:rPr lang="ru-RU" sz="2800" dirty="0" smtClean="0"/>
                        <a:t>__________________</a:t>
                      </a:r>
                    </a:p>
                    <a:p>
                      <a:r>
                        <a:rPr lang="ru-RU" sz="2800" dirty="0" smtClean="0"/>
                        <a:t>__________________</a:t>
                      </a:r>
                      <a:endParaRPr lang="ru-RU" sz="2800" dirty="0"/>
                    </a:p>
                  </a:txBody>
                  <a:tcPr>
                    <a:solidFill>
                      <a:schemeClr val="accent4">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XII веке начался распад Руси на отдельные княжества</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который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имел как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положительные</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так и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отрицательные последствия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для развития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цивилизации</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pic>
        <p:nvPicPr>
          <p:cNvPr id="36867"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252000" y="980728"/>
            <a:ext cx="8640000" cy="1532334"/>
          </a:xfrm>
          <a:prstGeom prst="roundRect">
            <a:avLst/>
          </a:prstGeom>
          <a:blipFill>
            <a:blip r:embed="rId3"/>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5600" fontAlgn="auto">
              <a:spcBef>
                <a:spcPts val="0"/>
              </a:spcBef>
              <a:spcAft>
                <a:spcPts val="0"/>
              </a:spcAft>
              <a:defRPr/>
            </a:pPr>
            <a:r>
              <a:rPr lang="ru-RU" sz="2800" dirty="0">
                <a:latin typeface="+mn-lt"/>
              </a:rPr>
              <a:t>Можно ли распад Древнерусского государства считать упадком цивилизации на Руси?</a:t>
            </a:r>
          </a:p>
        </p:txBody>
      </p:sp>
      <p:sp>
        <p:nvSpPr>
          <p:cNvPr id="2" name="Заголовок 1"/>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38917"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graphicFrame>
        <p:nvGraphicFramePr>
          <p:cNvPr id="38946" name="Group 34"/>
          <p:cNvGraphicFramePr>
            <a:graphicFrameLocks noGrp="1"/>
          </p:cNvGraphicFramePr>
          <p:nvPr/>
        </p:nvGraphicFramePr>
        <p:xfrm>
          <a:off x="179388" y="3860800"/>
          <a:ext cx="8713787" cy="2190750"/>
        </p:xfrm>
        <a:graphic>
          <a:graphicData uri="http://schemas.openxmlformats.org/drawingml/2006/table">
            <a:tbl>
              <a:tblPr/>
              <a:tblGrid>
                <a:gridCol w="1944687"/>
                <a:gridCol w="3527425"/>
                <a:gridCol w="32416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Я считаю, что, с одной стороны, 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Но, с другой стороны,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потому что_________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потому что________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a:t>
                      </a:r>
                      <a:r>
                        <a:rPr kumimoji="0" lang="ru-RU" sz="2200" b="0" i="0" u="none" strike="noStrike" cap="none" normalizeH="0" baseline="0" smtClean="0">
                          <a:ln>
                            <a:noFill/>
                          </a:ln>
                          <a:solidFill>
                            <a:schemeClr val="tx1"/>
                          </a:solidFill>
                          <a:effectLst/>
                          <a:latin typeface="Arial" charset="0"/>
                        </a:rPr>
                        <a:t>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a:t>
                      </a:r>
                      <a:r>
                        <a:rPr kumimoji="0" lang="ru-RU" sz="2200" b="0" i="0" u="none" strike="noStrike" cap="none" normalizeH="0" baseline="0" smtClean="0">
                          <a:ln>
                            <a:noFill/>
                          </a:ln>
                          <a:solidFill>
                            <a:schemeClr val="tx1"/>
                          </a:solidFill>
                          <a:effectLst/>
                          <a:latin typeface="Arial" charset="0"/>
                        </a:rPr>
                        <a:t>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
        <p:nvSpPr>
          <p:cNvPr id="8" name="Скругленный прямоугольник 7"/>
          <p:cNvSpPr/>
          <p:nvPr/>
        </p:nvSpPr>
        <p:spPr>
          <a:xfrm>
            <a:off x="252000" y="2708920"/>
            <a:ext cx="8640000" cy="879217"/>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47663" fontAlgn="auto">
              <a:spcBef>
                <a:spcPts val="0"/>
              </a:spcBef>
              <a:spcAft>
                <a:spcPts val="0"/>
              </a:spcAft>
              <a:defRPr/>
            </a:pPr>
            <a:r>
              <a:rPr lang="ru-RU" sz="2400" b="1" dirty="0">
                <a:solidFill>
                  <a:srgbClr val="0070C0"/>
                </a:solidFill>
                <a:latin typeface="+mn-lt"/>
              </a:rPr>
              <a:t>Необходимый уровень</a:t>
            </a:r>
            <a:r>
              <a:rPr lang="ru-RU" sz="2400" b="1" dirty="0">
                <a:solidFill>
                  <a:srgbClr val="0070C0"/>
                </a:solidFill>
                <a:latin typeface="+mn-lt"/>
              </a:rPr>
              <a:t>.</a:t>
            </a:r>
            <a:r>
              <a:rPr lang="ru-RU" sz="2400" dirty="0">
                <a:latin typeface="+mn-lt"/>
              </a:rPr>
              <a:t> Запиши свою позицию и приведи один аргумент.</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252000" y="860078"/>
            <a:ext cx="8640000" cy="1532334"/>
          </a:xfrm>
          <a:prstGeom prst="roundRect">
            <a:avLst/>
          </a:prstGeom>
          <a:blipFill>
            <a:blip r:embed="rId3"/>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5600" fontAlgn="auto">
              <a:spcBef>
                <a:spcPts val="0"/>
              </a:spcBef>
              <a:spcAft>
                <a:spcPts val="0"/>
              </a:spcAft>
              <a:defRPr/>
            </a:pPr>
            <a:r>
              <a:rPr lang="ru-RU" sz="2800" dirty="0">
                <a:latin typeface="+mn-lt"/>
              </a:rPr>
              <a:t>Можно ли распад Древнерусского государства считать упадком цивилизации на Руси?</a:t>
            </a:r>
          </a:p>
        </p:txBody>
      </p:sp>
      <p:sp>
        <p:nvSpPr>
          <p:cNvPr id="9" name="Скругленный прямоугольник 8"/>
          <p:cNvSpPr/>
          <p:nvPr/>
        </p:nvSpPr>
        <p:spPr>
          <a:xfrm>
            <a:off x="252000" y="5112000"/>
            <a:ext cx="8640000" cy="1269980"/>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47663" fontAlgn="auto">
              <a:spcBef>
                <a:spcPts val="0"/>
              </a:spcBef>
              <a:spcAft>
                <a:spcPts val="0"/>
              </a:spcAft>
              <a:defRPr/>
            </a:pPr>
            <a:r>
              <a:rPr lang="ru-RU" sz="2400" b="1" dirty="0">
                <a:solidFill>
                  <a:srgbClr val="0070C0"/>
                </a:solidFill>
                <a:latin typeface="+mn-lt"/>
              </a:rPr>
              <a:t>Максимальный уровень</a:t>
            </a:r>
            <a:r>
              <a:rPr lang="ru-RU" sz="2400" b="1" dirty="0">
                <a:solidFill>
                  <a:srgbClr val="0070C0"/>
                </a:solidFill>
                <a:latin typeface="+mn-lt"/>
              </a:rPr>
              <a:t>.</a:t>
            </a:r>
            <a:r>
              <a:rPr lang="ru-RU" sz="2400" dirty="0">
                <a:latin typeface="+mn-lt"/>
              </a:rPr>
              <a:t> Выполни задание на программном уровне, но </a:t>
            </a:r>
            <a:r>
              <a:rPr lang="ru-RU" sz="2400" dirty="0">
                <a:latin typeface="+mn-lt"/>
              </a:rPr>
              <a:t>используй дополнительную </a:t>
            </a:r>
            <a:r>
              <a:rPr lang="ru-RU" sz="2400" dirty="0">
                <a:latin typeface="+mn-lt"/>
              </a:rPr>
              <a:t>информацию, не изученную на уроках.</a:t>
            </a:r>
          </a:p>
        </p:txBody>
      </p:sp>
      <p:sp>
        <p:nvSpPr>
          <p:cNvPr id="52" name="Скругленный прямоугольник 51"/>
          <p:cNvSpPr/>
          <p:nvPr/>
        </p:nvSpPr>
        <p:spPr>
          <a:xfrm>
            <a:off x="252000" y="4838950"/>
            <a:ext cx="8640000" cy="1660743"/>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47663"/>
            <a:r>
              <a:rPr lang="ru-RU" sz="2400" b="1">
                <a:solidFill>
                  <a:srgbClr val="0070C0"/>
                </a:solidFill>
                <a:latin typeface="Comic Sans MS" pitchFamily="66" charset="0"/>
              </a:rPr>
              <a:t>Повышенный уровень.</a:t>
            </a:r>
            <a:r>
              <a:rPr lang="ru-RU" sz="2400">
                <a:latin typeface="Comic Sans MS" pitchFamily="66" charset="0"/>
              </a:rPr>
              <a:t> Запиши одну позицию, приведя два</a:t>
            </a:r>
            <a:r>
              <a:rPr lang="ru-RU" sz="2400"/>
              <a:t>-</a:t>
            </a:r>
            <a:r>
              <a:rPr lang="ru-RU" sz="2400">
                <a:latin typeface="Comic Sans MS" pitchFamily="66" charset="0"/>
              </a:rPr>
              <a:t>три аргумента, или рассмотри событие с разных позиций, подтвердив каждую как минимум одним аргументом.</a:t>
            </a:r>
          </a:p>
        </p:txBody>
      </p:sp>
      <p:sp>
        <p:nvSpPr>
          <p:cNvPr id="2" name="Заголовок 1"/>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0971"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graphicFrame>
        <p:nvGraphicFramePr>
          <p:cNvPr id="40988" name="Group 28"/>
          <p:cNvGraphicFramePr>
            <a:graphicFrameLocks noGrp="1"/>
          </p:cNvGraphicFramePr>
          <p:nvPr/>
        </p:nvGraphicFramePr>
        <p:xfrm>
          <a:off x="179388" y="2492375"/>
          <a:ext cx="8713787" cy="2190750"/>
        </p:xfrm>
        <a:graphic>
          <a:graphicData uri="http://schemas.openxmlformats.org/drawingml/2006/table">
            <a:tbl>
              <a:tblPr/>
              <a:tblGrid>
                <a:gridCol w="1944687"/>
                <a:gridCol w="3527425"/>
                <a:gridCol w="32416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Я считаю, что, с одной стороны, 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Но, с другой стороны,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потому что_________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потому что________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a:t>
                      </a:r>
                      <a:r>
                        <a:rPr kumimoji="0" lang="ru-RU" sz="2200" b="0" i="0" u="none" strike="noStrike" cap="none" normalizeH="0" baseline="0" smtClean="0">
                          <a:ln>
                            <a:noFill/>
                          </a:ln>
                          <a:solidFill>
                            <a:schemeClr val="tx1"/>
                          </a:solidFill>
                          <a:effectLst/>
                          <a:latin typeface="Arial" charset="0"/>
                        </a:rPr>
                        <a:t>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a:t>
                      </a:r>
                      <a:r>
                        <a:rPr kumimoji="0" lang="ru-RU" sz="2200" b="0" i="0" u="none" strike="noStrike" cap="none" normalizeH="0" baseline="0" smtClean="0">
                          <a:ln>
                            <a:noFill/>
                          </a:ln>
                          <a:solidFill>
                            <a:schemeClr val="tx1"/>
                          </a:solidFill>
                          <a:effectLst/>
                          <a:latin typeface="Arial" charset="0"/>
                        </a:rPr>
                        <a:t>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80728"/>
            <a:ext cx="8640000" cy="1269980"/>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5600"/>
            <a:r>
              <a:rPr lang="ru-RU" sz="2400" b="1">
                <a:solidFill>
                  <a:srgbClr val="0070C0"/>
                </a:solidFill>
                <a:latin typeface="Comic Sans MS" pitchFamily="66" charset="0"/>
              </a:rPr>
              <a:t>Необходимый уровень.</a:t>
            </a:r>
            <a:r>
              <a:rPr lang="ru-RU" sz="2400">
                <a:latin typeface="Comic Sans MS" pitchFamily="66" charset="0"/>
              </a:rPr>
              <a:t> Отметь на ленте времени красной вертикальной чертой образование Древнерусского государства, а чёрной – его распад.</a:t>
            </a:r>
          </a:p>
        </p:txBody>
      </p:sp>
      <p:sp>
        <p:nvSpPr>
          <p:cNvPr id="2" name="Заголовок 1"/>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3013"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graphicFrame>
        <p:nvGraphicFramePr>
          <p:cNvPr id="7" name="Таблица 6"/>
          <p:cNvGraphicFramePr>
            <a:graphicFrameLocks noGrp="1"/>
          </p:cNvGraphicFramePr>
          <p:nvPr/>
        </p:nvGraphicFramePr>
        <p:xfrm>
          <a:off x="250825" y="2781300"/>
          <a:ext cx="8640763" cy="1112838"/>
        </p:xfrm>
        <a:graphic>
          <a:graphicData uri="http://schemas.openxmlformats.org/drawingml/2006/table">
            <a:tbl>
              <a:tblPr firstRow="1" bandRow="1">
                <a:tableStyleId>{5C22544A-7EE6-4342-B048-85BDC9FD1C3A}</a:tableStyleId>
              </a:tblPr>
              <a:tblGrid>
                <a:gridCol w="1728096"/>
                <a:gridCol w="1728096"/>
                <a:gridCol w="1728096"/>
                <a:gridCol w="1728096"/>
                <a:gridCol w="1728096"/>
              </a:tblGrid>
              <a:tr h="370840">
                <a:tc>
                  <a:txBody>
                    <a:bodyPr/>
                    <a:lstStyle/>
                    <a:p>
                      <a:pPr algn="ctr"/>
                      <a:endParaRPr lang="ru-RU" dirty="0"/>
                    </a:p>
                  </a:txBody>
                  <a:tcPr>
                    <a:solidFill>
                      <a:schemeClr val="accent4">
                        <a:lumMod val="40000"/>
                        <a:lumOff val="60000"/>
                      </a:schemeClr>
                    </a:solidFill>
                  </a:tcPr>
                </a:tc>
                <a:tc>
                  <a:txBody>
                    <a:bodyPr/>
                    <a:lstStyle/>
                    <a:p>
                      <a:pPr algn="ctr"/>
                      <a:endParaRPr lang="ru-RU" dirty="0"/>
                    </a:p>
                  </a:txBody>
                  <a:tcPr>
                    <a:solidFill>
                      <a:schemeClr val="accent4">
                        <a:lumMod val="40000"/>
                        <a:lumOff val="60000"/>
                      </a:schemeClr>
                    </a:solidFill>
                  </a:tcPr>
                </a:tc>
                <a:tc>
                  <a:txBody>
                    <a:bodyPr/>
                    <a:lstStyle/>
                    <a:p>
                      <a:pPr algn="ctr"/>
                      <a:endParaRPr lang="ru-RU" dirty="0"/>
                    </a:p>
                  </a:txBody>
                  <a:tcPr>
                    <a:solidFill>
                      <a:schemeClr val="accent4">
                        <a:lumMod val="40000"/>
                        <a:lumOff val="60000"/>
                      </a:schemeClr>
                    </a:solidFill>
                  </a:tcPr>
                </a:tc>
                <a:tc>
                  <a:txBody>
                    <a:bodyPr/>
                    <a:lstStyle/>
                    <a:p>
                      <a:pPr algn="ctr"/>
                      <a:endParaRPr lang="ru-RU" dirty="0"/>
                    </a:p>
                  </a:txBody>
                  <a:tcPr>
                    <a:solidFill>
                      <a:schemeClr val="accent4">
                        <a:lumMod val="40000"/>
                        <a:lumOff val="60000"/>
                      </a:schemeClr>
                    </a:solidFill>
                  </a:tcPr>
                </a:tc>
                <a:tc>
                  <a:txBody>
                    <a:bodyPr/>
                    <a:lstStyle/>
                    <a:p>
                      <a:pPr algn="ctr"/>
                      <a:endParaRPr lang="ru-RU" dirty="0"/>
                    </a:p>
                  </a:txBody>
                  <a:tcPr>
                    <a:solidFill>
                      <a:schemeClr val="accent4">
                        <a:lumMod val="40000"/>
                        <a:lumOff val="60000"/>
                      </a:schemeClr>
                    </a:solidFill>
                  </a:tcPr>
                </a:tc>
              </a:tr>
              <a:tr h="370840">
                <a:tc>
                  <a:txBody>
                    <a:bodyPr/>
                    <a:lstStyle/>
                    <a:p>
                      <a:pPr algn="ctr"/>
                      <a:r>
                        <a:rPr lang="en-US" dirty="0" smtClean="0"/>
                        <a:t>IX</a:t>
                      </a:r>
                      <a:endParaRPr lang="ru-RU" dirty="0"/>
                    </a:p>
                  </a:txBody>
                  <a:tcPr>
                    <a:solidFill>
                      <a:schemeClr val="accent5">
                        <a:lumMod val="40000"/>
                        <a:lumOff val="60000"/>
                      </a:schemeClr>
                    </a:solidFill>
                  </a:tcPr>
                </a:tc>
                <a:tc>
                  <a:txBody>
                    <a:bodyPr/>
                    <a:lstStyle/>
                    <a:p>
                      <a:pPr algn="ctr"/>
                      <a:r>
                        <a:rPr lang="en-US" dirty="0" smtClean="0"/>
                        <a:t>X</a:t>
                      </a:r>
                      <a:endParaRPr lang="ru-RU" dirty="0"/>
                    </a:p>
                  </a:txBody>
                  <a:tcPr>
                    <a:solidFill>
                      <a:schemeClr val="accent5">
                        <a:lumMod val="40000"/>
                        <a:lumOff val="60000"/>
                      </a:schemeClr>
                    </a:solidFill>
                  </a:tcPr>
                </a:tc>
                <a:tc>
                  <a:txBody>
                    <a:bodyPr/>
                    <a:lstStyle/>
                    <a:p>
                      <a:pPr algn="ctr"/>
                      <a:r>
                        <a:rPr lang="en-US" dirty="0" smtClean="0"/>
                        <a:t>XI</a:t>
                      </a:r>
                      <a:endParaRPr lang="ru-RU" dirty="0"/>
                    </a:p>
                  </a:txBody>
                  <a:tcPr>
                    <a:solidFill>
                      <a:schemeClr val="accent5">
                        <a:lumMod val="40000"/>
                        <a:lumOff val="60000"/>
                      </a:schemeClr>
                    </a:solidFill>
                  </a:tcPr>
                </a:tc>
                <a:tc>
                  <a:txBody>
                    <a:bodyPr/>
                    <a:lstStyle/>
                    <a:p>
                      <a:pPr algn="ctr"/>
                      <a:r>
                        <a:rPr lang="en-US" dirty="0" smtClean="0"/>
                        <a:t>XII</a:t>
                      </a:r>
                      <a:endParaRPr lang="ru-RU" dirty="0"/>
                    </a:p>
                  </a:txBody>
                  <a:tcPr>
                    <a:solidFill>
                      <a:schemeClr val="accent5">
                        <a:lumMod val="40000"/>
                        <a:lumOff val="60000"/>
                      </a:schemeClr>
                    </a:solidFill>
                  </a:tcPr>
                </a:tc>
                <a:tc>
                  <a:txBody>
                    <a:bodyPr/>
                    <a:lstStyle/>
                    <a:p>
                      <a:pPr algn="ctr"/>
                      <a:r>
                        <a:rPr lang="en-US" dirty="0" smtClean="0"/>
                        <a:t>XIII</a:t>
                      </a:r>
                      <a:endParaRPr lang="ru-RU" dirty="0"/>
                    </a:p>
                  </a:txBody>
                  <a:tcPr>
                    <a:solidFill>
                      <a:schemeClr val="accent5">
                        <a:lumMod val="40000"/>
                        <a:lumOff val="60000"/>
                      </a:schemeClr>
                    </a:solidFill>
                  </a:tcPr>
                </a:tc>
              </a:tr>
              <a:tr h="370840">
                <a:tc>
                  <a:txBody>
                    <a:bodyPr/>
                    <a:lstStyle/>
                    <a:p>
                      <a:endParaRPr lang="ru-RU" dirty="0"/>
                    </a:p>
                  </a:txBody>
                  <a:tcPr>
                    <a:solidFill>
                      <a:schemeClr val="accent4">
                        <a:lumMod val="40000"/>
                        <a:lumOff val="60000"/>
                      </a:schemeClr>
                    </a:solidFill>
                  </a:tcPr>
                </a:tc>
                <a:tc>
                  <a:txBody>
                    <a:bodyPr/>
                    <a:lstStyle/>
                    <a:p>
                      <a:endParaRPr lang="ru-RU" dirty="0"/>
                    </a:p>
                  </a:txBody>
                  <a:tcPr>
                    <a:solidFill>
                      <a:schemeClr val="accent4">
                        <a:lumMod val="40000"/>
                        <a:lumOff val="60000"/>
                      </a:schemeClr>
                    </a:solidFill>
                  </a:tcPr>
                </a:tc>
                <a:tc>
                  <a:txBody>
                    <a:bodyPr/>
                    <a:lstStyle/>
                    <a:p>
                      <a:endParaRPr lang="ru-RU" dirty="0"/>
                    </a:p>
                  </a:txBody>
                  <a:tcPr>
                    <a:solidFill>
                      <a:schemeClr val="accent4">
                        <a:lumMod val="40000"/>
                        <a:lumOff val="60000"/>
                      </a:schemeClr>
                    </a:solidFill>
                  </a:tcPr>
                </a:tc>
                <a:tc>
                  <a:txBody>
                    <a:bodyPr/>
                    <a:lstStyle/>
                    <a:p>
                      <a:endParaRPr lang="ru-RU" dirty="0"/>
                    </a:p>
                  </a:txBody>
                  <a:tcPr>
                    <a:solidFill>
                      <a:schemeClr val="accent4">
                        <a:lumMod val="40000"/>
                        <a:lumOff val="60000"/>
                      </a:schemeClr>
                    </a:solidFill>
                  </a:tcPr>
                </a:tc>
                <a:tc>
                  <a:txBody>
                    <a:bodyPr/>
                    <a:lstStyle/>
                    <a:p>
                      <a:endParaRPr lang="ru-RU" dirty="0"/>
                    </a:p>
                  </a:txBody>
                  <a:tcPr>
                    <a:solidFill>
                      <a:schemeClr val="accent4">
                        <a:lumMod val="40000"/>
                        <a:lumOff val="60000"/>
                      </a:schemeClr>
                    </a:solidFill>
                  </a:tcPr>
                </a:tc>
              </a:tr>
            </a:tbl>
          </a:graphicData>
        </a:graphic>
      </p:graphicFrame>
      <p:sp>
        <p:nvSpPr>
          <p:cNvPr id="10" name="Скругленный прямоугольник 9"/>
          <p:cNvSpPr/>
          <p:nvPr/>
        </p:nvSpPr>
        <p:spPr>
          <a:xfrm>
            <a:off x="251520" y="4267896"/>
            <a:ext cx="8640000" cy="1660743"/>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5600"/>
            <a:r>
              <a:rPr lang="ru-RU" sz="2400" b="1">
                <a:solidFill>
                  <a:srgbClr val="0070C0"/>
                </a:solidFill>
                <a:latin typeface="Comic Sans MS" pitchFamily="66" charset="0"/>
              </a:rPr>
              <a:t>Повышенный уровень.</a:t>
            </a:r>
            <a:r>
              <a:rPr lang="ru-RU" sz="2400">
                <a:latin typeface="Comic Sans MS" pitchFamily="66" charset="0"/>
              </a:rPr>
              <a:t> Над лентой времени подпиши дату кончины Ярослава Мудрого, даты Любечского съезда и похода, послужившего основой для «Слова о полку Игореве».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252413" y="828675"/>
            <a:ext cx="3598862" cy="4751388"/>
          </a:xfrm>
          <a:prstGeom prst="roundRect">
            <a:avLst>
              <a:gd name="adj" fmla="val 10315"/>
            </a:avLst>
          </a:prstGeom>
          <a:blipFill dpi="0" rotWithShape="1">
            <a:blip r:embed="rId3"/>
            <a:srcRect/>
            <a:tile tx="0" ty="0" sx="100000" sy="100000" flip="none" algn="tl"/>
          </a:blipFill>
          <a:ln>
            <a:round/>
          </a:ln>
        </p:spPr>
        <p:txBody>
          <a:bodyPr lIns="72000" rIns="72000" anchor="ctr"/>
          <a:lstStyle/>
          <a:p>
            <a:pPr marL="88900" indent="358775" algn="ctr">
              <a:spcBef>
                <a:spcPct val="0"/>
              </a:spcBef>
              <a:buFont typeface="Comic Sans MS" pitchFamily="66" charset="0"/>
              <a:buNone/>
            </a:pPr>
            <a:r>
              <a:rPr lang="ru-RU" sz="1200" i="1" smtClean="0"/>
              <a:t>Из «Слова о погибели Русской земли» (начало XIII века </a:t>
            </a:r>
          </a:p>
          <a:p>
            <a:pPr marL="88900" indent="358775">
              <a:spcBef>
                <a:spcPct val="0"/>
              </a:spcBef>
              <a:buFont typeface="Comic Sans MS" pitchFamily="66" charset="0"/>
              <a:buNone/>
            </a:pPr>
            <a:r>
              <a:rPr lang="ru-RU" sz="1200" smtClean="0"/>
              <a:t>«О светло светлая и красно украшенная земля Русская! Многими красотами дивишь ты: озёрами многими, реками и источниками местночтимыми, горами крутыми, холмами высокими, дубравами частыми, полями дивными, зверьми различными, птицами бесчисленными, городами великими, сёлами дивными, домами церковными, князьями грозными, боярами честными, вельможами многими, – всего ты исполнена, земля Русская!</a:t>
            </a:r>
          </a:p>
          <a:p>
            <a:pPr marL="88900" indent="358775">
              <a:spcBef>
                <a:spcPct val="0"/>
              </a:spcBef>
              <a:buFont typeface="Comic Sans MS" pitchFamily="66" charset="0"/>
              <a:buNone/>
            </a:pPr>
            <a:r>
              <a:rPr lang="ru-RU" sz="1200" smtClean="0"/>
              <a:t>…Все страны покорил Бог народу христианскому... великому князю Всеволоду, отцу его Юрию и деду Владимиру Мономаху, которым половцы детей своих пугали в колыбели. А литва из болот на свет не показывалась. А венгры каменные города укрепляли железными воротами, чтобы на них великий Владимир не ходил войной. А немцы радовались, что они далеко за синим морем».</a:t>
            </a:r>
          </a:p>
        </p:txBody>
      </p:sp>
      <p:sp>
        <p:nvSpPr>
          <p:cNvPr id="7" name="Объект 6"/>
          <p:cNvSpPr>
            <a:spLocks noGrp="1"/>
          </p:cNvSpPr>
          <p:nvPr>
            <p:ph sz="half" idx="2"/>
          </p:nvPr>
        </p:nvSpPr>
        <p:spPr>
          <a:xfrm>
            <a:off x="5292725" y="828675"/>
            <a:ext cx="3598863" cy="4751388"/>
          </a:xfrm>
          <a:blipFill dpi="0" rotWithShape="1">
            <a:blip r:embed="rId3"/>
            <a:srcRect/>
            <a:tile tx="0" ty="0" sx="100000" sy="100000" flip="none" algn="tl"/>
          </a:blipFill>
          <a:ln>
            <a:round/>
          </a:ln>
        </p:spPr>
        <p:txBody>
          <a:bodyPr anchor="ctr"/>
          <a:lstStyle/>
          <a:p>
            <a:pPr marL="82550" indent="282575" algn="ctr">
              <a:spcBef>
                <a:spcPct val="0"/>
              </a:spcBef>
              <a:buFont typeface="Comic Sans MS" pitchFamily="66" charset="0"/>
              <a:buNone/>
            </a:pPr>
            <a:r>
              <a:rPr lang="ru-RU" sz="1700" i="1" smtClean="0"/>
              <a:t>Справочные сведения о развитии раздробленной Руси</a:t>
            </a:r>
          </a:p>
          <a:p>
            <a:pPr marL="82550" indent="282575">
              <a:spcBef>
                <a:spcPct val="0"/>
              </a:spcBef>
              <a:buFont typeface="Comic Sans MS" pitchFamily="66" charset="0"/>
              <a:buNone/>
            </a:pPr>
            <a:r>
              <a:rPr lang="ru-RU" sz="1700" smtClean="0"/>
              <a:t>Ученые-историки, опираясь на летописные упоминания и данные археологических раскопок, подсчитали число древнерусских городов. В конце XI века – до распада государства – на Руси было около 90 городов. После распада государства – к концу XII века – их число  увеличилось до 224. Ещё через 50 лет – к 30-м годам XIII века – на Руси было уже 300 городов.</a:t>
            </a:r>
          </a:p>
        </p:txBody>
      </p:sp>
      <p:sp>
        <p:nvSpPr>
          <p:cNvPr id="22" name="Стрелка вправо 21"/>
          <p:cNvSpPr/>
          <p:nvPr/>
        </p:nvSpPr>
        <p:spPr>
          <a:xfrm>
            <a:off x="3762000" y="2348880"/>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лево 22"/>
          <p:cNvSpPr/>
          <p:nvPr/>
        </p:nvSpPr>
        <p:spPr>
          <a:xfrm>
            <a:off x="3762000" y="4005064"/>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407" name="Объект 6"/>
          <p:cNvSpPr>
            <a:spLocks/>
          </p:cNvSpPr>
          <p:nvPr/>
        </p:nvSpPr>
        <p:spPr bwMode="auto">
          <a:xfrm>
            <a:off x="252413" y="828675"/>
            <a:ext cx="8640762" cy="4751388"/>
          </a:xfrm>
          <a:prstGeom prst="roundRect">
            <a:avLst>
              <a:gd name="adj" fmla="val 8194"/>
            </a:avLst>
          </a:prstGeom>
          <a:blipFill dpi="0" rotWithShape="1">
            <a:blip r:embed="rId3"/>
            <a:srcRect/>
            <a:tile tx="0" ty="0" sx="100000" sy="100000" flip="none" algn="tl"/>
          </a:blipFill>
          <a:ln w="44450">
            <a:solidFill>
              <a:srgbClr val="00CC00"/>
            </a:solidFill>
            <a:round/>
            <a:headEnd/>
            <a:tailEnd/>
          </a:ln>
        </p:spPr>
        <p:txBody>
          <a:bodyPr anchor="ctr"/>
          <a:lstStyle/>
          <a:p>
            <a:pPr marL="82550" indent="282575" algn="ctr">
              <a:buFont typeface="Comic Sans MS" pitchFamily="66" charset="0"/>
              <a:buNone/>
            </a:pPr>
            <a:r>
              <a:rPr lang="ru-RU" sz="2400" i="1">
                <a:latin typeface="Comic Sans MS" pitchFamily="66" charset="0"/>
              </a:rPr>
              <a:t>Справочные сведения о развитии раздробленной Руси</a:t>
            </a:r>
          </a:p>
          <a:p>
            <a:pPr marL="82550" indent="282575">
              <a:buFont typeface="Comic Sans MS" pitchFamily="66" charset="0"/>
              <a:buNone/>
            </a:pPr>
            <a:r>
              <a:rPr lang="ru-RU" sz="2400">
                <a:latin typeface="Comic Sans MS" pitchFamily="66" charset="0"/>
              </a:rPr>
              <a:t>Учёные-историки, опираясь на летописные упоминания и данные археологических раскопок, подсчитали число древнерусских городов. В конце XI века – до распада государства – на Руси было около 90 городов. После распада государства – к концу XII века – их число  увеличилось до 224. Ещё через 50 лет – к 30-м годам XIII века – на Руси было уже 300 городов.</a:t>
            </a:r>
          </a:p>
        </p:txBody>
      </p:sp>
      <p:sp>
        <p:nvSpPr>
          <p:cNvPr id="12" name="Объект 1"/>
          <p:cNvSpPr>
            <a:spLocks/>
          </p:cNvSpPr>
          <p:nvPr/>
        </p:nvSpPr>
        <p:spPr bwMode="auto">
          <a:xfrm>
            <a:off x="250825" y="838200"/>
            <a:ext cx="8639175" cy="4751388"/>
          </a:xfrm>
          <a:prstGeom prst="roundRect">
            <a:avLst>
              <a:gd name="adj" fmla="val 8097"/>
            </a:avLst>
          </a:prstGeom>
          <a:blipFill dpi="0" rotWithShape="1">
            <a:blip r:embed="rId3"/>
            <a:srcRect/>
            <a:tile tx="0" ty="0" sx="100000" sy="100000" flip="none" algn="tl"/>
          </a:blipFill>
          <a:ln w="44450">
            <a:solidFill>
              <a:srgbClr val="FF0000"/>
            </a:solidFill>
            <a:round/>
            <a:headEnd/>
            <a:tailEnd/>
          </a:ln>
        </p:spPr>
        <p:txBody>
          <a:bodyPr anchor="ctr"/>
          <a:lstStyle/>
          <a:p>
            <a:pPr marL="88900" algn="ctr">
              <a:buFont typeface="Comic Sans MS" pitchFamily="66" charset="0"/>
              <a:buNone/>
            </a:pPr>
            <a:r>
              <a:rPr lang="ru-RU" sz="2000" i="1">
                <a:latin typeface="Comic Sans MS" pitchFamily="66" charset="0"/>
              </a:rPr>
              <a:t>Из «Слова о погибели Русской земли» (начало XIII века </a:t>
            </a:r>
            <a:r>
              <a:rPr lang="ru-RU" sz="2000" i="1"/>
              <a:t>)</a:t>
            </a:r>
          </a:p>
          <a:p>
            <a:pPr marL="88900">
              <a:buFont typeface="Comic Sans MS" pitchFamily="66" charset="0"/>
              <a:buNone/>
            </a:pPr>
            <a:r>
              <a:rPr lang="ru-RU" sz="2000">
                <a:latin typeface="Comic Sans MS" pitchFamily="66" charset="0"/>
              </a:rPr>
              <a:t>«О светло светлая и красно украшенная земля Русская! Многими красотами дивишь ты: озёрами многими, реками и источниками местночтимыми, горами крутыми, холмами высокими, дубравами частыми, полями дивными, зверьми различными, птицами бесчисленными, городами великими, сёлами дивными, домами церковными, князьями грозными, боярами честными, вельможами многими, – всего ты исполнена, земля Русская!</a:t>
            </a:r>
          </a:p>
          <a:p>
            <a:pPr marL="88900">
              <a:buFont typeface="Comic Sans MS" pitchFamily="66" charset="0"/>
              <a:buNone/>
            </a:pPr>
            <a:r>
              <a:rPr lang="ru-RU" sz="2000">
                <a:latin typeface="Comic Sans MS" pitchFamily="66" charset="0"/>
              </a:rPr>
              <a:t>…Все страны покорил Бог народу христианскому... великому князю Всеволоду, отцу его Юрию и деду Владимиру Мономаху, которым половцы детей своих пугали в колыбели. А литва из болот на свет не показывалась. А венгры каменные города укрепляли железными воротами, чтобы на них великий Владимир не ходил войной. А немцы радовались, что они далеко за синим морем».</a:t>
            </a:r>
          </a:p>
        </p:txBody>
      </p:sp>
      <p:sp>
        <p:nvSpPr>
          <p:cNvPr id="4" name="Скругленный прямоугольник 3"/>
          <p:cNvSpPr/>
          <p:nvPr/>
        </p:nvSpPr>
        <p:spPr>
          <a:xfrm>
            <a:off x="252000" y="5688000"/>
            <a:ext cx="8640000" cy="769501"/>
          </a:xfrm>
          <a:prstGeom prst="roundRect">
            <a:avLst>
              <a:gd name="adj" fmla="val 14188"/>
            </a:avLst>
          </a:prstGeom>
          <a:blipFill>
            <a:blip r:embed="rId3" cstate="print"/>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000" dirty="0">
                <a:latin typeface="+mn-lt"/>
              </a:rPr>
              <a:t>	Подтверждают ли эти факты мысль о «погибели» </a:t>
            </a:r>
            <a:r>
              <a:rPr lang="ru-RU" sz="2000" dirty="0">
                <a:latin typeface="+mn-lt"/>
              </a:rPr>
              <a:t>раздробленной Русской </a:t>
            </a:r>
            <a:r>
              <a:rPr lang="ru-RU" sz="2000" dirty="0">
                <a:latin typeface="+mn-lt"/>
              </a:rPr>
              <a:t>земли?</a:t>
            </a:r>
          </a:p>
        </p:txBody>
      </p:sp>
      <p:sp>
        <p:nvSpPr>
          <p:cNvPr id="6" name="Скругленный прямоугольник 5"/>
          <p:cNvSpPr/>
          <p:nvPr/>
        </p:nvSpPr>
        <p:spPr>
          <a:xfrm>
            <a:off x="252000" y="5688000"/>
            <a:ext cx="8640000" cy="1123712"/>
          </a:xfrm>
          <a:prstGeom prst="roundRect">
            <a:avLst/>
          </a:prstGeom>
          <a:blipFill>
            <a:blip r:embed="rId3" cstate="print">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spAutoFit/>
          </a:bodyPr>
          <a:lstStyle/>
          <a:p>
            <a:r>
              <a:rPr lang="ru-RU" sz="2000">
                <a:latin typeface="Comic Sans MS" pitchFamily="66" charset="0"/>
              </a:rPr>
              <a:t>	Как ты думаешь, какие события автор начала XIII века называет «погибелью Русской земли», сравнивая своё время со временами Владимира Мономаха?</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sp>
        <p:nvSpPr>
          <p:cNvPr id="20" name="Овал 19"/>
          <p:cNvSpPr>
            <a:spLocks noChangeAspect="1"/>
          </p:cNvSpPr>
          <p:nvPr/>
        </p:nvSpPr>
        <p:spPr>
          <a:xfrm>
            <a:off x="827616" y="5765737"/>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1" rIns="10794" bIns="409269" spcCol="1270" anchor="ctr"/>
          <a:lstStyle/>
          <a:p>
            <a:pPr algn="ctr" defTabSz="755650" fontAlgn="auto">
              <a:lnSpc>
                <a:spcPct val="90000"/>
              </a:lnSpc>
              <a:spcBef>
                <a:spcPts val="0"/>
              </a:spcBef>
              <a:spcAft>
                <a:spcPct val="35000"/>
              </a:spcAft>
              <a:defRPr/>
            </a:pPr>
            <a:endParaRPr lang="ru-RU" sz="2300" dirty="0"/>
          </a:p>
        </p:txBody>
      </p:sp>
      <p:pic>
        <p:nvPicPr>
          <p:cNvPr id="16405" name="Picture 11"/>
          <p:cNvPicPr>
            <a:picLocks noChangeAspect="1" noChangeArrowheads="1"/>
          </p:cNvPicPr>
          <p:nvPr/>
        </p:nvPicPr>
        <p:blipFill>
          <a:blip r:embed="rId4">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407"/>
                                        </p:tgtEl>
                                        <p:attrNameLst>
                                          <p:attrName>style.visibility</p:attrName>
                                        </p:attrNameLst>
                                      </p:cBhvr>
                                      <p:to>
                                        <p:strVal val="visible"/>
                                      </p:to>
                                    </p:set>
                                    <p:animEffect transition="in" filter="fade">
                                      <p:cBhvr>
                                        <p:cTn id="31" dur="500"/>
                                        <p:tgtEl>
                                          <p:spTgt spid="16407"/>
                                        </p:tgtEl>
                                      </p:cBhvr>
                                    </p:animEffec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640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6407"/>
                                        </p:tgtEl>
                                      </p:cBhvr>
                                    </p:animEffect>
                                    <p:set>
                                      <p:cBhvr>
                                        <p:cTn id="37" dur="1" fill="hold">
                                          <p:stCondLst>
                                            <p:cond delay="499"/>
                                          </p:stCondLst>
                                        </p:cTn>
                                        <p:tgtEl>
                                          <p:spTgt spid="16407"/>
                                        </p:tgtEl>
                                        <p:attrNameLst>
                                          <p:attrName>style.visibility</p:attrName>
                                        </p:attrNameLst>
                                      </p:cBhvr>
                                      <p:to>
                                        <p:strVal val="hidden"/>
                                      </p:to>
                                    </p:set>
                                  </p:childTnLst>
                                </p:cTn>
                              </p:par>
                            </p:childTnLst>
                          </p:cTn>
                        </p:par>
                      </p:childTnLst>
                    </p:cTn>
                  </p:par>
                </p:childTnLst>
              </p:cTn>
              <p:nextCondLst>
                <p:cond evt="onClick" delay="0">
                  <p:tgtEl>
                    <p:spTgt spid="16407"/>
                  </p:tgtEl>
                </p:cond>
              </p:nextCondLst>
            </p:seq>
          </p:childTnLst>
        </p:cTn>
      </p:par>
    </p:tnLst>
    <p:bldLst>
      <p:bldP spid="16407" grpId="0" animBg="1"/>
      <p:bldP spid="16407"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РАСПАД ГОСУДАРСТВА – ЭТО «ПОГИБЕЛЬ РУССКОЙ ЗЕМЛИ»?</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Скругленный прямоугольник 20"/>
          <p:cNvSpPr/>
          <p:nvPr/>
        </p:nvSpPr>
        <p:spPr>
          <a:xfrm>
            <a:off x="252000" y="1800000"/>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anchor="ctr">
            <a:spAutoFit/>
          </a:bodyPr>
          <a:lstStyle/>
          <a:p>
            <a:pPr algn="ctr" fontAlgn="auto">
              <a:spcBef>
                <a:spcPts val="0"/>
              </a:spcBef>
              <a:spcAft>
                <a:spcPts val="0"/>
              </a:spcAft>
              <a:defRPr/>
            </a:pPr>
            <a:r>
              <a:rPr lang="ru-RU" sz="3200" dirty="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endParaRPr lang="ru-RU" sz="3200" dirty="0">
              <a:solidFill>
                <a:schemeClr val="tx1"/>
              </a:solidFill>
            </a:endParaRP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pic>
        <p:nvPicPr>
          <p:cNvPr id="18438" name="Picture 11"/>
          <p:cNvPicPr>
            <a:picLocks noChangeAspect="1" noChangeArrowheads="1"/>
          </p:cNvPicPr>
          <p:nvPr/>
        </p:nvPicPr>
        <p:blipFill>
          <a:blip r:embed="rId3">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8" name="Group 38"/>
          <p:cNvGraphicFramePr>
            <a:graphicFrameLocks noGrp="1"/>
          </p:cNvGraphicFramePr>
          <p:nvPr/>
        </p:nvGraphicFramePr>
        <p:xfrm>
          <a:off x="252413" y="981075"/>
          <a:ext cx="8640762" cy="5757863"/>
        </p:xfrm>
        <a:graphic>
          <a:graphicData uri="http://schemas.openxmlformats.org/drawingml/2006/table">
            <a:tbl>
              <a:tblPr/>
              <a:tblGrid>
                <a:gridCol w="2303462"/>
                <a:gridCol w="576263"/>
                <a:gridCol w="5761037"/>
              </a:tblGrid>
              <a:tr h="442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rgbClr val="800000"/>
                          </a:solidFill>
                          <a:effectLst/>
                          <a:latin typeface="Comic Sans MS" pitchFamily="66" charset="0"/>
                        </a:rPr>
                        <a:t>Понятия</a:t>
                      </a:r>
                    </a:p>
                  </a:txBody>
                  <a:tcPr marL="54000" marR="54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100" b="1" i="0" u="none" strike="noStrike" cap="none" normalizeH="0" baseline="0" smtClean="0">
                        <a:ln>
                          <a:noFill/>
                        </a:ln>
                        <a:solidFill>
                          <a:srgbClr val="800000"/>
                        </a:solidFill>
                        <a:effectLst/>
                        <a:latin typeface="Comic Sans MS" pitchFamily="66" charset="0"/>
                      </a:endParaRPr>
                    </a:p>
                  </a:txBody>
                  <a:tcPr marL="54000" marR="54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rgbClr val="800000"/>
                          </a:solidFill>
                          <a:effectLst/>
                          <a:latin typeface="Comic Sans MS" pitchFamily="66" charset="0"/>
                        </a:rPr>
                        <a:t>Определения</a:t>
                      </a:r>
                    </a:p>
                  </a:txBody>
                  <a:tcPr marL="54000" marR="54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r>
              <a:tr h="787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rgbClr val="800000"/>
                          </a:solidFill>
                          <a:effectLst/>
                          <a:latin typeface="Comic Sans MS" pitchFamily="66" charset="0"/>
                        </a:rPr>
                        <a:t>Боярин</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100" b="0" i="0" u="none" strike="noStrike" cap="none" normalizeH="0" baseline="0" smtClean="0">
                        <a:ln>
                          <a:noFill/>
                        </a:ln>
                        <a:solidFill>
                          <a:srgbClr val="800000"/>
                        </a:solidFill>
                        <a:effectLst/>
                        <a:latin typeface="Comic Sans MS" pitchFamily="66" charset="0"/>
                      </a:endParaRPr>
                    </a:p>
                  </a:txBody>
                  <a:tcPr marL="54000" marR="54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800000"/>
                          </a:solidFill>
                          <a:effectLst/>
                          <a:latin typeface="Comic Sans MS" pitchFamily="66" charset="0"/>
                        </a:rPr>
                        <a:t>Состояние, при котором единое государство разделяется на много независимых</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1131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100" b="0" i="0" u="none" strike="noStrike" cap="none" normalizeH="0" baseline="0" smtClean="0">
                        <a:ln>
                          <a:noFill/>
                        </a:ln>
                        <a:solidFill>
                          <a:srgbClr val="800000"/>
                        </a:solidFill>
                        <a:effectLst/>
                        <a:latin typeface="Comic Sans MS" pitchFamily="66" charset="0"/>
                      </a:endParaRP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800000"/>
                          </a:solidFill>
                          <a:effectLst/>
                          <a:latin typeface="Comic Sans MS" pitchFamily="66" charset="0"/>
                        </a:rPr>
                        <a:t>Организация управления обществом, людьми, которые проживают на определённой территории</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787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rgbClr val="800000"/>
                          </a:solidFill>
                          <a:effectLst/>
                          <a:latin typeface="Comic Sans MS" pitchFamily="66" charset="0"/>
                        </a:rPr>
                        <a:t>Вотчина</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rgbClr val="800000"/>
                          </a:solidFill>
                          <a:effectLst/>
                          <a:latin typeface="Comic Sans MS" pitchFamily="66" charset="0"/>
                        </a:rPr>
                        <a:t>Самые знатные и привилегированные жители Руси, землевладельцы-вотчинники</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1476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100" b="0" i="0" u="none" strike="noStrike" cap="none" normalizeH="0" baseline="0" smtClean="0">
                        <a:ln>
                          <a:noFill/>
                        </a:ln>
                        <a:solidFill>
                          <a:srgbClr val="800000"/>
                        </a:solidFill>
                        <a:effectLst/>
                        <a:latin typeface="Comic Sans MS" pitchFamily="66" charset="0"/>
                      </a:endParaRP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rgbClr val="800000"/>
                          </a:solidFill>
                          <a:effectLst/>
                          <a:latin typeface="Comic Sans MS" pitchFamily="66" charset="0"/>
                        </a:rPr>
                        <a:t>Объединения  воинов, которые служили князю, сделали войну своей профессией и жили за счёт добычи, распределяемой князем, а также за счёт доходов князя</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1131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800000"/>
                          </a:solidFill>
                          <a:effectLst/>
                          <a:latin typeface="Comic Sans MS" pitchFamily="66" charset="0"/>
                        </a:rPr>
                        <a:t>Государственная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800000"/>
                          </a:solidFill>
                          <a:effectLst/>
                          <a:latin typeface="Comic Sans MS" pitchFamily="66" charset="0"/>
                        </a:rPr>
                        <a:t>раздробленность</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rgbClr val="800000"/>
                          </a:solidFill>
                          <a:effectLst/>
                          <a:latin typeface="Comic Sans MS" pitchFamily="66" charset="0"/>
                        </a:rPr>
                        <a:t>Тип земельной собственности, которая наследовалась в одной семье от отца к сыну</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bl>
          </a:graphicData>
        </a:graphic>
      </p:graphicFrame>
      <p:sp>
        <p:nvSpPr>
          <p:cNvPr id="6" name="Скругленный прямоугольник 5"/>
          <p:cNvSpPr/>
          <p:nvPr/>
        </p:nvSpPr>
        <p:spPr>
          <a:xfrm>
            <a:off x="283719" y="2734275"/>
            <a:ext cx="8640000" cy="2758202"/>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r>
              <a:rPr lang="ru-RU" sz="2600" b="1">
                <a:solidFill>
                  <a:srgbClr val="0070C0"/>
                </a:solidFill>
                <a:latin typeface="Comic Sans MS" pitchFamily="66" charset="0"/>
              </a:rPr>
              <a:t>Необходимый уровень.</a:t>
            </a:r>
            <a:r>
              <a:rPr lang="ru-RU" sz="2600" b="1">
                <a:solidFill>
                  <a:srgbClr val="00B0F0"/>
                </a:solidFill>
                <a:latin typeface="Comic Sans MS" pitchFamily="66" charset="0"/>
              </a:rPr>
              <a:t> </a:t>
            </a:r>
            <a:r>
              <a:rPr lang="ru-RU" sz="2600">
                <a:latin typeface="Comic Sans MS" pitchFamily="66" charset="0"/>
              </a:rPr>
              <a:t>С помощью стрелок соедини понятия с их определениями.</a:t>
            </a:r>
          </a:p>
          <a:p>
            <a:pPr indent="358775"/>
            <a:r>
              <a:rPr lang="ru-RU" sz="2600" b="1">
                <a:solidFill>
                  <a:srgbClr val="0070C0"/>
                </a:solidFill>
                <a:latin typeface="Comic Sans MS" pitchFamily="66" charset="0"/>
              </a:rPr>
              <a:t>Повышенный уровень. </a:t>
            </a:r>
            <a:r>
              <a:rPr lang="ru-RU" sz="2600">
                <a:latin typeface="Comic Sans MS" pitchFamily="66" charset="0"/>
              </a:rPr>
              <a:t>Запиши пропущенные понятия. Выдели красным цветом то понятие, которое наиболее точно отражает состояние Руси после Любечского съезда князей.</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cxnSp>
        <p:nvCxnSpPr>
          <p:cNvPr id="25" name="Прямая со стрелкой 24"/>
          <p:cNvCxnSpPr/>
          <p:nvPr/>
        </p:nvCxnSpPr>
        <p:spPr>
          <a:xfrm>
            <a:off x="2592388" y="1196975"/>
            <a:ext cx="539750" cy="0"/>
          </a:xfrm>
          <a:prstGeom prst="straightConnector1">
            <a:avLst/>
          </a:prstGeom>
          <a:ln w="44450">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pic>
        <p:nvPicPr>
          <p:cNvPr id="20516"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0518"/>
                                        </p:tgtEl>
                                        <p:attrNameLst>
                                          <p:attrName>style.visibility</p:attrName>
                                        </p:attrNameLst>
                                      </p:cBhvr>
                                      <p:to>
                                        <p:strVal val="visible"/>
                                      </p:to>
                                    </p:set>
                                    <p:animEffect transition="in" filter="fade">
                                      <p:cBhvr>
                                        <p:cTn id="13" dur="1000"/>
                                        <p:tgtEl>
                                          <p:spTgt spid="20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264669" y="980728"/>
            <a:ext cx="8640000" cy="2485787"/>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r>
              <a:rPr lang="ru-RU" sz="2800" b="1">
                <a:solidFill>
                  <a:srgbClr val="0070C0"/>
                </a:solidFill>
                <a:latin typeface="Comic Sans MS" pitchFamily="66" charset="0"/>
              </a:rPr>
              <a:t>Необходимый уровень.</a:t>
            </a:r>
            <a:r>
              <a:rPr lang="ru-RU" sz="2800" b="1">
                <a:solidFill>
                  <a:srgbClr val="00B0F0"/>
                </a:solidFill>
                <a:latin typeface="Comic Sans MS" pitchFamily="66" charset="0"/>
              </a:rPr>
              <a:t> </a:t>
            </a:r>
            <a:r>
              <a:rPr lang="ru-RU" sz="2800">
                <a:latin typeface="Comic Sans MS" pitchFamily="66" charset="0"/>
              </a:rPr>
              <a:t>На ленте времени отметь: дату образования Древнерусского государства (</a:t>
            </a:r>
            <a:r>
              <a:rPr lang="ru-RU" sz="2800" b="1">
                <a:solidFill>
                  <a:srgbClr val="0070C0"/>
                </a:solidFill>
                <a:latin typeface="Comic Sans MS" pitchFamily="66" charset="0"/>
              </a:rPr>
              <a:t>1</a:t>
            </a:r>
            <a:r>
              <a:rPr lang="ru-RU" sz="2800">
                <a:latin typeface="Comic Sans MS" pitchFamily="66" charset="0"/>
              </a:rPr>
              <a:t>), дату Крещения Руси (</a:t>
            </a:r>
            <a:r>
              <a:rPr lang="ru-RU" sz="2800" b="1">
                <a:solidFill>
                  <a:srgbClr val="0070C0"/>
                </a:solidFill>
                <a:latin typeface="Comic Sans MS" pitchFamily="66" charset="0"/>
              </a:rPr>
              <a:t>2</a:t>
            </a:r>
            <a:r>
              <a:rPr lang="ru-RU" sz="2800">
                <a:latin typeface="Comic Sans MS" pitchFamily="66" charset="0"/>
              </a:rPr>
              <a:t>), век расцвета Древней Руси (</a:t>
            </a:r>
            <a:r>
              <a:rPr lang="ru-RU" sz="2800" b="1">
                <a:solidFill>
                  <a:srgbClr val="0070C0"/>
                </a:solidFill>
                <a:latin typeface="Comic Sans MS" pitchFamily="66" charset="0"/>
              </a:rPr>
              <a:t>3</a:t>
            </a:r>
            <a:r>
              <a:rPr lang="ru-RU" sz="2800">
                <a:latin typeface="Comic Sans MS" pitchFamily="66" charset="0"/>
              </a:rPr>
              <a:t>), начало распада Древнерусского государства (</a:t>
            </a:r>
            <a:r>
              <a:rPr lang="ru-RU" sz="2800" b="1">
                <a:solidFill>
                  <a:srgbClr val="0070C0"/>
                </a:solidFill>
                <a:latin typeface="Comic Sans MS" pitchFamily="66" charset="0"/>
              </a:rPr>
              <a:t>4</a:t>
            </a:r>
            <a:r>
              <a:rPr lang="ru-RU" sz="2800">
                <a:latin typeface="Comic Sans MS" pitchFamily="66" charset="0"/>
              </a:rPr>
              <a:t>). </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pic>
        <p:nvPicPr>
          <p:cNvPr id="22533"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graphicFrame>
        <p:nvGraphicFramePr>
          <p:cNvPr id="8" name="Таблица 7"/>
          <p:cNvGraphicFramePr>
            <a:graphicFrameLocks noGrp="1"/>
          </p:cNvGraphicFramePr>
          <p:nvPr/>
        </p:nvGraphicFramePr>
        <p:xfrm>
          <a:off x="250825" y="3860800"/>
          <a:ext cx="8640763" cy="1112838"/>
        </p:xfrm>
        <a:graphic>
          <a:graphicData uri="http://schemas.openxmlformats.org/drawingml/2006/table">
            <a:tbl>
              <a:tblPr firstRow="1" bandRow="1">
                <a:tableStyleId>{5C22544A-7EE6-4342-B048-85BDC9FD1C3A}</a:tableStyleId>
              </a:tblPr>
              <a:tblGrid>
                <a:gridCol w="1728096"/>
                <a:gridCol w="1728096"/>
                <a:gridCol w="1728096"/>
                <a:gridCol w="1728096"/>
                <a:gridCol w="1728096"/>
              </a:tblGrid>
              <a:tr h="370840">
                <a:tc>
                  <a:txBody>
                    <a:bodyPr/>
                    <a:lstStyle/>
                    <a:p>
                      <a:pPr algn="ctr"/>
                      <a:endParaRPr lang="ru-RU" dirty="0"/>
                    </a:p>
                  </a:txBody>
                  <a:tcPr>
                    <a:solidFill>
                      <a:schemeClr val="accent4">
                        <a:lumMod val="40000"/>
                        <a:lumOff val="60000"/>
                      </a:schemeClr>
                    </a:solidFill>
                  </a:tcPr>
                </a:tc>
                <a:tc>
                  <a:txBody>
                    <a:bodyPr/>
                    <a:lstStyle/>
                    <a:p>
                      <a:pPr algn="ctr"/>
                      <a:endParaRPr lang="ru-RU" dirty="0"/>
                    </a:p>
                  </a:txBody>
                  <a:tcPr>
                    <a:solidFill>
                      <a:schemeClr val="accent4">
                        <a:lumMod val="40000"/>
                        <a:lumOff val="60000"/>
                      </a:schemeClr>
                    </a:solidFill>
                  </a:tcPr>
                </a:tc>
                <a:tc>
                  <a:txBody>
                    <a:bodyPr/>
                    <a:lstStyle/>
                    <a:p>
                      <a:pPr algn="ctr"/>
                      <a:endParaRPr lang="ru-RU" dirty="0"/>
                    </a:p>
                  </a:txBody>
                  <a:tcPr>
                    <a:solidFill>
                      <a:schemeClr val="accent4">
                        <a:lumMod val="40000"/>
                        <a:lumOff val="60000"/>
                      </a:schemeClr>
                    </a:solidFill>
                  </a:tcPr>
                </a:tc>
                <a:tc>
                  <a:txBody>
                    <a:bodyPr/>
                    <a:lstStyle/>
                    <a:p>
                      <a:pPr algn="ctr"/>
                      <a:endParaRPr lang="ru-RU" dirty="0"/>
                    </a:p>
                  </a:txBody>
                  <a:tcPr>
                    <a:solidFill>
                      <a:schemeClr val="accent4">
                        <a:lumMod val="40000"/>
                        <a:lumOff val="60000"/>
                      </a:schemeClr>
                    </a:solidFill>
                  </a:tcPr>
                </a:tc>
                <a:tc>
                  <a:txBody>
                    <a:bodyPr/>
                    <a:lstStyle/>
                    <a:p>
                      <a:pPr algn="ctr"/>
                      <a:endParaRPr lang="ru-RU" dirty="0"/>
                    </a:p>
                  </a:txBody>
                  <a:tcPr>
                    <a:solidFill>
                      <a:schemeClr val="accent4">
                        <a:lumMod val="40000"/>
                        <a:lumOff val="60000"/>
                      </a:schemeClr>
                    </a:solidFill>
                  </a:tcPr>
                </a:tc>
              </a:tr>
              <a:tr h="370840">
                <a:tc>
                  <a:txBody>
                    <a:bodyPr/>
                    <a:lstStyle/>
                    <a:p>
                      <a:pPr algn="ctr"/>
                      <a:r>
                        <a:rPr lang="en-US" dirty="0" smtClean="0"/>
                        <a:t>IX</a:t>
                      </a:r>
                      <a:endParaRPr lang="ru-RU" dirty="0"/>
                    </a:p>
                  </a:txBody>
                  <a:tcPr>
                    <a:solidFill>
                      <a:schemeClr val="accent5">
                        <a:lumMod val="40000"/>
                        <a:lumOff val="60000"/>
                      </a:schemeClr>
                    </a:solidFill>
                  </a:tcPr>
                </a:tc>
                <a:tc>
                  <a:txBody>
                    <a:bodyPr/>
                    <a:lstStyle/>
                    <a:p>
                      <a:pPr algn="ctr"/>
                      <a:r>
                        <a:rPr lang="en-US" dirty="0" smtClean="0"/>
                        <a:t>X</a:t>
                      </a:r>
                      <a:endParaRPr lang="ru-RU" dirty="0"/>
                    </a:p>
                  </a:txBody>
                  <a:tcPr>
                    <a:solidFill>
                      <a:schemeClr val="accent5">
                        <a:lumMod val="40000"/>
                        <a:lumOff val="60000"/>
                      </a:schemeClr>
                    </a:solidFill>
                  </a:tcPr>
                </a:tc>
                <a:tc>
                  <a:txBody>
                    <a:bodyPr/>
                    <a:lstStyle/>
                    <a:p>
                      <a:pPr algn="ctr"/>
                      <a:r>
                        <a:rPr lang="en-US" dirty="0" smtClean="0"/>
                        <a:t>XI</a:t>
                      </a:r>
                      <a:endParaRPr lang="ru-RU" dirty="0"/>
                    </a:p>
                  </a:txBody>
                  <a:tcPr>
                    <a:solidFill>
                      <a:schemeClr val="accent5">
                        <a:lumMod val="40000"/>
                        <a:lumOff val="60000"/>
                      </a:schemeClr>
                    </a:solidFill>
                  </a:tcPr>
                </a:tc>
                <a:tc>
                  <a:txBody>
                    <a:bodyPr/>
                    <a:lstStyle/>
                    <a:p>
                      <a:pPr algn="ctr"/>
                      <a:r>
                        <a:rPr lang="en-US" dirty="0" smtClean="0"/>
                        <a:t>XII</a:t>
                      </a:r>
                      <a:endParaRPr lang="ru-RU" dirty="0"/>
                    </a:p>
                  </a:txBody>
                  <a:tcPr>
                    <a:solidFill>
                      <a:schemeClr val="accent5">
                        <a:lumMod val="40000"/>
                        <a:lumOff val="60000"/>
                      </a:schemeClr>
                    </a:solidFill>
                  </a:tcPr>
                </a:tc>
                <a:tc>
                  <a:txBody>
                    <a:bodyPr/>
                    <a:lstStyle/>
                    <a:p>
                      <a:pPr algn="ctr"/>
                      <a:r>
                        <a:rPr lang="en-US" dirty="0" smtClean="0"/>
                        <a:t>XIII</a:t>
                      </a:r>
                      <a:endParaRPr lang="ru-RU" dirty="0"/>
                    </a:p>
                  </a:txBody>
                  <a:tcPr>
                    <a:solidFill>
                      <a:schemeClr val="accent5">
                        <a:lumMod val="40000"/>
                        <a:lumOff val="60000"/>
                      </a:schemeClr>
                    </a:solidFill>
                  </a:tcPr>
                </a:tc>
              </a:tr>
              <a:tr h="370840">
                <a:tc>
                  <a:txBody>
                    <a:bodyPr/>
                    <a:lstStyle/>
                    <a:p>
                      <a:endParaRPr lang="ru-RU" dirty="0"/>
                    </a:p>
                  </a:txBody>
                  <a:tcPr>
                    <a:solidFill>
                      <a:schemeClr val="accent4">
                        <a:lumMod val="40000"/>
                        <a:lumOff val="60000"/>
                      </a:schemeClr>
                    </a:solidFill>
                  </a:tcPr>
                </a:tc>
                <a:tc>
                  <a:txBody>
                    <a:bodyPr/>
                    <a:lstStyle/>
                    <a:p>
                      <a:endParaRPr lang="ru-RU" dirty="0"/>
                    </a:p>
                  </a:txBody>
                  <a:tcPr>
                    <a:solidFill>
                      <a:schemeClr val="accent4">
                        <a:lumMod val="40000"/>
                        <a:lumOff val="60000"/>
                      </a:schemeClr>
                    </a:solidFill>
                  </a:tcPr>
                </a:tc>
                <a:tc>
                  <a:txBody>
                    <a:bodyPr/>
                    <a:lstStyle/>
                    <a:p>
                      <a:endParaRPr lang="ru-RU" dirty="0"/>
                    </a:p>
                  </a:txBody>
                  <a:tcPr>
                    <a:solidFill>
                      <a:schemeClr val="accent4">
                        <a:lumMod val="40000"/>
                        <a:lumOff val="60000"/>
                      </a:schemeClr>
                    </a:solidFill>
                  </a:tcPr>
                </a:tc>
                <a:tc>
                  <a:txBody>
                    <a:bodyPr/>
                    <a:lstStyle/>
                    <a:p>
                      <a:endParaRPr lang="ru-RU" dirty="0"/>
                    </a:p>
                  </a:txBody>
                  <a:tcPr>
                    <a:solidFill>
                      <a:schemeClr val="accent4">
                        <a:lumMod val="40000"/>
                        <a:lumOff val="60000"/>
                      </a:schemeClr>
                    </a:solidFill>
                  </a:tcPr>
                </a:tc>
                <a:tc>
                  <a:txBody>
                    <a:bodyPr/>
                    <a:lstStyle/>
                    <a:p>
                      <a:endParaRPr lang="ru-RU" dirty="0"/>
                    </a:p>
                  </a:txBody>
                  <a:tcPr>
                    <a:solidFill>
                      <a:schemeClr val="accent4">
                        <a:lumMod val="40000"/>
                        <a:lumOff val="60000"/>
                      </a:schemeClr>
                    </a:solidFill>
                  </a:tcPr>
                </a:tc>
              </a:tr>
            </a:tbl>
          </a:graphicData>
        </a:graphic>
      </p:graphicFrame>
      <p:sp>
        <p:nvSpPr>
          <p:cNvPr id="9" name="Скругленный прямоугольник 8"/>
          <p:cNvSpPr/>
          <p:nvPr/>
        </p:nvSpPr>
        <p:spPr>
          <a:xfrm>
            <a:off x="264669" y="5397728"/>
            <a:ext cx="8640000" cy="1055608"/>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r>
              <a:rPr lang="ru-RU" sz="2800" b="1">
                <a:solidFill>
                  <a:srgbClr val="0070C0"/>
                </a:solidFill>
                <a:latin typeface="Comic Sans MS" pitchFamily="66" charset="0"/>
              </a:rPr>
              <a:t>Необходимый уровень.</a:t>
            </a:r>
            <a:r>
              <a:rPr lang="ru-RU" sz="2800" b="1">
                <a:solidFill>
                  <a:srgbClr val="00B0F0"/>
                </a:solidFill>
                <a:latin typeface="Comic Sans MS" pitchFamily="66" charset="0"/>
              </a:rPr>
              <a:t> </a:t>
            </a:r>
            <a:r>
              <a:rPr lang="ru-RU" sz="2800">
                <a:latin typeface="Comic Sans MS" pitchFamily="66" charset="0"/>
              </a:rPr>
              <a:t>Укажи конкретные даты, когда произошли эти события.</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sp>
        <p:nvSpPr>
          <p:cNvPr id="3" name="Скругленный прямоугольник 2"/>
          <p:cNvSpPr/>
          <p:nvPr/>
        </p:nvSpPr>
        <p:spPr>
          <a:xfrm>
            <a:off x="252000" y="1633791"/>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У каждого «отчина своя</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pic>
        <p:nvPicPr>
          <p:cNvPr id="24579"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9" name="Скругленный прямоугольник 8"/>
          <p:cNvSpPr/>
          <p:nvPr/>
        </p:nvSpPr>
        <p:spPr>
          <a:xfrm>
            <a:off x="251520" y="3073951"/>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«Распалася Русская земля</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6" name="Скругленный прямоугольник 5"/>
          <p:cNvSpPr/>
          <p:nvPr/>
        </p:nvSpPr>
        <p:spPr>
          <a:xfrm>
            <a:off x="252000" y="4509120"/>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3</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Обустройство земель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русских</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48165"/>
            <a:ext cx="8640000" cy="1432798"/>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Используя текст учебника (§ 10, п.</a:t>
            </a:r>
            <a:r>
              <a:rPr lang="ru-RU" sz="2600"/>
              <a:t> </a:t>
            </a:r>
            <a:r>
              <a:rPr lang="ru-RU" sz="2600">
                <a:latin typeface="Comic Sans MS" pitchFamily="66" charset="0"/>
              </a:rPr>
              <a:t>1), составь список причин</a:t>
            </a:r>
            <a:r>
              <a:rPr lang="ru-RU" sz="2600"/>
              <a:t> </a:t>
            </a:r>
            <a:r>
              <a:rPr lang="ru-RU" sz="2600">
                <a:latin typeface="Comic Sans MS" pitchFamily="66" charset="0"/>
              </a:rPr>
              <a:t>распада Древнерусского государства.</a:t>
            </a:r>
          </a:p>
        </p:txBody>
      </p:sp>
      <p:pic>
        <p:nvPicPr>
          <p:cNvPr id="26628"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У КАЖДОГО «ОТЧИНА СВОЯ»</a:t>
            </a:r>
            <a:endParaRPr lang="ru-RU" dirty="0"/>
          </a:p>
        </p:txBody>
      </p:sp>
      <p:pic>
        <p:nvPicPr>
          <p:cNvPr id="1030" name="Picture 6"/>
          <p:cNvPicPr>
            <a:picLocks noChangeAspect="1" noChangeArrowheads="1"/>
          </p:cNvPicPr>
          <p:nvPr/>
        </p:nvPicPr>
        <p:blipFill>
          <a:blip r:embed="rId5" cstate="email">
            <a:extLst>
              <a:ext uri="{28A0092B-C50C-407E-A947-70E740481C1C}"/>
            </a:extLst>
          </a:blip>
          <a:srcRect/>
          <a:stretch>
            <a:fillRect/>
          </a:stretch>
        </p:blipFill>
        <p:spPr bwMode="auto">
          <a:xfrm>
            <a:off x="252000" y="2484000"/>
            <a:ext cx="5754841" cy="4284000"/>
          </a:xfrm>
          <a:prstGeom prst="roundRect">
            <a:avLst>
              <a:gd name="adj" fmla="val 780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5" name="TextBox 4"/>
          <p:cNvSpPr txBox="1"/>
          <p:nvPr/>
        </p:nvSpPr>
        <p:spPr>
          <a:xfrm>
            <a:off x="6119813" y="2484438"/>
            <a:ext cx="2762250" cy="4283075"/>
          </a:xfrm>
          <a:prstGeom prst="rect">
            <a:avLst/>
          </a:prstGeom>
          <a:solidFill>
            <a:schemeClr val="accent4">
              <a:lumMod val="20000"/>
              <a:lumOff val="80000"/>
            </a:schemeClr>
          </a:solidFill>
          <a:ln>
            <a:solidFill>
              <a:schemeClr val="accent5">
                <a:lumMod val="40000"/>
                <a:lumOff val="60000"/>
              </a:schemeClr>
            </a:solidFill>
          </a:ln>
        </p:spPr>
        <p:txBody>
          <a:bodyPr wrap="none" anchor="ctr">
            <a:spAutoFit/>
          </a:bodyPr>
          <a:lstStyle/>
          <a:p>
            <a:pPr marL="457200" indent="-457200" fontAlgn="auto">
              <a:lnSpc>
                <a:spcPct val="160000"/>
              </a:lnSpc>
              <a:spcBef>
                <a:spcPts val="0"/>
              </a:spcBef>
              <a:spcAft>
                <a:spcPts val="0"/>
              </a:spcAft>
              <a:buFontTx/>
              <a:buAutoNum type="arabicPeriod"/>
              <a:defRPr/>
            </a:pPr>
            <a:r>
              <a:rPr lang="ru-RU" sz="2400" dirty="0">
                <a:latin typeface="+mn-lt"/>
              </a:rPr>
              <a:t>___________</a:t>
            </a:r>
          </a:p>
          <a:p>
            <a:pPr marL="457200" indent="-457200" fontAlgn="auto">
              <a:lnSpc>
                <a:spcPct val="160000"/>
              </a:lnSpc>
              <a:spcBef>
                <a:spcPts val="0"/>
              </a:spcBef>
              <a:spcAft>
                <a:spcPts val="0"/>
              </a:spcAft>
              <a:buFontTx/>
              <a:buAutoNum type="arabicPeriod"/>
              <a:defRPr/>
            </a:pPr>
            <a:r>
              <a:rPr lang="ru-RU" sz="2400" dirty="0">
                <a:latin typeface="+mn-lt"/>
              </a:rPr>
              <a:t>___________</a:t>
            </a:r>
          </a:p>
          <a:p>
            <a:pPr marL="457200" indent="-457200" fontAlgn="auto">
              <a:lnSpc>
                <a:spcPct val="160000"/>
              </a:lnSpc>
              <a:spcBef>
                <a:spcPts val="0"/>
              </a:spcBef>
              <a:spcAft>
                <a:spcPts val="0"/>
              </a:spcAft>
              <a:buFontTx/>
              <a:buAutoNum type="arabicPeriod"/>
              <a:defRPr/>
            </a:pPr>
            <a:r>
              <a:rPr lang="ru-RU" sz="2400" dirty="0">
                <a:latin typeface="+mn-lt"/>
              </a:rPr>
              <a:t>___________</a:t>
            </a:r>
          </a:p>
          <a:p>
            <a:pPr marL="457200" indent="-457200" fontAlgn="auto">
              <a:lnSpc>
                <a:spcPct val="160000"/>
              </a:lnSpc>
              <a:spcBef>
                <a:spcPts val="0"/>
              </a:spcBef>
              <a:spcAft>
                <a:spcPts val="0"/>
              </a:spcAft>
              <a:buFontTx/>
              <a:buAutoNum type="arabicPeriod"/>
              <a:defRPr/>
            </a:pPr>
            <a:r>
              <a:rPr lang="ru-RU" sz="2400" dirty="0">
                <a:latin typeface="+mn-lt"/>
              </a:rPr>
              <a:t>___________</a:t>
            </a:r>
          </a:p>
          <a:p>
            <a:pPr marL="457200" indent="-457200" fontAlgn="auto">
              <a:lnSpc>
                <a:spcPct val="160000"/>
              </a:lnSpc>
              <a:spcBef>
                <a:spcPts val="0"/>
              </a:spcBef>
              <a:spcAft>
                <a:spcPts val="0"/>
              </a:spcAft>
              <a:buFont typeface="Comic Sans MS" panose="030F0702030302020204" pitchFamily="66" charset="0"/>
              <a:buChar char="…"/>
              <a:defRPr/>
            </a:pPr>
            <a:r>
              <a:rPr lang="ru-RU" sz="2400" dirty="0">
                <a:latin typeface="+mn-lt"/>
              </a:rPr>
              <a:t>___________</a:t>
            </a:r>
          </a:p>
          <a:p>
            <a:pPr marL="457200" indent="-457200" fontAlgn="auto">
              <a:lnSpc>
                <a:spcPct val="160000"/>
              </a:lnSpc>
              <a:spcBef>
                <a:spcPts val="0"/>
              </a:spcBef>
              <a:spcAft>
                <a:spcPts val="0"/>
              </a:spcAft>
              <a:buFont typeface="Comic Sans MS" panose="030F0702030302020204" pitchFamily="66" charset="0"/>
              <a:buChar char="…"/>
              <a:defRPr/>
            </a:pPr>
            <a:r>
              <a:rPr lang="ru-RU" sz="2400" dirty="0">
                <a:latin typeface="+mn-lt"/>
              </a:rPr>
              <a:t>___________</a:t>
            </a:r>
          </a:p>
          <a:p>
            <a:pPr marL="457200" indent="-457200" fontAlgn="auto">
              <a:lnSpc>
                <a:spcPct val="160000"/>
              </a:lnSpc>
              <a:spcBef>
                <a:spcPts val="0"/>
              </a:spcBef>
              <a:spcAft>
                <a:spcPts val="0"/>
              </a:spcAft>
              <a:buFont typeface="Comic Sans MS" panose="030F0702030302020204" pitchFamily="66" charset="0"/>
              <a:buChar char="…"/>
              <a:defRPr/>
            </a:pPr>
            <a:r>
              <a:rPr lang="ru-RU" sz="2400" dirty="0">
                <a:latin typeface="+mn-lt"/>
              </a:rPr>
              <a:t>___________</a:t>
            </a:r>
            <a:endParaRPr lang="ru-RU" sz="24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250825" y="981075"/>
            <a:ext cx="8640763" cy="5832475"/>
            <a:chOff x="251523" y="980728"/>
            <a:chExt cx="8640477" cy="5832160"/>
          </a:xfrm>
        </p:grpSpPr>
        <p:pic>
          <p:nvPicPr>
            <p:cNvPr id="28679" name="Picture 3"/>
            <p:cNvPicPr>
              <a:picLocks noChangeArrowheads="1"/>
            </p:cNvPicPr>
            <p:nvPr/>
          </p:nvPicPr>
          <p:blipFill>
            <a:blip r:embed="rId3"/>
            <a:srcRect/>
            <a:stretch>
              <a:fillRect/>
            </a:stretch>
          </p:blipFill>
          <p:spPr bwMode="auto">
            <a:xfrm>
              <a:off x="251523" y="980728"/>
              <a:ext cx="6192685" cy="5832160"/>
            </a:xfrm>
            <a:prstGeom prst="rect">
              <a:avLst/>
            </a:prstGeom>
            <a:noFill/>
            <a:ln w="9525">
              <a:noFill/>
              <a:miter lim="800000"/>
              <a:headEnd/>
              <a:tailEnd/>
            </a:ln>
          </p:spPr>
        </p:pic>
        <p:grpSp>
          <p:nvGrpSpPr>
            <p:cNvPr id="28680" name="Группа 18"/>
            <p:cNvGrpSpPr>
              <a:grpSpLocks/>
            </p:cNvGrpSpPr>
            <p:nvPr/>
          </p:nvGrpSpPr>
          <p:grpSpPr bwMode="auto">
            <a:xfrm>
              <a:off x="6587999" y="1151745"/>
              <a:ext cx="2304001" cy="5481495"/>
              <a:chOff x="6587999" y="1151745"/>
              <a:chExt cx="2304001" cy="5481495"/>
            </a:xfrm>
          </p:grpSpPr>
          <p:sp>
            <p:nvSpPr>
              <p:cNvPr id="15" name="Прямоугольник 14"/>
              <p:cNvSpPr/>
              <p:nvPr/>
            </p:nvSpPr>
            <p:spPr>
              <a:xfrm>
                <a:off x="6588613" y="1152169"/>
                <a:ext cx="2303387" cy="1044519"/>
              </a:xfrm>
              <a:prstGeom prst="rect">
                <a:avLst/>
              </a:prstGeom>
              <a:solidFill>
                <a:schemeClr val="accent4">
                  <a:lumMod val="20000"/>
                  <a:lumOff val="80000"/>
                </a:schemeClr>
              </a:solidFill>
              <a:ln>
                <a:solidFill>
                  <a:schemeClr val="bg1">
                    <a:lumMod val="50000"/>
                  </a:schemeClr>
                </a:solidFill>
              </a:ln>
            </p:spPr>
            <p:txBody>
              <a:bodyPr>
                <a:spAutoFit/>
              </a:bodyPr>
              <a:lstStyle/>
              <a:p>
                <a:pPr fontAlgn="auto">
                  <a:spcBef>
                    <a:spcPts val="0"/>
                  </a:spcBef>
                  <a:spcAft>
                    <a:spcPts val="0"/>
                  </a:spcAft>
                  <a:defRPr/>
                </a:pPr>
                <a:r>
                  <a:rPr lang="ru-RU" sz="2400" dirty="0">
                    <a:latin typeface="+mn-lt"/>
                  </a:rPr>
                  <a:t>Южная Русь</a:t>
                </a:r>
                <a:endParaRPr lang="ru-RU" sz="2400" dirty="0">
                  <a:latin typeface="+mn-lt"/>
                </a:endParaRPr>
              </a:p>
            </p:txBody>
          </p:sp>
          <p:sp>
            <p:nvSpPr>
              <p:cNvPr id="16" name="Прямоугольник 15"/>
              <p:cNvSpPr/>
              <p:nvPr/>
            </p:nvSpPr>
            <p:spPr>
              <a:xfrm>
                <a:off x="6588613" y="2637989"/>
                <a:ext cx="2303387" cy="1223897"/>
              </a:xfrm>
              <a:prstGeom prst="rect">
                <a:avLst/>
              </a:prstGeom>
              <a:solidFill>
                <a:schemeClr val="accent4">
                  <a:lumMod val="20000"/>
                  <a:lumOff val="80000"/>
                </a:schemeClr>
              </a:solidFill>
              <a:ln>
                <a:solidFill>
                  <a:schemeClr val="bg1">
                    <a:lumMod val="50000"/>
                  </a:schemeClr>
                </a:solidFill>
              </a:ln>
            </p:spPr>
            <p:txBody>
              <a:bodyPr>
                <a:spAutoFit/>
              </a:bodyPr>
              <a:lstStyle/>
              <a:p>
                <a:pPr fontAlgn="auto">
                  <a:spcBef>
                    <a:spcPts val="0"/>
                  </a:spcBef>
                  <a:spcAft>
                    <a:spcPts val="0"/>
                  </a:spcAft>
                  <a:defRPr/>
                </a:pPr>
                <a:r>
                  <a:rPr lang="ru-RU" sz="2400" dirty="0">
                    <a:latin typeface="+mn-lt"/>
                  </a:rPr>
                  <a:t>Северо-Восточная Русь</a:t>
                </a:r>
                <a:endParaRPr lang="ru-RU" sz="2400" dirty="0">
                  <a:latin typeface="+mn-lt"/>
                </a:endParaRPr>
              </a:p>
            </p:txBody>
          </p:sp>
          <p:sp>
            <p:nvSpPr>
              <p:cNvPr id="17" name="Прямоугольник 16"/>
              <p:cNvSpPr/>
              <p:nvPr/>
            </p:nvSpPr>
            <p:spPr>
              <a:xfrm>
                <a:off x="6588613" y="4257151"/>
                <a:ext cx="2303387" cy="1044519"/>
              </a:xfrm>
              <a:prstGeom prst="rect">
                <a:avLst/>
              </a:prstGeom>
              <a:solidFill>
                <a:schemeClr val="accent4">
                  <a:lumMod val="20000"/>
                  <a:lumOff val="80000"/>
                </a:schemeClr>
              </a:solidFill>
              <a:ln>
                <a:solidFill>
                  <a:schemeClr val="bg1">
                    <a:lumMod val="50000"/>
                  </a:schemeClr>
                </a:solidFill>
              </a:ln>
            </p:spPr>
            <p:txBody>
              <a:bodyPr>
                <a:spAutoFit/>
              </a:bodyPr>
              <a:lstStyle/>
              <a:p>
                <a:pPr fontAlgn="auto">
                  <a:spcBef>
                    <a:spcPts val="0"/>
                  </a:spcBef>
                  <a:spcAft>
                    <a:spcPts val="0"/>
                  </a:spcAft>
                  <a:defRPr/>
                </a:pPr>
                <a:r>
                  <a:rPr lang="ru-RU" sz="2400" dirty="0">
                    <a:latin typeface="+mn-lt"/>
                  </a:rPr>
                  <a:t>Юго-Западная Русь</a:t>
                </a:r>
                <a:endParaRPr lang="ru-RU" sz="2400" dirty="0">
                  <a:latin typeface="+mn-lt"/>
                </a:endParaRPr>
              </a:p>
            </p:txBody>
          </p:sp>
          <p:sp>
            <p:nvSpPr>
              <p:cNvPr id="18" name="Прямоугольник 17"/>
              <p:cNvSpPr/>
              <p:nvPr/>
            </p:nvSpPr>
            <p:spPr>
              <a:xfrm>
                <a:off x="6588613" y="5588992"/>
                <a:ext cx="2303387" cy="1044519"/>
              </a:xfrm>
              <a:prstGeom prst="rect">
                <a:avLst/>
              </a:prstGeom>
              <a:solidFill>
                <a:schemeClr val="accent4">
                  <a:lumMod val="20000"/>
                  <a:lumOff val="80000"/>
                </a:schemeClr>
              </a:solidFill>
              <a:ln>
                <a:solidFill>
                  <a:schemeClr val="bg1">
                    <a:lumMod val="50000"/>
                  </a:schemeClr>
                </a:solidFill>
              </a:ln>
            </p:spPr>
            <p:txBody>
              <a:bodyPr>
                <a:spAutoFit/>
              </a:bodyPr>
              <a:lstStyle/>
              <a:p>
                <a:pPr fontAlgn="auto">
                  <a:spcBef>
                    <a:spcPts val="0"/>
                  </a:spcBef>
                  <a:spcAft>
                    <a:spcPts val="0"/>
                  </a:spcAft>
                  <a:defRPr/>
                </a:pPr>
                <a:r>
                  <a:rPr lang="ru-RU" sz="2400" dirty="0">
                    <a:latin typeface="+mn-lt"/>
                  </a:rPr>
                  <a:t>Северо-Западная Русь</a:t>
                </a:r>
                <a:endParaRPr lang="ru-RU" sz="2400" dirty="0">
                  <a:latin typeface="+mn-lt"/>
                </a:endParaRPr>
              </a:p>
            </p:txBody>
          </p:sp>
          <p:cxnSp>
            <p:nvCxnSpPr>
              <p:cNvPr id="12" name="Прямая соединительная линия 11"/>
              <p:cNvCxnSpPr/>
              <p:nvPr/>
            </p:nvCxnSpPr>
            <p:spPr>
              <a:xfrm>
                <a:off x="7001349" y="1750625"/>
                <a:ext cx="900083" cy="0"/>
              </a:xfrm>
              <a:prstGeom prst="line">
                <a:avLst/>
              </a:prstGeom>
              <a:ln w="508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7525207" y="3645997"/>
                <a:ext cx="898495" cy="0"/>
              </a:xfrm>
              <a:prstGeom prst="line">
                <a:avLst/>
              </a:prstGeom>
              <a:ln w="508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7436310" y="5157216"/>
                <a:ext cx="900083" cy="0"/>
              </a:xfrm>
              <a:prstGeom prst="line">
                <a:avLst/>
              </a:prstGeom>
              <a:ln w="508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7372812" y="6454133"/>
                <a:ext cx="898495"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9" name="Скругленный прямоугольник 8"/>
          <p:cNvSpPr/>
          <p:nvPr/>
        </p:nvSpPr>
        <p:spPr>
          <a:xfrm>
            <a:off x="298038" y="2523966"/>
            <a:ext cx="8640000" cy="2214324"/>
          </a:xfrm>
          <a:prstGeom prst="roundRect">
            <a:avLst>
              <a:gd name="adj" fmla="val 10887"/>
            </a:avLst>
          </a:prstGeom>
          <a:blipFill>
            <a:blip r:embed="rId4"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8775"/>
            <a:r>
              <a:rPr lang="ru-RU" sz="2600" b="1">
                <a:solidFill>
                  <a:srgbClr val="0070C0"/>
                </a:solidFill>
                <a:latin typeface="Comic Sans MS" pitchFamily="66" charset="0"/>
              </a:rPr>
              <a:t>Необходимый уровень.</a:t>
            </a:r>
            <a:r>
              <a:rPr lang="ru-RU" sz="2600">
                <a:solidFill>
                  <a:srgbClr val="0070C0"/>
                </a:solidFill>
                <a:latin typeface="Comic Sans MS" pitchFamily="66" charset="0"/>
              </a:rPr>
              <a:t> </a:t>
            </a:r>
            <a:r>
              <a:rPr lang="ru-RU" sz="2600">
                <a:latin typeface="Comic Sans MS" pitchFamily="66" charset="0"/>
              </a:rPr>
              <a:t>Обведи на карте </a:t>
            </a:r>
            <a:r>
              <a:rPr lang="ru-RU" sz="2600" b="1">
                <a:solidFill>
                  <a:srgbClr val="FF1A1A"/>
                </a:solidFill>
                <a:latin typeface="Comic Sans MS" pitchFamily="66" charset="0"/>
              </a:rPr>
              <a:t>красным</a:t>
            </a:r>
            <a:r>
              <a:rPr lang="ru-RU" sz="2600">
                <a:latin typeface="Comic Sans MS" pitchFamily="66" charset="0"/>
              </a:rPr>
              <a:t> цветом границы княжества Южной</a:t>
            </a:r>
            <a:r>
              <a:rPr lang="ru-RU" sz="2600"/>
              <a:t> </a:t>
            </a:r>
            <a:r>
              <a:rPr lang="ru-RU" sz="2600">
                <a:latin typeface="Comic Sans MS" pitchFamily="66" charset="0"/>
              </a:rPr>
              <a:t>Руси, </a:t>
            </a:r>
            <a:r>
              <a:rPr lang="ru-RU" sz="2600" b="1">
                <a:solidFill>
                  <a:srgbClr val="008000"/>
                </a:solidFill>
                <a:latin typeface="Comic Sans MS" pitchFamily="66" charset="0"/>
              </a:rPr>
              <a:t>зелёным</a:t>
            </a:r>
            <a:r>
              <a:rPr lang="ru-RU" sz="2600">
                <a:latin typeface="Comic Sans MS" pitchFamily="66" charset="0"/>
              </a:rPr>
              <a:t> – границы Северо-Восточной Руси, </a:t>
            </a:r>
            <a:r>
              <a:rPr lang="ru-RU" sz="2600" b="1">
                <a:solidFill>
                  <a:srgbClr val="000099"/>
                </a:solidFill>
                <a:latin typeface="Comic Sans MS" pitchFamily="66" charset="0"/>
              </a:rPr>
              <a:t>синим</a:t>
            </a:r>
            <a:r>
              <a:rPr lang="ru-RU" sz="2600">
                <a:latin typeface="Comic Sans MS" pitchFamily="66" charset="0"/>
              </a:rPr>
              <a:t> – Юго-Западной Руси, </a:t>
            </a:r>
            <a:r>
              <a:rPr lang="ru-RU" sz="2600" b="1">
                <a:latin typeface="Comic Sans MS" pitchFamily="66" charset="0"/>
              </a:rPr>
              <a:t>коричневым</a:t>
            </a:r>
            <a:r>
              <a:rPr lang="ru-RU" sz="2600">
                <a:latin typeface="Comic Sans MS" pitchFamily="66" charset="0"/>
              </a:rPr>
              <a:t> – Северо-Западной Руси.</a:t>
            </a:r>
          </a:p>
        </p:txBody>
      </p:sp>
      <p:pic>
        <p:nvPicPr>
          <p:cNvPr id="28677"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5" name="Заголовок 4"/>
          <p:cNvSpPr>
            <a:spLocks noGrp="1"/>
          </p:cNvSpPr>
          <p:nvPr>
            <p:ph type="title"/>
          </p:nvPr>
        </p:nvSpPr>
        <p:spPr/>
        <p:txBody>
          <a:bodyPr/>
          <a:lstStyle/>
          <a:p>
            <a:pPr fontAlgn="auto">
              <a:spcAft>
                <a:spcPts val="0"/>
              </a:spcAft>
              <a:defRPr/>
            </a:pPr>
            <a:r>
              <a:rPr lang="ru-RU" sz="3600" dirty="0" smtClean="0"/>
              <a:t>«РАСПАЛАСЯ РУССКАЯ ЗЕМЛЯ!»</a:t>
            </a:r>
            <a:endParaRPr lang="ru-R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p:cNvPicPr>
            <a:picLocks noChangeAspect="1" noChangeArrowheads="1"/>
          </p:cNvPicPr>
          <p:nvPr/>
        </p:nvPicPr>
        <p:blipFill>
          <a:blip r:embed="rId3"/>
          <a:srcRect/>
          <a:stretch>
            <a:fillRect/>
          </a:stretch>
        </p:blipFill>
        <p:spPr bwMode="auto">
          <a:xfrm>
            <a:off x="246063" y="981075"/>
            <a:ext cx="6018212" cy="5759450"/>
          </a:xfrm>
          <a:prstGeom prst="rect">
            <a:avLst/>
          </a:prstGeom>
          <a:noFill/>
          <a:ln w="9525">
            <a:solidFill>
              <a:schemeClr val="tx1"/>
            </a:solidFill>
            <a:miter lim="800000"/>
            <a:headEnd/>
            <a:tailEnd/>
          </a:ln>
        </p:spPr>
      </p:pic>
      <p:sp>
        <p:nvSpPr>
          <p:cNvPr id="2" name="Прямоугольник 1"/>
          <p:cNvSpPr/>
          <p:nvPr/>
        </p:nvSpPr>
        <p:spPr>
          <a:xfrm>
            <a:off x="6443663" y="979488"/>
            <a:ext cx="2447925" cy="5327650"/>
          </a:xfrm>
          <a:prstGeom prst="rect">
            <a:avLst/>
          </a:prstGeom>
          <a:solidFill>
            <a:schemeClr val="accent4">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ru-RU" sz="2400" dirty="0"/>
              <a:t>УСЛОВНЫЕ ЗНАКИ</a:t>
            </a:r>
            <a:endParaRPr lang="ru-RU" sz="2400" dirty="0"/>
          </a:p>
        </p:txBody>
      </p:sp>
      <p:pic>
        <p:nvPicPr>
          <p:cNvPr id="30723"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5" name="Заголовок 4"/>
          <p:cNvSpPr>
            <a:spLocks noGrp="1"/>
          </p:cNvSpPr>
          <p:nvPr>
            <p:ph type="title"/>
          </p:nvPr>
        </p:nvSpPr>
        <p:spPr/>
        <p:txBody>
          <a:bodyPr/>
          <a:lstStyle/>
          <a:p>
            <a:pPr fontAlgn="auto">
              <a:spcAft>
                <a:spcPts val="0"/>
              </a:spcAft>
              <a:defRPr/>
            </a:pPr>
            <a:r>
              <a:rPr lang="ru-RU" sz="3600" dirty="0" smtClean="0"/>
              <a:t>«РАСПАЛАСЯ РУССКАЯ ЗЕМЛЯ!»</a:t>
            </a:r>
            <a:endParaRPr lang="ru-RU" sz="3600" dirty="0"/>
          </a:p>
        </p:txBody>
      </p:sp>
      <p:sp>
        <p:nvSpPr>
          <p:cNvPr id="10" name="Скругленный прямоугольник 9"/>
          <p:cNvSpPr/>
          <p:nvPr/>
        </p:nvSpPr>
        <p:spPr>
          <a:xfrm>
            <a:off x="272216" y="2443852"/>
            <a:ext cx="8640000" cy="1921252"/>
          </a:xfrm>
          <a:prstGeom prst="roundRect">
            <a:avLst>
              <a:gd name="adj" fmla="val 10887"/>
            </a:avLst>
          </a:prstGeom>
          <a:blipFill>
            <a:blip r:embed="rId5"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fontAlgn="auto">
              <a:spcBef>
                <a:spcPts val="0"/>
              </a:spcBef>
              <a:spcAft>
                <a:spcPts val="0"/>
              </a:spcAft>
              <a:defRPr/>
            </a:pPr>
            <a:r>
              <a:rPr lang="ru-RU" sz="2800" b="1" dirty="0">
                <a:solidFill>
                  <a:srgbClr val="0070C0"/>
                </a:solidFill>
                <a:latin typeface="+mn-lt"/>
              </a:rPr>
              <a:t>Максимальный уровень.</a:t>
            </a:r>
            <a:r>
              <a:rPr lang="ru-RU" sz="2800" dirty="0">
                <a:solidFill>
                  <a:srgbClr val="0070C0"/>
                </a:solidFill>
                <a:latin typeface="+mn-lt"/>
              </a:rPr>
              <a:t> </a:t>
            </a:r>
            <a:r>
              <a:rPr lang="ru-RU" sz="2800" dirty="0">
                <a:latin typeface="+mn-lt"/>
              </a:rPr>
              <a:t>Придумай и нанеси на карту условные обозначения, </a:t>
            </a:r>
            <a:r>
              <a:rPr lang="ru-RU" sz="2800" dirty="0">
                <a:latin typeface="+mn-lt"/>
              </a:rPr>
              <a:t>доказывающие </a:t>
            </a:r>
            <a:r>
              <a:rPr lang="ru-RU" sz="2800" dirty="0">
                <a:latin typeface="+mn-lt"/>
              </a:rPr>
              <a:t>различия политических и торговых интересов русских земель и княжеств</a:t>
            </a:r>
          </a:p>
        </p:txBody>
      </p:sp>
      <p:sp useBgFill="1">
        <p:nvSpPr>
          <p:cNvPr id="6" name="Прямоугольник 5"/>
          <p:cNvSpPr>
            <a:spLocks/>
          </p:cNvSpPr>
          <p:nvPr/>
        </p:nvSpPr>
        <p:spPr>
          <a:xfrm>
            <a:off x="6444208" y="6381368"/>
            <a:ext cx="1116000" cy="360000"/>
          </a:xfrm>
          <a:prstGeom prst="rect">
            <a:avLst/>
          </a:prstGeom>
          <a:ln>
            <a:solidFill>
              <a:schemeClr val="bg1">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Прогр</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useBgFill="1">
        <p:nvSpPr>
          <p:cNvPr id="11" name="Прямоугольник 10"/>
          <p:cNvSpPr>
            <a:spLocks/>
          </p:cNvSpPr>
          <p:nvPr/>
        </p:nvSpPr>
        <p:spPr>
          <a:xfrm>
            <a:off x="7668000" y="6381328"/>
            <a:ext cx="1224000" cy="360000"/>
          </a:xfrm>
          <a:prstGeom prst="rect">
            <a:avLst/>
          </a:prstGeom>
          <a:ln>
            <a:solidFill>
              <a:schemeClr val="bg1">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Максим.</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Скругленный прямоугольник 8"/>
          <p:cNvSpPr/>
          <p:nvPr/>
        </p:nvSpPr>
        <p:spPr>
          <a:xfrm>
            <a:off x="259888" y="2420888"/>
            <a:ext cx="8640000" cy="1921252"/>
          </a:xfrm>
          <a:prstGeom prst="roundRect">
            <a:avLst>
              <a:gd name="adj" fmla="val 10887"/>
            </a:avLst>
          </a:prstGeom>
          <a:blipFill>
            <a:blip r:embed="rId5"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2425"/>
            <a:r>
              <a:rPr lang="ru-RU" sz="2800" b="1">
                <a:solidFill>
                  <a:srgbClr val="0070C0"/>
                </a:solidFill>
                <a:latin typeface="Comic Sans MS" pitchFamily="66" charset="0"/>
              </a:rPr>
              <a:t>Повышенный уровень.</a:t>
            </a:r>
            <a:r>
              <a:rPr lang="ru-RU" sz="2800">
                <a:solidFill>
                  <a:srgbClr val="0070C0"/>
                </a:solidFill>
                <a:latin typeface="Comic Sans MS" pitchFamily="66" charset="0"/>
              </a:rPr>
              <a:t> </a:t>
            </a:r>
            <a:r>
              <a:rPr lang="ru-RU" sz="2800">
                <a:latin typeface="Comic Sans MS" pitchFamily="66" charset="0"/>
              </a:rPr>
              <a:t>Придумай и нанеси на карту два условных обозначения для доказательства распада Древнерусского государства. Запиши их в легенду карты.</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30689</TotalTime>
  <Words>1005</Words>
  <Application>Microsoft Office PowerPoint</Application>
  <PresentationFormat>Экран (4:3)</PresentationFormat>
  <Paragraphs>146</Paragraphs>
  <Slides>15</Slides>
  <Notes>15</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5</vt:i4>
      </vt:variant>
      <vt:variant>
        <vt:lpstr>Заголовки слайдов</vt:lpstr>
      </vt:variant>
      <vt:variant>
        <vt:i4>15</vt:i4>
      </vt:variant>
    </vt:vector>
  </HeadingPairs>
  <TitlesOfParts>
    <vt:vector size="23" baseType="lpstr">
      <vt:lpstr>Comic Sans MS</vt:lpstr>
      <vt:lpstr>Arial</vt:lpstr>
      <vt:lpstr>Calibri</vt:lpstr>
      <vt:lpstr>Тема1</vt:lpstr>
      <vt:lpstr>Тема1</vt:lpstr>
      <vt:lpstr>Тема1</vt:lpstr>
      <vt:lpstr>Тема1</vt:lpstr>
      <vt:lpstr>Тема1</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РАЗДРОБЛЕННОСТЬ РУССКИХ ЗЕМЕЛЬ</dc:title>
  <dc:creator>Telli</dc:creator>
  <cp:lastModifiedBy>Admin</cp:lastModifiedBy>
  <cp:revision>1206</cp:revision>
  <dcterms:created xsi:type="dcterms:W3CDTF">2012-04-06T18:00:09Z</dcterms:created>
  <dcterms:modified xsi:type="dcterms:W3CDTF">2014-02-25T13:25:09Z</dcterms:modified>
</cp:coreProperties>
</file>