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5" r:id="rId2"/>
    <p:sldId id="344" r:id="rId3"/>
    <p:sldId id="267" r:id="rId4"/>
    <p:sldId id="361" r:id="rId5"/>
    <p:sldId id="351" r:id="rId6"/>
    <p:sldId id="309" r:id="rId7"/>
    <p:sldId id="365" r:id="rId8"/>
    <p:sldId id="362" r:id="rId9"/>
    <p:sldId id="363" r:id="rId10"/>
    <p:sldId id="366" r:id="rId11"/>
    <p:sldId id="367" r:id="rId12"/>
    <p:sldId id="364" r:id="rId13"/>
    <p:sldId id="371" r:id="rId14"/>
    <p:sldId id="313" r:id="rId15"/>
    <p:sldId id="368" r:id="rId16"/>
    <p:sldId id="369" r:id="rId17"/>
    <p:sldId id="338" r:id="rId18"/>
    <p:sldId id="370"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009900"/>
    <a:srgbClr val="DDDDDD"/>
    <a:srgbClr val="C0C0C0"/>
    <a:srgbClr val="FFFFCC"/>
    <a:srgbClr val="FFCCFF"/>
    <a:srgbClr val="FFECE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3019" autoAdjust="0"/>
  </p:normalViewPr>
  <p:slideViewPr>
    <p:cSldViewPr>
      <p:cViewPr varScale="1">
        <p:scale>
          <a:sx n="112" d="100"/>
          <a:sy n="112" d="100"/>
        </p:scale>
        <p:origin x="-1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5E8B67E-C360-4DD0-93A6-D8CEC3D4382E}" type="datetimeFigureOut">
              <a:rPr lang="ru-RU"/>
              <a:pPr>
                <a:defRPr/>
              </a:pPr>
              <a:t>05.11.2013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929CF2-428E-488C-B1D6-C11AADF846E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ж. Новый солдат № 36. Креси, 1346, Пуатье 1350, Азенкур 1415</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71090B-EC8A-41BF-B85D-00294CE36F3E}"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6A6546-073B-46BB-B17A-3E0AEE6C0B30}"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Кнопка – ссылка на скрытый слайд с информацией о Жанне Д</a:t>
            </a:r>
            <a:r>
              <a:rPr lang="en-US" smtClean="0"/>
              <a:t>’</a:t>
            </a:r>
            <a:r>
              <a:rPr lang="ru-RU" smtClean="0"/>
              <a:t>Арк</a:t>
            </a:r>
          </a:p>
          <a:p>
            <a:pPr>
              <a:spcBef>
                <a:spcPct val="0"/>
              </a:spcBef>
            </a:pPr>
            <a:r>
              <a:rPr lang="ru-RU" smtClean="0"/>
              <a:t>Анимация поставлена на щелчок. Вопрос исчезает, возникает карта.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44A0C3-B7A8-4339-899E-78C9F70D1338}"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Дом Жанны в Домреми - </a:t>
            </a:r>
            <a:r>
              <a:rPr lang="en-US" smtClean="0"/>
              <a:t>http://upload.wikimedia.org/wikipedia/commons/6/61/Maison_J_dArc.jpg</a:t>
            </a:r>
            <a:endParaRPr lang="ru-RU" smtClean="0"/>
          </a:p>
          <a:p>
            <a:pPr>
              <a:spcBef>
                <a:spcPct val="0"/>
              </a:spcBef>
            </a:pPr>
            <a:r>
              <a:rPr lang="ru-RU" smtClean="0"/>
              <a:t>Башня где содержалась Жанна - </a:t>
            </a:r>
            <a:r>
              <a:rPr lang="en-US" smtClean="0"/>
              <a:t>http://upload.wikimedia.org/wikipedia/commons/thumb/5/5c/Tour_Jeanne_D%27Arc10.jpg/450px-Tour_Jeanne_D%27Arc10.jpg</a:t>
            </a:r>
            <a:endParaRPr lang="ru-RU" smtClean="0"/>
          </a:p>
          <a:p>
            <a:pPr>
              <a:spcBef>
                <a:spcPct val="0"/>
              </a:spcBef>
            </a:pPr>
            <a:r>
              <a:rPr lang="ru-RU" smtClean="0"/>
              <a:t>Место казни - </a:t>
            </a:r>
            <a:r>
              <a:rPr lang="en-US" smtClean="0"/>
              <a:t>http://upload.wikimedia.org/wikipedia/commons/thumb/d/db/Joan_of_Arc_Roen_Burning_place_IMG_1602.JPG/450px-Joan_of_Arc_Roen_Burning_place_IMG_1602.JPG</a:t>
            </a:r>
            <a:endParaRPr lang="ru-RU" smtClean="0"/>
          </a:p>
          <a:p>
            <a:pPr>
              <a:spcBef>
                <a:spcPct val="0"/>
              </a:spcBef>
            </a:pPr>
            <a:r>
              <a:rPr lang="ru-RU" smtClean="0"/>
              <a:t>Анимация построена на триггерах. Дополнительная информация и вопрос выводятся по щелчкам на текстовых блоках. Щелчок по кнопке – возврат на предыдущий слайд, щелчок за пределами текстовых блоков – переход на следующий слайд.</a:t>
            </a:r>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D690E5-6BCD-4620-A865-3958DC71E53B}" type="slidenum">
              <a:rPr lang="ru-RU"/>
              <a:pPr fontAlgn="base">
                <a:spcBef>
                  <a:spcPct val="0"/>
                </a:spcBef>
                <a:spcAft>
                  <a:spcPct val="0"/>
                </a:spcAft>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F282D-0EBB-4533-A6DE-D2F4DEE81F79}" type="slidenum">
              <a:rPr lang="ru-RU"/>
              <a:pPr fontAlgn="base">
                <a:spcBef>
                  <a:spcPct val="0"/>
                </a:spcBef>
                <a:spcAft>
                  <a:spcPct val="0"/>
                </a:spcAft>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51C17-51D7-4FB5-BA40-F6C29A2D6831}" type="slidenum">
              <a:rPr lang="ru-RU"/>
              <a:pPr fontAlgn="base">
                <a:spcBef>
                  <a:spcPct val="0"/>
                </a:spcBef>
                <a:spcAft>
                  <a:spcPct val="0"/>
                </a:spcAft>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23D75-F23B-4C4A-BD61-5D4C41635F89}" type="slidenum">
              <a:rPr lang="ru-RU"/>
              <a:pPr fontAlgn="base">
                <a:spcBef>
                  <a:spcPct val="0"/>
                </a:spcBef>
                <a:spcAft>
                  <a:spcPct val="0"/>
                </a:spcAft>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515C4D-DFDD-4559-A34B-AF4E9C84BBC4}" type="slidenum">
              <a:rPr lang="ru-RU"/>
              <a:pPr fontAlgn="base">
                <a:spcBef>
                  <a:spcPct val="0"/>
                </a:spcBef>
                <a:spcAft>
                  <a:spcPct val="0"/>
                </a:spcAft>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DD13A-F532-407D-B60F-7FAC58307378}" type="slidenum">
              <a:rPr lang="ru-RU"/>
              <a:pPr fontAlgn="base">
                <a:spcBef>
                  <a:spcPct val="0"/>
                </a:spcBef>
                <a:spcAft>
                  <a:spcPct val="0"/>
                </a:spcAft>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BF265-4731-4236-B08B-75E8216D936F}"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D839A-E7A9-4640-BB08-E0CDB821C5C6}"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11E9BC-3C40-4187-8BFC-1A3C26823AAF}"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 :</a:t>
            </a:r>
          </a:p>
          <a:p>
            <a:pPr>
              <a:spcBef>
                <a:spcPct val="0"/>
              </a:spcBef>
            </a:pPr>
            <a:r>
              <a:rPr lang="ru-RU" smtClean="0"/>
              <a:t>герб Франции (Капетинги) – </a:t>
            </a:r>
            <a:r>
              <a:rPr lang="en-US" smtClean="0"/>
              <a:t>http://upload.wikimedia.org/wikipedia/commons/thumb/1/13/Blason_France_moderne.svg/545px-Blason_France_moderne.svg.png</a:t>
            </a:r>
            <a:endParaRPr lang="ru-RU" smtClean="0"/>
          </a:p>
          <a:p>
            <a:pPr>
              <a:spcBef>
                <a:spcPct val="0"/>
              </a:spcBef>
            </a:pPr>
            <a:r>
              <a:rPr lang="ru-RU" smtClean="0"/>
              <a:t>Герб Англии (Плантагенеты) - </a:t>
            </a:r>
            <a:r>
              <a:rPr lang="en-US" smtClean="0"/>
              <a:t>http://upload.wikimedia.org/wikipedia/commons/thumb/d/dd/Royal_Arms_of_England_%281198-1340%29.svg/410px-Royal_Arms_of_England_%281198-1340%29.svg.png</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36D300-F0B6-4607-9433-187BD05A9BAD}"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8DC6D-F10B-437F-9EF5-F84523081A0F}"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CFA2E1-0AF4-40BB-9A55-102EA91BE4C5}"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7B8CEE-4D15-4564-B2BF-1CDA6FD19193}"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AE539C-03E0-4848-B351-E81B3AABCD9F}"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E49CC0-3D0B-46D3-AEB9-7D0089603475}" type="datetimeFigureOut">
              <a:rPr lang="ru-RU"/>
              <a:pPr>
                <a:defRPr/>
              </a:pPr>
              <a:t>05.11.2013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AA9BC6-52BB-4FDA-8C74-DBCF59CA840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7A3AD7-C37A-418F-8EFB-2168FFEA21EC}" type="datetimeFigureOut">
              <a:rPr lang="ru-RU"/>
              <a:pPr>
                <a:defRPr/>
              </a:pPr>
              <a:t>05.11.2013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3350BE-3C6A-4EC3-ACF9-B28280F7B4C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D03CD9-5060-45BF-BFC0-966163CF7CFE}" type="datetimeFigureOut">
              <a:rPr lang="ru-RU"/>
              <a:pPr>
                <a:defRPr/>
              </a:pPr>
              <a:t>05.11.2013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B71F46-4F5E-4561-B759-60575681D53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599F22E-4350-430F-B7EA-42BF33F13467}" type="datetimeFigureOut">
              <a:rPr lang="ru-RU"/>
              <a:pPr>
                <a:defRPr/>
              </a:pPr>
              <a:t>05.11.2013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AE5354C-6782-40C5-81F5-F32A840892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77A8B04-8965-45DE-8838-E4F8082E9FF9}" type="datetimeFigureOut">
              <a:rPr lang="ru-RU"/>
              <a:pPr>
                <a:defRPr/>
              </a:pPr>
              <a:t>05.11.2013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948DF1-56B0-44B8-AD5D-348CAF9CA32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685C5E78-426E-4A2F-859F-4F7D34113929}" type="datetimeFigureOut">
              <a:rPr lang="ru-RU"/>
              <a:pPr>
                <a:defRPr/>
              </a:pPr>
              <a:t>05.11.2013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73878B05-CDB0-4DCB-A81B-3ADF997CFBE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6263941-6C9F-4D1B-A4D5-4379DCCC4BCE}" type="datetimeFigureOut">
              <a:rPr lang="ru-RU"/>
              <a:pPr>
                <a:defRPr/>
              </a:pPr>
              <a:t>05.11.2013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82667A8-FD26-46DD-BC0A-144778EDB1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90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7227C0F7-937D-44C3-88C1-052ECE08D45A}" type="datetimeFigureOut">
              <a:rPr lang="ru-RU"/>
              <a:pPr>
                <a:defRPr/>
              </a:pPr>
              <a:t>05.11.2013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9E5E30B-DF59-4A68-8BDE-7C5BC33C967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D6FE77A4-CC7A-416C-BEBE-91247D8681BC}" type="datetimeFigureOut">
              <a:rPr lang="ru-RU"/>
              <a:pPr>
                <a:defRPr/>
              </a:pPr>
              <a:t>05.11.2013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B64A599-5AF9-4BDD-9D19-FF83E1657B2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663266-63DC-4315-96AF-E065C6D7317A}" type="datetimeFigureOut">
              <a:rPr lang="ru-RU"/>
              <a:pPr>
                <a:defRPr/>
              </a:pPr>
              <a:t>05.11.2013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1A7B38-6FBB-4A7B-9CD5-9BDE40354BA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499851E-1F3A-435D-BA48-9F03B866E7FD}" type="datetimeFigureOut">
              <a:rPr lang="ru-RU"/>
              <a:pPr>
                <a:defRPr/>
              </a:pPr>
              <a:t>05.11.2013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5E4D98-E25F-4057-BCC5-7B123EC185C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B17FA64-1ADF-4072-A2B8-2C66482D6F19}" type="datetimeFigureOut">
              <a:rPr lang="ru-RU"/>
              <a:pPr>
                <a:defRPr/>
              </a:pPr>
              <a:t>05.11.2013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64EA91-ECDD-43DB-AD6D-D624F236C19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52750" y="2636838"/>
            <a:ext cx="3213100" cy="4068762"/>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 17</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6" name="Заголовок 5"/>
          <p:cNvSpPr>
            <a:spLocks noGrp="1"/>
          </p:cNvSpPr>
          <p:nvPr>
            <p:ph type="ctrTitle"/>
          </p:nvPr>
        </p:nvSpPr>
        <p:spPr/>
        <p:txBody>
          <a:bodyPr/>
          <a:lstStyle/>
          <a:p>
            <a:pPr fontAlgn="auto">
              <a:spcAft>
                <a:spcPts val="0"/>
              </a:spcAft>
              <a:defRPr/>
            </a:pPr>
            <a:r>
              <a:rPr lang="ru-RU" dirty="0" smtClean="0"/>
              <a:t>СТОЛЕТНЯЯ ВОЙНА</a:t>
            </a:r>
            <a:endParaRPr lang="ru-RU" dirty="0"/>
          </a:p>
        </p:txBody>
      </p:sp>
      <p:pic>
        <p:nvPicPr>
          <p:cNvPr id="14341" name="Рисунок 6" descr="Лента_21.jpg"/>
          <p:cNvPicPr>
            <a:picLocks noChangeAspect="1"/>
          </p:cNvPicPr>
          <p:nvPr/>
        </p:nvPicPr>
        <p:blipFill>
          <a:blip r:embed="rId4">
            <a:clrChange>
              <a:clrFrom>
                <a:srgbClr val="FFFFFB"/>
              </a:clrFrom>
              <a:clrTo>
                <a:srgbClr val="FFFFFB">
                  <a:alpha val="0"/>
                </a:srgbClr>
              </a:clrTo>
            </a:clrChange>
          </a:blip>
          <a:srcRect/>
          <a:stretch>
            <a:fillRect/>
          </a:stretch>
        </p:blipFill>
        <p:spPr bwMode="auto">
          <a:xfrm>
            <a:off x="0" y="0"/>
            <a:ext cx="9144000" cy="55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Группа 8"/>
          <p:cNvGrpSpPr>
            <a:grpSpLocks/>
          </p:cNvGrpSpPr>
          <p:nvPr/>
        </p:nvGrpSpPr>
        <p:grpSpPr bwMode="auto">
          <a:xfrm>
            <a:off x="252413" y="979488"/>
            <a:ext cx="8640762" cy="1055687"/>
            <a:chOff x="252000" y="1622604"/>
            <a:chExt cx="8640480" cy="1055608"/>
          </a:xfrm>
        </p:grpSpPr>
        <p:sp>
          <p:nvSpPr>
            <p:cNvPr id="4" name="Скругленный прямоугольник 3"/>
            <p:cNvSpPr/>
            <p:nvPr/>
          </p:nvSpPr>
          <p:spPr>
            <a:xfrm>
              <a:off x="252000" y="1622604"/>
              <a:ext cx="864048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800" dirty="0">
                  <a:latin typeface="+mn-lt"/>
                </a:rPr>
                <a:t>	Сравни цели, средства и результаты Жакерии и восстания </a:t>
              </a:r>
              <a:r>
                <a:rPr lang="ru-RU" sz="2800" dirty="0" err="1">
                  <a:latin typeface="+mn-lt"/>
                </a:rPr>
                <a:t>Уота</a:t>
              </a:r>
              <a:r>
                <a:rPr lang="ru-RU" sz="2800" dirty="0">
                  <a:latin typeface="+mn-lt"/>
                </a:rPr>
                <a:t> </a:t>
              </a:r>
              <a:r>
                <a:rPr lang="ru-RU" sz="2800" dirty="0" err="1">
                  <a:latin typeface="+mn-lt"/>
                </a:rPr>
                <a:t>Тайлера</a:t>
              </a:r>
              <a:r>
                <a:rPr lang="ru-RU" sz="2800" dirty="0">
                  <a:latin typeface="+mn-lt"/>
                </a:rPr>
                <a:t>.</a:t>
              </a:r>
              <a:endParaRPr lang="ru-RU" sz="2800" dirty="0">
                <a:latin typeface="+mn-lt"/>
              </a:endParaRPr>
            </a:p>
          </p:txBody>
        </p:sp>
        <p:sp>
          <p:nvSpPr>
            <p:cNvPr id="12" name="Овал 11"/>
            <p:cNvSpPr>
              <a:spLocks noChangeAspect="1"/>
            </p:cNvSpPr>
            <p:nvPr/>
          </p:nvSpPr>
          <p:spPr>
            <a:xfrm>
              <a:off x="827584" y="1808848"/>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pic>
        <p:nvPicPr>
          <p:cNvPr id="3174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УСПЕХИ ФРАНЦУЗОВ И ВОССТАНИЯ В АНГЛИИ</a:t>
            </a:r>
            <a:endParaRPr lang="ru-RU" sz="2800" dirty="0"/>
          </a:p>
        </p:txBody>
      </p:sp>
      <p:graphicFrame>
        <p:nvGraphicFramePr>
          <p:cNvPr id="14" name="Таблица 13"/>
          <p:cNvGraphicFramePr>
            <a:graphicFrameLocks noGrp="1"/>
          </p:cNvGraphicFramePr>
          <p:nvPr/>
        </p:nvGraphicFramePr>
        <p:xfrm>
          <a:off x="250825" y="2259013"/>
          <a:ext cx="8640763" cy="4049712"/>
        </p:xfrm>
        <a:graphic>
          <a:graphicData uri="http://schemas.openxmlformats.org/drawingml/2006/table">
            <a:tbl>
              <a:tblPr firstRow="1" bandRow="1">
                <a:tableStyleId>{5940675A-B579-460E-94D1-54222C63F5DA}</a:tableStyleId>
              </a:tblPr>
              <a:tblGrid>
                <a:gridCol w="2160240"/>
                <a:gridCol w="3600400"/>
                <a:gridCol w="2879361"/>
              </a:tblGrid>
              <a:tr h="1268427">
                <a:tc>
                  <a:txBody>
                    <a:bodyPr/>
                    <a:lstStyle/>
                    <a:p>
                      <a:endParaRPr lang="ru-RU" sz="2800" dirty="0"/>
                    </a:p>
                  </a:txBody>
                  <a:tcPr>
                    <a:solidFill>
                      <a:schemeClr val="accent5">
                        <a:lumMod val="20000"/>
                        <a:lumOff val="80000"/>
                      </a:schemeClr>
                    </a:solidFill>
                  </a:tcPr>
                </a:tc>
                <a:tc>
                  <a:txBody>
                    <a:bodyPr/>
                    <a:lstStyle/>
                    <a:p>
                      <a:pPr algn="ctr"/>
                      <a:r>
                        <a:rPr lang="ru-RU" sz="2800" dirty="0" smtClean="0"/>
                        <a:t>Жакерия</a:t>
                      </a:r>
                      <a:endParaRPr lang="ru-RU" sz="2800" dirty="0"/>
                    </a:p>
                  </a:txBody>
                  <a:tcPr anchor="ctr">
                    <a:solidFill>
                      <a:schemeClr val="accent5">
                        <a:lumMod val="20000"/>
                        <a:lumOff val="80000"/>
                      </a:schemeClr>
                    </a:solidFill>
                  </a:tcPr>
                </a:tc>
                <a:tc>
                  <a:txBody>
                    <a:bodyPr/>
                    <a:lstStyle/>
                    <a:p>
                      <a:pPr algn="ctr"/>
                      <a:r>
                        <a:rPr lang="ru-RU" sz="2800" dirty="0" smtClean="0"/>
                        <a:t>Восстание  </a:t>
                      </a:r>
                      <a:r>
                        <a:rPr lang="ru-RU" sz="2800" dirty="0" err="1" smtClean="0"/>
                        <a:t>Уота</a:t>
                      </a:r>
                      <a:r>
                        <a:rPr lang="ru-RU" sz="2800" dirty="0" smtClean="0"/>
                        <a:t> </a:t>
                      </a:r>
                      <a:r>
                        <a:rPr lang="ru-RU" sz="2800" dirty="0" err="1" smtClean="0"/>
                        <a:t>Тайлера</a:t>
                      </a:r>
                      <a:endParaRPr lang="ru-RU" sz="2800" dirty="0"/>
                    </a:p>
                  </a:txBody>
                  <a:tcPr anchor="ctr">
                    <a:solidFill>
                      <a:schemeClr val="accent5">
                        <a:lumMod val="20000"/>
                        <a:lumOff val="80000"/>
                      </a:schemeClr>
                    </a:solidFill>
                  </a:tcPr>
                </a:tc>
              </a:tr>
              <a:tr h="695589">
                <a:tc>
                  <a:txBody>
                    <a:bodyPr/>
                    <a:lstStyle/>
                    <a:p>
                      <a:r>
                        <a:rPr lang="ru-RU" sz="2800" dirty="0" smtClean="0"/>
                        <a:t>Даты </a:t>
                      </a:r>
                      <a:endParaRPr lang="ru-RU" sz="2800" dirty="0"/>
                    </a:p>
                  </a:txBody>
                  <a:tcPr anchor="ct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r h="695589">
                <a:tc>
                  <a:txBody>
                    <a:bodyPr/>
                    <a:lstStyle/>
                    <a:p>
                      <a:r>
                        <a:rPr lang="ru-RU" sz="2800" dirty="0" smtClean="0"/>
                        <a:t>Цели</a:t>
                      </a:r>
                      <a:r>
                        <a:rPr lang="ru-RU" sz="2800" baseline="0" dirty="0" smtClean="0"/>
                        <a:t> </a:t>
                      </a:r>
                      <a:endParaRPr lang="ru-RU" sz="2800" dirty="0"/>
                    </a:p>
                  </a:txBody>
                  <a:tcPr anchor="ct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r h="695589">
                <a:tc>
                  <a:txBody>
                    <a:bodyPr/>
                    <a:lstStyle/>
                    <a:p>
                      <a:r>
                        <a:rPr lang="ru-RU" sz="2800" dirty="0" smtClean="0"/>
                        <a:t>Средства </a:t>
                      </a:r>
                      <a:endParaRPr lang="ru-RU" sz="2800" dirty="0"/>
                    </a:p>
                  </a:txBody>
                  <a:tcPr anchor="ct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r h="695589">
                <a:tc>
                  <a:txBody>
                    <a:bodyPr/>
                    <a:lstStyle/>
                    <a:p>
                      <a:r>
                        <a:rPr lang="ru-RU" sz="2800" dirty="0" smtClean="0"/>
                        <a:t>Результаты </a:t>
                      </a:r>
                      <a:endParaRPr lang="ru-RU" sz="2800" dirty="0"/>
                    </a:p>
                  </a:txBody>
                  <a:tcPr anchor="ct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rrowheads="1"/>
          </p:cNvPicPr>
          <p:nvPr/>
        </p:nvPicPr>
        <p:blipFill>
          <a:blip r:embed="rId3"/>
          <a:srcRect/>
          <a:stretch>
            <a:fillRect/>
          </a:stretch>
        </p:blipFill>
        <p:spPr bwMode="auto">
          <a:xfrm>
            <a:off x="252413" y="981075"/>
            <a:ext cx="3816350" cy="5759450"/>
          </a:xfrm>
          <a:prstGeom prst="rect">
            <a:avLst/>
          </a:prstGeom>
          <a:noFill/>
          <a:ln w="9525">
            <a:solidFill>
              <a:schemeClr val="bg1">
                <a:lumMod val="50000"/>
              </a:schemeClr>
            </a:solidFill>
            <a:miter lim="800000"/>
            <a:headEnd/>
            <a:tailEnd/>
          </a:ln>
        </p:spPr>
      </p:pic>
      <p:pic>
        <p:nvPicPr>
          <p:cNvPr id="3379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Скругленный прямоугольник 3"/>
          <p:cNvSpPr/>
          <p:nvPr/>
        </p:nvSpPr>
        <p:spPr>
          <a:xfrm>
            <a:off x="4572000" y="980728"/>
            <a:ext cx="4320000" cy="1430179"/>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Почему Франция в начале XV века снова</a:t>
            </a:r>
          </a:p>
          <a:p>
            <a:pPr fontAlgn="auto">
              <a:spcBef>
                <a:spcPts val="0"/>
              </a:spcBef>
              <a:spcAft>
                <a:spcPts val="0"/>
              </a:spcAft>
              <a:defRPr/>
            </a:pPr>
            <a:r>
              <a:rPr lang="ru-RU" sz="2600" dirty="0">
                <a:latin typeface="+mn-lt"/>
              </a:rPr>
              <a:t>терпит поражения?</a:t>
            </a:r>
            <a:endParaRPr lang="ru-RU" sz="2600" dirty="0">
              <a:latin typeface="+mn-lt"/>
            </a:endParaRPr>
          </a:p>
        </p:txBody>
      </p:sp>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УСПЕХИ ФРАНЦУЗОВ И ВОССТАНИЯ В АНГЛИИ</a:t>
            </a:r>
            <a:endParaRPr lang="ru-RU" sz="2800" dirty="0"/>
          </a:p>
        </p:txBody>
      </p:sp>
      <p:sp>
        <p:nvSpPr>
          <p:cNvPr id="12" name="Овал 11"/>
          <p:cNvSpPr>
            <a:spLocks noChangeAspect="1"/>
          </p:cNvSpPr>
          <p:nvPr/>
        </p:nvSpPr>
        <p:spPr>
          <a:xfrm>
            <a:off x="5148064" y="1196752"/>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sp>
        <p:nvSpPr>
          <p:cNvPr id="13" name="TextBox 12"/>
          <p:cNvSpPr txBox="1"/>
          <p:nvPr/>
        </p:nvSpPr>
        <p:spPr>
          <a:xfrm>
            <a:off x="4572000" y="2820988"/>
            <a:ext cx="4321175" cy="3397250"/>
          </a:xfrm>
          <a:prstGeom prst="rect">
            <a:avLst/>
          </a:prstGeom>
          <a:solidFill>
            <a:schemeClr val="accent4">
              <a:lumMod val="20000"/>
              <a:lumOff val="80000"/>
            </a:schemeClr>
          </a:solidFill>
          <a:ln>
            <a:solidFill>
              <a:schemeClr val="accent1"/>
            </a:solidFill>
          </a:ln>
        </p:spPr>
        <p:txBody>
          <a:bodyPr>
            <a:spAutoFit/>
          </a:bodyPr>
          <a:lstStyle/>
          <a:p>
            <a:r>
              <a:rPr lang="ru-RU" sz="3600">
                <a:latin typeface="Comic Sans MS" pitchFamily="66" charset="0"/>
              </a:rPr>
              <a:t>1._____________</a:t>
            </a:r>
          </a:p>
          <a:p>
            <a:r>
              <a:rPr lang="ru-RU" sz="3600">
                <a:latin typeface="Comic Sans MS" pitchFamily="66" charset="0"/>
              </a:rPr>
              <a:t>______________</a:t>
            </a:r>
          </a:p>
          <a:p>
            <a:r>
              <a:rPr lang="ru-RU" sz="3600">
                <a:latin typeface="Comic Sans MS" pitchFamily="66" charset="0"/>
              </a:rPr>
              <a:t>2.____________</a:t>
            </a:r>
          </a:p>
          <a:p>
            <a:r>
              <a:rPr lang="ru-RU" sz="3600">
                <a:latin typeface="Comic Sans MS" pitchFamily="66" charset="0"/>
              </a:rPr>
              <a:t>______________</a:t>
            </a:r>
          </a:p>
          <a:p>
            <a:r>
              <a:rPr lang="ru-RU" sz="3600">
                <a:latin typeface="Comic Sans MS" pitchFamily="66" charset="0"/>
              </a:rPr>
              <a:t>3.____________</a:t>
            </a:r>
          </a:p>
          <a:p>
            <a:r>
              <a:rPr lang="ru-RU" sz="3600">
                <a:latin typeface="Comic Sans MS" pitchFamily="66" charset="0"/>
              </a:rPr>
              <a:t>______________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ЖАННА Д’АРК – </a:t>
            </a:r>
            <a:br>
              <a:rPr lang="ru-RU" sz="2800" dirty="0" smtClean="0"/>
            </a:br>
            <a:r>
              <a:rPr lang="ru-RU" sz="2800" dirty="0" smtClean="0"/>
              <a:t>СПАСИТЕЛЬНИЦА ФРАНЦИИ</a:t>
            </a:r>
            <a:endParaRPr lang="ru-RU" sz="2800" dirty="0"/>
          </a:p>
        </p:txBody>
      </p:sp>
      <p:grpSp>
        <p:nvGrpSpPr>
          <p:cNvPr id="12" name="Группа 11"/>
          <p:cNvGrpSpPr>
            <a:grpSpLocks/>
          </p:cNvGrpSpPr>
          <p:nvPr/>
        </p:nvGrpSpPr>
        <p:grpSpPr bwMode="auto">
          <a:xfrm>
            <a:off x="250825" y="1196975"/>
            <a:ext cx="8605838" cy="5429250"/>
            <a:chOff x="251520" y="1196752"/>
            <a:chExt cx="8604496" cy="5429250"/>
          </a:xfrm>
        </p:grpSpPr>
        <p:pic>
          <p:nvPicPr>
            <p:cNvPr id="35854" name="Picture 2"/>
            <p:cNvPicPr>
              <a:picLocks noChangeAspect="1" noChangeArrowheads="1"/>
            </p:cNvPicPr>
            <p:nvPr/>
          </p:nvPicPr>
          <p:blipFill>
            <a:blip r:embed="rId4"/>
            <a:srcRect/>
            <a:stretch>
              <a:fillRect/>
            </a:stretch>
          </p:blipFill>
          <p:spPr bwMode="auto">
            <a:xfrm>
              <a:off x="251520" y="1196752"/>
              <a:ext cx="5267325" cy="5429250"/>
            </a:xfrm>
            <a:prstGeom prst="rect">
              <a:avLst/>
            </a:prstGeom>
            <a:noFill/>
            <a:ln w="9525">
              <a:noFill/>
              <a:miter lim="800000"/>
              <a:headEnd/>
              <a:tailEnd/>
            </a:ln>
          </p:spPr>
        </p:pic>
        <p:sp>
          <p:nvSpPr>
            <p:cNvPr id="14" name="TextBox 13"/>
            <p:cNvSpPr txBox="1"/>
            <p:nvPr/>
          </p:nvSpPr>
          <p:spPr>
            <a:xfrm>
              <a:off x="5724366" y="1701577"/>
              <a:ext cx="3131650" cy="4522788"/>
            </a:xfrm>
            <a:prstGeom prst="rect">
              <a:avLst/>
            </a:prstGeom>
            <a:solidFill>
              <a:schemeClr val="accent4">
                <a:lumMod val="20000"/>
                <a:lumOff val="80000"/>
              </a:schemeClr>
            </a:solidFill>
            <a:ln>
              <a:solidFill>
                <a:schemeClr val="accent1"/>
              </a:solidFill>
            </a:ln>
          </p:spPr>
          <p:txBody>
            <a:bodyPr>
              <a:spAutoFit/>
            </a:bodyPr>
            <a:lstStyle/>
            <a:p>
              <a:pPr fontAlgn="auto">
                <a:spcBef>
                  <a:spcPts val="0"/>
                </a:spcBef>
                <a:spcAft>
                  <a:spcPts val="0"/>
                </a:spcAft>
                <a:defRPr/>
              </a:pPr>
              <a:r>
                <a:rPr lang="ru-RU" sz="3600" dirty="0">
                  <a:latin typeface="+mn-lt"/>
                </a:rPr>
                <a:t>1.___________________</a:t>
              </a:r>
            </a:p>
            <a:p>
              <a:pPr fontAlgn="auto">
                <a:spcBef>
                  <a:spcPts val="0"/>
                </a:spcBef>
                <a:spcAft>
                  <a:spcPts val="0"/>
                </a:spcAft>
                <a:defRPr/>
              </a:pPr>
              <a:r>
                <a:rPr lang="ru-RU" sz="3600" dirty="0">
                  <a:latin typeface="+mn-lt"/>
                </a:rPr>
                <a:t>2.__________________</a:t>
              </a:r>
            </a:p>
            <a:p>
              <a:pPr fontAlgn="auto">
                <a:spcBef>
                  <a:spcPts val="0"/>
                </a:spcBef>
                <a:spcAft>
                  <a:spcPts val="0"/>
                </a:spcAft>
                <a:defRPr/>
              </a:pPr>
              <a:r>
                <a:rPr lang="ru-RU" sz="3600" dirty="0">
                  <a:latin typeface="+mn-lt"/>
                </a:rPr>
                <a:t>3.__________________</a:t>
              </a:r>
            </a:p>
            <a:p>
              <a:pPr fontAlgn="auto">
                <a:spcBef>
                  <a:spcPts val="0"/>
                </a:spcBef>
                <a:spcAft>
                  <a:spcPts val="0"/>
                </a:spcAft>
                <a:defRPr/>
              </a:pPr>
              <a:r>
                <a:rPr lang="ru-RU" sz="3600" dirty="0">
                  <a:latin typeface="+mn-lt"/>
                </a:rPr>
                <a:t>4.__________________</a:t>
              </a:r>
              <a:endParaRPr lang="ru-RU" sz="3600" dirty="0">
                <a:latin typeface="+mn-lt"/>
              </a:endParaRPr>
            </a:p>
          </p:txBody>
        </p:sp>
      </p:grpSp>
      <p:sp>
        <p:nvSpPr>
          <p:cNvPr id="9" name="Управляющая кнопка: сведения 8">
            <a:hlinkClick r:id="rId5" action="ppaction://hlinksldjump" highlightClick="1"/>
          </p:cNvPr>
          <p:cNvSpPr/>
          <p:nvPr/>
        </p:nvSpPr>
        <p:spPr>
          <a:xfrm>
            <a:off x="8712000" y="6444000"/>
            <a:ext cx="360000" cy="360000"/>
          </a:xfrm>
          <a:prstGeom prst="actionButtonInformation">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1" name="Группа 10"/>
          <p:cNvGrpSpPr>
            <a:grpSpLocks/>
          </p:cNvGrpSpPr>
          <p:nvPr/>
        </p:nvGrpSpPr>
        <p:grpSpPr bwMode="auto">
          <a:xfrm>
            <a:off x="252413" y="2924175"/>
            <a:ext cx="8639175" cy="989013"/>
            <a:chOff x="252000" y="980728"/>
            <a:chExt cx="8640000" cy="987504"/>
          </a:xfrm>
        </p:grpSpPr>
        <p:sp>
          <p:nvSpPr>
            <p:cNvPr id="4" name="Скругленный прямоугольник 3"/>
            <p:cNvSpPr/>
            <p:nvPr/>
          </p:nvSpPr>
          <p:spPr>
            <a:xfrm>
              <a:off x="252000" y="980728"/>
              <a:ext cx="8640000" cy="987504"/>
            </a:xfrm>
            <a:prstGeom prst="roundRect">
              <a:avLst/>
            </a:prstGeom>
            <a:blipFill>
              <a:blip r:embed="rId6"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Используя данные карты, опиши основные события Столетней войны в 1429–1431 годах.</a:t>
              </a:r>
              <a:endParaRPr lang="ru-RU" sz="2600" dirty="0">
                <a:latin typeface="+mn-lt"/>
              </a:endParaRPr>
            </a:p>
          </p:txBody>
        </p:sp>
        <p:sp>
          <p:nvSpPr>
            <p:cNvPr id="6" name="Овал 5"/>
            <p:cNvSpPr>
              <a:spLocks noChangeAspect="1"/>
            </p:cNvSpPr>
            <p:nvPr/>
          </p:nvSpPr>
          <p:spPr>
            <a:xfrm>
              <a:off x="827584" y="1124744"/>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8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ЖАННА Д’АРК – </a:t>
            </a:r>
            <a:br>
              <a:rPr lang="ru-RU" sz="2800" dirty="0" smtClean="0"/>
            </a:br>
            <a:r>
              <a:rPr lang="ru-RU" sz="2800" dirty="0" smtClean="0"/>
              <a:t>СПАСИТЕЛЬНИЦА ФРАНЦИИ</a:t>
            </a:r>
            <a:endParaRPr lang="ru-RU" sz="2800" dirty="0"/>
          </a:p>
        </p:txBody>
      </p:sp>
      <p:sp>
        <p:nvSpPr>
          <p:cNvPr id="9" name="Управляющая кнопка: назад 8">
            <a:hlinkClick r:id="rId4" action="ppaction://hlinksldjump" highlightClick="1"/>
          </p:cNvPr>
          <p:cNvSpPr/>
          <p:nvPr/>
        </p:nvSpPr>
        <p:spPr>
          <a:xfrm>
            <a:off x="8712000" y="6444000"/>
            <a:ext cx="360000" cy="360000"/>
          </a:xfrm>
          <a:prstGeom prst="actionButtonBackPrevious">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кругленный прямоугольник 12"/>
          <p:cNvSpPr/>
          <p:nvPr/>
        </p:nvSpPr>
        <p:spPr>
          <a:xfrm>
            <a:off x="252413" y="4211638"/>
            <a:ext cx="8639175" cy="2146300"/>
          </a:xfrm>
          <a:prstGeom prst="roundRect">
            <a:avLst/>
          </a:prstGeom>
          <a:solidFill>
            <a:schemeClr val="accent4">
              <a:lumMod val="20000"/>
              <a:lumOff val="80000"/>
            </a:schemeClr>
          </a:solidFill>
          <a:ln>
            <a:solidFill>
              <a:schemeClr val="bg1">
                <a:lumMod val="50000"/>
              </a:schemeClr>
            </a:solidFill>
          </a:ln>
        </p:spPr>
        <p:txBody>
          <a:bodyPr>
            <a:spAutoFit/>
          </a:bodyPr>
          <a:lstStyle/>
          <a:p>
            <a:pPr indent="357188" fontAlgn="auto">
              <a:spcBef>
                <a:spcPts val="0"/>
              </a:spcBef>
              <a:spcAft>
                <a:spcPts val="0"/>
              </a:spcAft>
              <a:defRPr/>
            </a:pPr>
            <a:r>
              <a:rPr lang="ru-RU" sz="2400" dirty="0">
                <a:latin typeface="+mn-lt"/>
              </a:rPr>
              <a:t>Происхождение Жанны до сих пор точно не установлено. По легенде, она была дочерью пахаря, хотя современники писали о ней, что «создавалось впечатление, что эта девушка воспитана была не в полях, а в школах, в тесном общении с науками».</a:t>
            </a:r>
            <a:endParaRPr lang="ru-RU" sz="2400" dirty="0">
              <a:latin typeface="+mn-lt"/>
            </a:endParaRPr>
          </a:p>
        </p:txBody>
      </p:sp>
      <p:sp>
        <p:nvSpPr>
          <p:cNvPr id="15" name="Скругленный прямоугольник 14"/>
          <p:cNvSpPr/>
          <p:nvPr/>
        </p:nvSpPr>
        <p:spPr>
          <a:xfrm>
            <a:off x="252413" y="4211638"/>
            <a:ext cx="8639175" cy="1736725"/>
          </a:xfrm>
          <a:prstGeom prst="roundRect">
            <a:avLst/>
          </a:prstGeom>
          <a:solidFill>
            <a:schemeClr val="accent4">
              <a:lumMod val="20000"/>
              <a:lumOff val="80000"/>
            </a:schemeClr>
          </a:solidFill>
          <a:ln>
            <a:solidFill>
              <a:schemeClr val="bg1">
                <a:lumMod val="50000"/>
              </a:schemeClr>
            </a:solidFill>
          </a:ln>
        </p:spPr>
        <p:txBody>
          <a:bodyPr>
            <a:spAutoFit/>
          </a:bodyPr>
          <a:lstStyle/>
          <a:p>
            <a:pPr indent="357188" fontAlgn="auto">
              <a:spcBef>
                <a:spcPts val="0"/>
              </a:spcBef>
              <a:spcAft>
                <a:spcPts val="0"/>
              </a:spcAft>
              <a:defRPr/>
            </a:pPr>
            <a:r>
              <a:rPr lang="ru-RU" sz="2400" dirty="0">
                <a:latin typeface="+mn-lt"/>
              </a:rPr>
              <a:t>Фамилия её родителей была </a:t>
            </a:r>
            <a:r>
              <a:rPr lang="ru-RU" sz="2400" dirty="0" err="1">
                <a:latin typeface="+mn-lt"/>
              </a:rPr>
              <a:t>д'Арк</a:t>
            </a:r>
            <a:r>
              <a:rPr lang="ru-RU" sz="2400" dirty="0">
                <a:latin typeface="+mn-lt"/>
              </a:rPr>
              <a:t>, но сама Жанна себя так не называла, говоря, что собственная фамилия ей неизвестна. Не раскрыто и много других загадок, связанных с её личностью.</a:t>
            </a:r>
            <a:endParaRPr lang="ru-RU" sz="2400" dirty="0">
              <a:latin typeface="+mn-lt"/>
            </a:endParaRPr>
          </a:p>
        </p:txBody>
      </p:sp>
      <p:grpSp>
        <p:nvGrpSpPr>
          <p:cNvPr id="18" name="Группа 17"/>
          <p:cNvGrpSpPr>
            <a:grpSpLocks/>
          </p:cNvGrpSpPr>
          <p:nvPr/>
        </p:nvGrpSpPr>
        <p:grpSpPr bwMode="auto">
          <a:xfrm>
            <a:off x="250825" y="4211638"/>
            <a:ext cx="8640763" cy="2316162"/>
            <a:chOff x="251520" y="1988840"/>
            <a:chExt cx="8640000" cy="2315528"/>
          </a:xfrm>
        </p:grpSpPr>
        <p:sp>
          <p:nvSpPr>
            <p:cNvPr id="16" name="Скругленный прямоугольник 15"/>
            <p:cNvSpPr/>
            <p:nvPr/>
          </p:nvSpPr>
          <p:spPr>
            <a:xfrm>
              <a:off x="251520" y="1988840"/>
              <a:ext cx="8640000" cy="2315528"/>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Некоторые исследователи считают, что Жанна </a:t>
              </a:r>
              <a:r>
                <a:rPr lang="ru-RU" sz="2600" dirty="0" err="1">
                  <a:latin typeface="+mn-lt"/>
                </a:rPr>
                <a:t>д'Арк</a:t>
              </a:r>
              <a:r>
                <a:rPr lang="ru-RU" sz="2600" dirty="0">
                  <a:latin typeface="+mn-lt"/>
                </a:rPr>
                <a:t> была благородного происхождения, а не «девушка из простого народа».</a:t>
              </a:r>
            </a:p>
            <a:p>
              <a:pPr fontAlgn="auto">
                <a:spcBef>
                  <a:spcPts val="0"/>
                </a:spcBef>
                <a:spcAft>
                  <a:spcPts val="0"/>
                </a:spcAft>
                <a:defRPr/>
              </a:pPr>
              <a:r>
                <a:rPr lang="ru-RU" sz="2600" dirty="0">
                  <a:latin typeface="+mn-lt"/>
                </a:rPr>
                <a:t>Можно ли тогда её считать народной героиней? Почему?</a:t>
              </a:r>
              <a:endParaRPr lang="ru-RU" sz="2600" dirty="0">
                <a:latin typeface="+mn-lt"/>
              </a:endParaRPr>
            </a:p>
          </p:txBody>
        </p:sp>
        <p:sp>
          <p:nvSpPr>
            <p:cNvPr id="17" name="Овал 16"/>
            <p:cNvSpPr>
              <a:spLocks noChangeAspect="1"/>
            </p:cNvSpPr>
            <p:nvPr/>
          </p:nvSpPr>
          <p:spPr>
            <a:xfrm>
              <a:off x="827584" y="2216136"/>
              <a:ext cx="252000" cy="252000"/>
            </a:xfrm>
            <a:prstGeom prst="ellipse">
              <a:avLst/>
            </a:pr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dirty="0"/>
            </a:p>
          </p:txBody>
        </p:sp>
      </p:grpSp>
      <p:pic>
        <p:nvPicPr>
          <p:cNvPr id="14" name="Рисунок 13" descr="Maison_J_dArc.jpg"/>
          <p:cNvPicPr>
            <a:picLocks noChangeAspect="1"/>
          </p:cNvPicPr>
          <p:nvPr/>
        </p:nvPicPr>
        <p:blipFill>
          <a:blip r:embed="rId6" cstate="email"/>
          <a:stretch>
            <a:fillRect/>
          </a:stretch>
        </p:blipFill>
        <p:spPr>
          <a:xfrm>
            <a:off x="251520" y="1124744"/>
            <a:ext cx="3818182" cy="28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Рисунок 18" descr="450px-Tour_Jeanne_D'Arc10.jpg"/>
          <p:cNvPicPr>
            <a:picLocks noChangeAspect="1"/>
          </p:cNvPicPr>
          <p:nvPr/>
        </p:nvPicPr>
        <p:blipFill>
          <a:blip r:embed="rId7" cstate="email"/>
          <a:stretch>
            <a:fillRect/>
          </a:stretch>
        </p:blipFill>
        <p:spPr>
          <a:xfrm>
            <a:off x="4283968" y="1124744"/>
            <a:ext cx="2160000" cy="28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Рисунок 19" descr="450px-Joan_of_Arc_Roen_Burning_place_IMG_1602.JPG"/>
          <p:cNvPicPr>
            <a:picLocks noChangeAspect="1"/>
          </p:cNvPicPr>
          <p:nvPr/>
        </p:nvPicPr>
        <p:blipFill>
          <a:blip r:embed="rId8" cstate="email"/>
          <a:stretch>
            <a:fillRect/>
          </a:stretch>
        </p:blipFill>
        <p:spPr>
          <a:xfrm>
            <a:off x="6696000" y="1124744"/>
            <a:ext cx="2160000" cy="28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xit" presetSubtype="0" fill="hold" grpId="1" nodeType="withEffect">
                                  <p:stCondLst>
                                    <p:cond delay="0"/>
                                  </p:stCondLst>
                                  <p:childTnLst>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Столетнюю войну начали короли, а участвовали в ней народы воюющих стран. В эти десятилетия жители Англии и Франции начинают осознавать себя англичанами </a:t>
            </a:r>
            <a:r>
              <a:rPr lang="ru-RU"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 французами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993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1005240"/>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Расставь </a:t>
            </a:r>
            <a:r>
              <a:rPr lang="ru-RU" sz="2800" dirty="0">
                <a:latin typeface="+mn-lt"/>
              </a:rPr>
              <a:t>события и явления в правильной </a:t>
            </a:r>
            <a:r>
              <a:rPr lang="ru-RU" sz="2800" dirty="0">
                <a:latin typeface="+mn-lt"/>
              </a:rPr>
              <a:t>последовательности.</a:t>
            </a:r>
            <a:endParaRPr lang="ru-RU" sz="2800" dirty="0">
              <a:latin typeface="+mn-lt"/>
            </a:endParaRPr>
          </a:p>
        </p:txBody>
      </p:sp>
      <p:sp>
        <p:nvSpPr>
          <p:cNvPr id="41988" name="Прямоугольник 2"/>
          <p:cNvSpPr>
            <a:spLocks noChangeArrowheads="1"/>
          </p:cNvSpPr>
          <p:nvPr/>
        </p:nvSpPr>
        <p:spPr bwMode="auto">
          <a:xfrm>
            <a:off x="225425" y="2265363"/>
            <a:ext cx="8631238" cy="3508375"/>
          </a:xfrm>
          <a:prstGeom prst="rect">
            <a:avLst/>
          </a:prstGeom>
          <a:noFill/>
          <a:ln w="9525">
            <a:noFill/>
            <a:miter lim="800000"/>
            <a:headEnd/>
            <a:tailEnd/>
          </a:ln>
        </p:spPr>
        <p:txBody>
          <a:bodyPr>
            <a:spAutoFit/>
          </a:bodyPr>
          <a:lstStyle/>
          <a:p>
            <a:pPr indent="354013"/>
            <a:r>
              <a:rPr lang="ru-RU" sz="2800">
                <a:latin typeface="Comic Sans MS" pitchFamily="66" charset="0"/>
              </a:rPr>
              <a:t>1. Французскому королю удалось подчинить себе практически все свои земли.</a:t>
            </a:r>
          </a:p>
          <a:p>
            <a:pPr indent="354013"/>
            <a:r>
              <a:rPr lang="ru-RU" sz="2800">
                <a:latin typeface="Comic Sans MS" pitchFamily="66" charset="0"/>
              </a:rPr>
              <a:t>2. Английские короли стремятся вернуть утерянные земли.</a:t>
            </a:r>
          </a:p>
          <a:p>
            <a:pPr indent="354013"/>
            <a:r>
              <a:rPr lang="ru-RU" sz="2800">
                <a:latin typeface="Comic Sans MS" pitchFamily="66" charset="0"/>
              </a:rPr>
              <a:t>3. Начало Столетней войны.</a:t>
            </a:r>
          </a:p>
          <a:p>
            <a:pPr indent="354013"/>
            <a:r>
              <a:rPr lang="ru-RU" sz="2800">
                <a:latin typeface="Comic Sans MS" pitchFamily="66" charset="0"/>
              </a:rPr>
              <a:t>4. Богатые торгово-ремесленные города Фландрии стремились к сотрудничеству с английским королём.</a:t>
            </a:r>
          </a:p>
        </p:txBody>
      </p:sp>
      <p:sp>
        <p:nvSpPr>
          <p:cNvPr id="13" name="Заголовок 1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grpSp>
        <p:nvGrpSpPr>
          <p:cNvPr id="41990" name="Группа 20"/>
          <p:cNvGrpSpPr>
            <a:grpSpLocks/>
          </p:cNvGrpSpPr>
          <p:nvPr/>
        </p:nvGrpSpPr>
        <p:grpSpPr bwMode="auto">
          <a:xfrm>
            <a:off x="260350" y="5954713"/>
            <a:ext cx="8631238" cy="787400"/>
            <a:chOff x="259594" y="5882706"/>
            <a:chExt cx="8632406" cy="786654"/>
          </a:xfrm>
        </p:grpSpPr>
        <p:sp>
          <p:nvSpPr>
            <p:cNvPr id="15" name="Полилиния 14"/>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6" name="Полилиния 15"/>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7" name="Полилиния 16"/>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8" name="Полилиния 17"/>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9" name="Полилиния 18"/>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20" name="Полилиния 19"/>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1" name="Полилиния 20"/>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grpSp>
      <p:pic>
        <p:nvPicPr>
          <p:cNvPr id="4199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958830"/>
            <a:ext cx="8640000" cy="2758202"/>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Какой процесс здесь представлен: причины или итоги Столетней войны? Приведи одно–два доказательства своей точки зрения.</a:t>
            </a:r>
          </a:p>
          <a:p>
            <a:pPr indent="357188"/>
            <a:r>
              <a:rPr lang="ru-RU" sz="2600" b="1">
                <a:solidFill>
                  <a:srgbClr val="0070C0"/>
                </a:solidFill>
                <a:latin typeface="Comic Sans MS" pitchFamily="66" charset="0"/>
              </a:rPr>
              <a:t>Максимальный уровень. </a:t>
            </a:r>
            <a:r>
              <a:rPr lang="ru-RU" sz="2600">
                <a:latin typeface="Comic Sans MS" pitchFamily="66" charset="0"/>
              </a:rPr>
              <a:t>Для  доказательства используй материал, не изученный на уроках.</a:t>
            </a:r>
          </a:p>
        </p:txBody>
      </p:sp>
      <p:graphicFrame>
        <p:nvGraphicFramePr>
          <p:cNvPr id="44050" name="Group 18"/>
          <p:cNvGraphicFramePr>
            <a:graphicFrameLocks noGrp="1"/>
          </p:cNvGraphicFramePr>
          <p:nvPr/>
        </p:nvGraphicFramePr>
        <p:xfrm>
          <a:off x="252413" y="4225925"/>
          <a:ext cx="8639175" cy="200660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3" name="Заголовок 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44048"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600">
                <a:latin typeface="Comic Sans MS" pitchFamily="66" charset="0"/>
              </a:rPr>
              <a:t>	Известно, что Карл VII не пришёл на помощь Жанне д</a:t>
            </a:r>
            <a:r>
              <a:rPr lang="en-US" sz="2600">
                <a:latin typeface="Comic Sans MS" pitchFamily="66" charset="0"/>
              </a:rPr>
              <a:t>’</a:t>
            </a:r>
            <a:r>
              <a:rPr lang="ru-RU" sz="2600">
                <a:latin typeface="Comic Sans MS" pitchFamily="66" charset="0"/>
              </a:rPr>
              <a:t>Арк, когда она оказалась в плену</a:t>
            </a:r>
            <a:r>
              <a:rPr lang="ru-RU" sz="2600"/>
              <a:t> </a:t>
            </a:r>
            <a:r>
              <a:rPr lang="ru-RU" sz="2600">
                <a:latin typeface="Comic Sans MS" pitchFamily="66" charset="0"/>
              </a:rPr>
              <a:t>у англичан.</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6085"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Скругленный прямоугольник 4"/>
          <p:cNvSpPr/>
          <p:nvPr/>
        </p:nvSpPr>
        <p:spPr>
          <a:xfrm>
            <a:off x="252000" y="2557859"/>
            <a:ext cx="8640000" cy="146423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600" b="1" dirty="0">
                <a:solidFill>
                  <a:srgbClr val="0070C0"/>
                </a:solidFill>
                <a:latin typeface="+mn-lt"/>
              </a:rPr>
              <a:t>Необходимый</a:t>
            </a:r>
            <a:r>
              <a:rPr lang="ru-RU" sz="2800" dirty="0">
                <a:latin typeface="+mn-lt"/>
              </a:rPr>
              <a:t> </a:t>
            </a:r>
            <a:r>
              <a:rPr lang="ru-RU" sz="2600" b="1" dirty="0">
                <a:solidFill>
                  <a:srgbClr val="0070C0"/>
                </a:solidFill>
                <a:latin typeface="+mn-lt"/>
              </a:rPr>
              <a:t>уровень. </a:t>
            </a:r>
            <a:r>
              <a:rPr lang="ru-RU" sz="2600" dirty="0">
                <a:latin typeface="+mn-lt"/>
              </a:rPr>
              <a:t>Запиши, какие общечеловеческие правила поведения нарушил</a:t>
            </a:r>
            <a:r>
              <a:rPr lang="en-US" sz="2600" dirty="0">
                <a:latin typeface="+mn-lt"/>
              </a:rPr>
              <a:t> </a:t>
            </a:r>
            <a:r>
              <a:rPr lang="ru-RU" sz="2600" dirty="0">
                <a:latin typeface="+mn-lt"/>
              </a:rPr>
              <a:t>Карл VII. Как ты думаешь, почему он это сделал?</a:t>
            </a:r>
            <a:endParaRPr lang="ru-RU" sz="2600" dirty="0">
              <a:latin typeface="+mn-lt"/>
            </a:endParaRPr>
          </a:p>
        </p:txBody>
      </p:sp>
      <p:graphicFrame>
        <p:nvGraphicFramePr>
          <p:cNvPr id="6" name="Таблица 5"/>
          <p:cNvGraphicFramePr>
            <a:graphicFrameLocks noGrp="1"/>
          </p:cNvGraphicFramePr>
          <p:nvPr/>
        </p:nvGraphicFramePr>
        <p:xfrm>
          <a:off x="252413" y="4530725"/>
          <a:ext cx="8639175" cy="1646238"/>
        </p:xfrm>
        <a:graphic>
          <a:graphicData uri="http://schemas.openxmlformats.org/drawingml/2006/table">
            <a:tbl>
              <a:tblPr firstRow="1" bandRow="1">
                <a:tableStyleId>{5940675A-B579-460E-94D1-54222C63F5DA}</a:tableStyleId>
              </a:tblPr>
              <a:tblGrid>
                <a:gridCol w="4320000"/>
                <a:gridCol w="4320000"/>
              </a:tblGrid>
              <a:tr h="370840">
                <a:tc>
                  <a:txBody>
                    <a:bodyPr/>
                    <a:lstStyle/>
                    <a:p>
                      <a:r>
                        <a:rPr lang="ru-RU" sz="2400" dirty="0" smtClean="0"/>
                        <a:t>Какие общечеловеческие правила нарушены</a:t>
                      </a:r>
                      <a:endParaRPr lang="ru-RU" sz="2400" dirty="0"/>
                    </a:p>
                  </a:txBody>
                  <a:tcPr>
                    <a:solidFill>
                      <a:schemeClr val="accent4">
                        <a:lumMod val="20000"/>
                        <a:lumOff val="80000"/>
                      </a:schemeClr>
                    </a:solidFill>
                  </a:tcPr>
                </a:tc>
                <a:tc>
                  <a:txBody>
                    <a:bodyPr/>
                    <a:lstStyle/>
                    <a:p>
                      <a:r>
                        <a:rPr lang="en-US" sz="2400" dirty="0" smtClean="0"/>
                        <a:t>_____________________</a:t>
                      </a:r>
                    </a:p>
                    <a:p>
                      <a:r>
                        <a:rPr lang="en-US" sz="2400" dirty="0" smtClean="0"/>
                        <a:t>_____________________</a:t>
                      </a:r>
                      <a:endParaRPr lang="ru-RU" sz="2400" dirty="0"/>
                    </a:p>
                  </a:txBody>
                  <a:tcPr>
                    <a:solidFill>
                      <a:schemeClr val="accent4">
                        <a:lumMod val="20000"/>
                        <a:lumOff val="80000"/>
                      </a:schemeClr>
                    </a:solidFill>
                  </a:tcPr>
                </a:tc>
              </a:tr>
              <a:tr h="370840">
                <a:tc>
                  <a:txBody>
                    <a:bodyPr/>
                    <a:lstStyle/>
                    <a:p>
                      <a:r>
                        <a:rPr lang="ru-RU" sz="2400" dirty="0" smtClean="0"/>
                        <a:t>Он это сделал потому, что</a:t>
                      </a:r>
                      <a:endParaRPr lang="ru-RU" sz="2400" dirty="0"/>
                    </a:p>
                  </a:txBody>
                  <a:tcPr>
                    <a:solidFill>
                      <a:schemeClr val="accent4">
                        <a:lumMod val="20000"/>
                        <a:lumOff val="80000"/>
                      </a:schemeClr>
                    </a:solidFill>
                  </a:tcPr>
                </a:tc>
                <a:tc>
                  <a:txBody>
                    <a:bodyPr/>
                    <a:lstStyle/>
                    <a:p>
                      <a:r>
                        <a:rPr lang="en-US" sz="2400" dirty="0" smtClean="0"/>
                        <a:t>_____________________</a:t>
                      </a:r>
                    </a:p>
                    <a:p>
                      <a:r>
                        <a:rPr lang="en-US" sz="2400" dirty="0" smtClean="0"/>
                        <a:t>_____________________</a:t>
                      </a:r>
                      <a:endParaRPr lang="ru-RU" sz="24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600">
                <a:latin typeface="Comic Sans MS" pitchFamily="66" charset="0"/>
              </a:rPr>
              <a:t>	Известно, что Карл VII не пришёл на помощь Жанне д</a:t>
            </a:r>
            <a:r>
              <a:rPr lang="en-US" sz="2600">
                <a:latin typeface="Comic Sans MS" pitchFamily="66" charset="0"/>
              </a:rPr>
              <a:t>’</a:t>
            </a:r>
            <a:r>
              <a:rPr lang="ru-RU" sz="2600">
                <a:latin typeface="Comic Sans MS" pitchFamily="66" charset="0"/>
              </a:rPr>
              <a:t>Арк, когда она оказалась в плену</a:t>
            </a:r>
            <a:r>
              <a:rPr lang="ru-RU" sz="2600"/>
              <a:t> </a:t>
            </a:r>
            <a:r>
              <a:rPr lang="ru-RU" sz="2600">
                <a:latin typeface="Comic Sans MS" pitchFamily="66" charset="0"/>
              </a:rPr>
              <a:t>у англичан.</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813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Скругленный прямоугольник 4"/>
          <p:cNvSpPr/>
          <p:nvPr/>
        </p:nvSpPr>
        <p:spPr>
          <a:xfrm>
            <a:off x="252000" y="2564904"/>
            <a:ext cx="8640000" cy="132802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400" b="1">
                <a:solidFill>
                  <a:srgbClr val="0070C0"/>
                </a:solidFill>
                <a:latin typeface="Comic Sans MS" pitchFamily="66" charset="0"/>
              </a:rPr>
              <a:t>Повышенный</a:t>
            </a:r>
            <a:r>
              <a:rPr lang="en-US" sz="2400" b="1">
                <a:solidFill>
                  <a:srgbClr val="0070C0"/>
                </a:solidFill>
                <a:latin typeface="Comic Sans MS" pitchFamily="66" charset="0"/>
              </a:rPr>
              <a:t> </a:t>
            </a:r>
            <a:r>
              <a:rPr lang="ru-RU" sz="2400" b="1">
                <a:solidFill>
                  <a:srgbClr val="0070C0"/>
                </a:solidFill>
                <a:latin typeface="Comic Sans MS" pitchFamily="66" charset="0"/>
              </a:rPr>
              <a:t>уровень. </a:t>
            </a:r>
            <a:r>
              <a:rPr lang="ru-RU" sz="2400">
                <a:latin typeface="Comic Sans MS" pitchFamily="66" charset="0"/>
              </a:rPr>
              <a:t>Запиши своё</a:t>
            </a:r>
            <a:r>
              <a:rPr lang="en-US" sz="2400">
                <a:latin typeface="Comic Sans MS" pitchFamily="66" charset="0"/>
              </a:rPr>
              <a:t> </a:t>
            </a:r>
            <a:r>
              <a:rPr lang="ru-RU" sz="2400">
                <a:latin typeface="Comic Sans MS" pitchFamily="66" charset="0"/>
              </a:rPr>
              <a:t>отношение к действиям Карла VII и приведи один</a:t>
            </a:r>
            <a:r>
              <a:rPr lang="en-US" sz="2400">
                <a:latin typeface="Comic Sans MS" pitchFamily="66" charset="0"/>
              </a:rPr>
              <a:t>-</a:t>
            </a:r>
            <a:r>
              <a:rPr lang="ru-RU" sz="2400">
                <a:latin typeface="Comic Sans MS" pitchFamily="66" charset="0"/>
              </a:rPr>
              <a:t>два аргумента (объяснения) в подтверждение своей точки зрения.</a:t>
            </a:r>
          </a:p>
        </p:txBody>
      </p:sp>
      <p:graphicFrame>
        <p:nvGraphicFramePr>
          <p:cNvPr id="48152" name="Group 24"/>
          <p:cNvGraphicFramePr>
            <a:graphicFrameLocks noGrp="1"/>
          </p:cNvGraphicFramePr>
          <p:nvPr/>
        </p:nvGraphicFramePr>
        <p:xfrm>
          <a:off x="252413" y="4005263"/>
          <a:ext cx="8639175" cy="127635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10" name="Скругленный прямоугольник 9"/>
          <p:cNvSpPr/>
          <p:nvPr/>
        </p:nvSpPr>
        <p:spPr>
          <a:xfrm>
            <a:off x="252000" y="5445224"/>
            <a:ext cx="8640000" cy="132802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400" b="1">
                <a:solidFill>
                  <a:srgbClr val="0070C0"/>
                </a:solidFill>
                <a:latin typeface="Comic Sans MS" pitchFamily="66" charset="0"/>
              </a:rPr>
              <a:t>Максимальный</a:t>
            </a:r>
            <a:r>
              <a:rPr lang="en-US" sz="2400" b="1">
                <a:solidFill>
                  <a:srgbClr val="0070C0"/>
                </a:solidFill>
                <a:latin typeface="Comic Sans MS" pitchFamily="66" charset="0"/>
              </a:rPr>
              <a:t> </a:t>
            </a:r>
            <a:r>
              <a:rPr lang="ru-RU" sz="2400" b="1">
                <a:solidFill>
                  <a:srgbClr val="0070C0"/>
                </a:solidFill>
                <a:latin typeface="Comic Sans MS" pitchFamily="66" charset="0"/>
              </a:rPr>
              <a:t>уровень. </a:t>
            </a:r>
            <a:r>
              <a:rPr lang="ru-RU" sz="2400">
                <a:latin typeface="Comic Sans MS" pitchFamily="66" charset="0"/>
              </a:rPr>
              <a:t>Используй</a:t>
            </a:r>
            <a:r>
              <a:rPr lang="en-US" sz="2400">
                <a:latin typeface="Comic Sans MS" pitchFamily="66" charset="0"/>
              </a:rPr>
              <a:t> </a:t>
            </a:r>
            <a:r>
              <a:rPr lang="ru-RU" sz="2400">
                <a:latin typeface="Comic Sans MS" pitchFamily="66" charset="0"/>
              </a:rPr>
              <a:t>дополнительную информацию, не полученную ранее на уроках.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2000" y="5640551"/>
            <a:ext cx="8640000" cy="919401"/>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a:t>
            </a:r>
            <a:r>
              <a:rPr lang="ru-RU" sz="2400" dirty="0">
                <a:latin typeface="+mn-lt"/>
              </a:rPr>
              <a:t>Сравни с предыдущим выводом. Какой возникает вопрос?</a:t>
            </a:r>
            <a:endParaRPr lang="ru-RU" sz="2300" dirty="0">
              <a:latin typeface="+mn-lt"/>
            </a:endParaRPr>
          </a:p>
        </p:txBody>
      </p:sp>
      <p:sp>
        <p:nvSpPr>
          <p:cNvPr id="7" name="Объект 6"/>
          <p:cNvSpPr>
            <a:spLocks noGrp="1"/>
          </p:cNvSpPr>
          <p:nvPr>
            <p:ph sz="half" idx="2"/>
          </p:nvPr>
        </p:nvSpPr>
        <p:spPr>
          <a:xfrm>
            <a:off x="5292725" y="981075"/>
            <a:ext cx="3598863" cy="4498975"/>
          </a:xfrm>
          <a:blipFill dpi="0" rotWithShape="1">
            <a:blip r:embed="rId3"/>
            <a:srcRect/>
            <a:tile tx="0" ty="0" sx="100000" sy="100000" flip="none" algn="tl"/>
          </a:blipFill>
          <a:ln>
            <a:round/>
          </a:ln>
        </p:spPr>
        <p:txBody>
          <a:bodyPr anchor="ctr"/>
          <a:lstStyle/>
          <a:p>
            <a:pPr marL="88900" indent="0">
              <a:spcBef>
                <a:spcPct val="0"/>
              </a:spcBef>
              <a:buFont typeface="Comic Sans MS" pitchFamily="66" charset="0"/>
              <a:buNone/>
            </a:pPr>
            <a:r>
              <a:rPr lang="ru-RU" sz="2000" smtClean="0"/>
              <a:t>Посчитай по хронологической таблице, сколько лет продолжалась война между Англией и Францией, начавшаяся в 1337 году. </a:t>
            </a:r>
          </a:p>
          <a:p>
            <a:pPr marL="88900" indent="0">
              <a:spcBef>
                <a:spcPct val="0"/>
              </a:spcBef>
              <a:buFont typeface="Comic Sans MS" pitchFamily="66" charset="0"/>
              <a:buNone/>
            </a:pPr>
            <a:r>
              <a:rPr lang="ru-RU" sz="2000" smtClean="0"/>
              <a:t>Знаешь ли ты какие-нибудь войны между двумя государствами, которые длились бы столько времени?</a:t>
            </a:r>
          </a:p>
        </p:txBody>
      </p:sp>
      <p:sp>
        <p:nvSpPr>
          <p:cNvPr id="2" name="Объект 1"/>
          <p:cNvSpPr>
            <a:spLocks noGrp="1"/>
          </p:cNvSpPr>
          <p:nvPr>
            <p:ph sz="half" idx="1"/>
          </p:nvPr>
        </p:nvSpPr>
        <p:spPr>
          <a:xfrm>
            <a:off x="252413" y="981075"/>
            <a:ext cx="3598862" cy="4498975"/>
          </a:xfrm>
          <a:prstGeom prst="roundRect">
            <a:avLst>
              <a:gd name="adj" fmla="val 10315"/>
            </a:avLst>
          </a:prstGeom>
          <a:blipFill dpi="0" rotWithShape="1">
            <a:blip r:embed="rId3"/>
            <a:srcRect/>
            <a:tile tx="0" ty="0" sx="100000" sy="100000" flip="none" algn="tl"/>
          </a:blipFill>
          <a:ln>
            <a:round/>
          </a:ln>
        </p:spPr>
        <p:txBody>
          <a:bodyPr/>
          <a:lstStyle/>
          <a:p>
            <a:pPr marL="88900" indent="0" algn="ctr">
              <a:spcBef>
                <a:spcPct val="0"/>
              </a:spcBef>
              <a:buFont typeface="Comic Sans MS" pitchFamily="66" charset="0"/>
              <a:buNone/>
            </a:pPr>
            <a:r>
              <a:rPr lang="ru-RU" sz="1300" smtClean="0"/>
              <a:t>Из книги Жана Жуэнви’ля, маршала Шампа’ни. «О святых речах и добрых делах Людовика Святого» о событиях 1248–1254 годов</a:t>
            </a:r>
          </a:p>
          <a:p>
            <a:pPr marL="88900" indent="0">
              <a:spcBef>
                <a:spcPct val="0"/>
              </a:spcBef>
              <a:buFont typeface="Comic Sans MS" pitchFamily="66" charset="0"/>
              <a:buNone/>
            </a:pPr>
            <a:r>
              <a:rPr lang="ru-RU" sz="1300" smtClean="0"/>
              <a:t>«…Мир, который он (король Франции) заключил с королём Англии, заключил он против желания своего Совета, который заявлял ему: "Сир, нам кажется, что вы теряете землю, которую даёте королю Англии, ибо он не имеет на неё прав: ведь его отец потерял её по суду". На это король ответил, что… есть основательная причина дать ему землю. Ведь мы женаты на сёстрах, и наши дети – двоюродные братья; поэтому подобает быть миру между нами. Для меня же в мире с королём Англии – великая честь, ибо он становится моим человеком, кем бы он ни был раньше…»</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a:spLocks/>
          </p:cNvSpPr>
          <p:nvPr/>
        </p:nvSpPr>
        <p:spPr bwMode="auto">
          <a:xfrm>
            <a:off x="254000" y="981075"/>
            <a:ext cx="8640763" cy="4498975"/>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8900" algn="ctr">
              <a:buFont typeface="Comic Sans MS" pitchFamily="66" charset="0"/>
              <a:buNone/>
            </a:pPr>
            <a:r>
              <a:rPr lang="ru-RU" sz="3200">
                <a:latin typeface="Comic Sans MS" pitchFamily="66" charset="0"/>
              </a:rPr>
              <a:t>Посчитай по хронологической таблице, сколько лет продолжалась война между Англией и Францией, начавшаяся в 1337 году. </a:t>
            </a:r>
          </a:p>
          <a:p>
            <a:pPr marL="88900">
              <a:buFont typeface="Comic Sans MS" pitchFamily="66" charset="0"/>
              <a:buNone/>
            </a:pPr>
            <a:r>
              <a:rPr lang="ru-RU" sz="3200">
                <a:latin typeface="Comic Sans MS" pitchFamily="66" charset="0"/>
              </a:rPr>
              <a:t>Знаешь ли ты какие-нибудь войны между двумя государствами, которые длились бы столько времени?</a:t>
            </a:r>
          </a:p>
        </p:txBody>
      </p:sp>
      <p:sp>
        <p:nvSpPr>
          <p:cNvPr id="12" name="Объект 1"/>
          <p:cNvSpPr>
            <a:spLocks/>
          </p:cNvSpPr>
          <p:nvPr/>
        </p:nvSpPr>
        <p:spPr bwMode="auto">
          <a:xfrm>
            <a:off x="252413" y="981075"/>
            <a:ext cx="8639175" cy="4498975"/>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200">
                <a:latin typeface="Comic Sans MS" pitchFamily="66" charset="0"/>
              </a:rPr>
              <a:t>Из книги Жана Жуэнви’ля, маршала Шампа’ни.</a:t>
            </a:r>
          </a:p>
          <a:p>
            <a:pPr marL="88900" algn="ctr">
              <a:buFont typeface="Comic Sans MS" pitchFamily="66" charset="0"/>
              <a:buNone/>
            </a:pPr>
            <a:r>
              <a:rPr lang="ru-RU" sz="2200">
                <a:latin typeface="Comic Sans MS" pitchFamily="66" charset="0"/>
              </a:rPr>
              <a:t>«О святых речах и добрых делах Людовика Святого» о </a:t>
            </a:r>
            <a:r>
              <a:rPr lang="ru-RU" sz="2100">
                <a:latin typeface="Comic Sans MS" pitchFamily="66" charset="0"/>
              </a:rPr>
              <a:t>событиях 1248–1254 годов</a:t>
            </a:r>
          </a:p>
          <a:p>
            <a:pPr marL="88900" algn="just">
              <a:buFont typeface="Comic Sans MS" pitchFamily="66" charset="0"/>
              <a:buNone/>
            </a:pPr>
            <a:r>
              <a:rPr lang="ru-RU" sz="2100">
                <a:latin typeface="Comic Sans MS" pitchFamily="66" charset="0"/>
              </a:rPr>
              <a:t>«…Мир, который он (король Франции) заключил с королём Англии, заключил он против желания своего Совета, который заявлял ему: "Сир, нам кажется, что вы теряете землю, которую даёте королю Англии, ибо он не имеет на неё прав: ведь его отец потерял её по суду". На это король ответил, что… есть основательная причина дать ему землю. Ведь мы женаты на сёстрах, и наши дети – двоюродные братья; поэтому подобает быть миру между нами. Для меня же в мире с королём Англии – великая честь, ибо он становится моим человеком, кем бы он ни был раньше…»</a:t>
            </a:r>
          </a:p>
        </p:txBody>
      </p:sp>
      <p:sp>
        <p:nvSpPr>
          <p:cNvPr id="4" name="Скругленный прямоугольник 3"/>
          <p:cNvSpPr/>
          <p:nvPr/>
        </p:nvSpPr>
        <p:spPr>
          <a:xfrm>
            <a:off x="252000" y="5640551"/>
            <a:ext cx="8640000" cy="1172825"/>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Судя по фактам, изложенным в этом отрывке, какие были отношения между королями Англии и Франции в середине XIII века?</a:t>
            </a:r>
            <a:endParaRPr lang="ru-RU" sz="2000" dirty="0">
              <a:latin typeface="+mn-lt"/>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84551"/>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nextCondLst>
                <p:cond evt="onClick" delay="0">
                  <p:tgtEl>
                    <p:spTgt spid="6"/>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МИР МЕЖДУ АНГЛИЕЙ И ФРАНЦИЕЙ СМЕНИЛСЯ ПРОДОЛЖИТЕЛЬНОЙ</a:t>
            </a:r>
          </a:p>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СТОЛЕТНЕЙ ВОЙНОЙ?</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4" name="Group 34"/>
          <p:cNvGraphicFramePr>
            <a:graphicFrameLocks noGrp="1"/>
          </p:cNvGraphicFramePr>
          <p:nvPr/>
        </p:nvGraphicFramePr>
        <p:xfrm>
          <a:off x="252413" y="981075"/>
          <a:ext cx="8640762" cy="5694363"/>
        </p:xfrm>
        <a:graphic>
          <a:graphicData uri="http://schemas.openxmlformats.org/drawingml/2006/table">
            <a:tbl>
              <a:tblPr/>
              <a:tblGrid>
                <a:gridCol w="2447925"/>
                <a:gridCol w="1150937"/>
                <a:gridCol w="5041900"/>
              </a:tblGrid>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Сословно-представительная монархия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Г</a:t>
                      </a:r>
                      <a:r>
                        <a:rPr kumimoji="0" lang="ru-RU" sz="2000" b="0" i="0" u="none" strike="noStrike" cap="none" normalizeH="0" baseline="0" smtClean="0">
                          <a:ln>
                            <a:noFill/>
                          </a:ln>
                          <a:solidFill>
                            <a:srgbClr val="800000"/>
                          </a:solidFill>
                          <a:effectLst/>
                          <a:latin typeface="Comic Sans MS" pitchFamily="66" charset="0"/>
                        </a:rPr>
                        <a:t>осударство, в котором монарх управляет страной, опираясь на решения собрания выборных представителей сословий.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53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Г</a:t>
                      </a:r>
                      <a:r>
                        <a:rPr kumimoji="0" lang="ru-RU" sz="2000" b="0" i="0" u="none" strike="noStrike" cap="none" normalizeH="0" baseline="0" smtClean="0">
                          <a:ln>
                            <a:noFill/>
                          </a:ln>
                          <a:solidFill>
                            <a:srgbClr val="800000"/>
                          </a:solidFill>
                          <a:effectLst/>
                          <a:latin typeface="Comic Sans MS" pitchFamily="66" charset="0"/>
                        </a:rPr>
                        <a:t>осударственная раздробленность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Э</a:t>
                      </a:r>
                      <a:r>
                        <a:rPr kumimoji="0" lang="ru-RU" sz="2000" b="0" i="0" u="none" strike="noStrike" cap="none" normalizeH="0" baseline="0" smtClean="0">
                          <a:ln>
                            <a:noFill/>
                          </a:ln>
                          <a:solidFill>
                            <a:srgbClr val="800000"/>
                          </a:solidFill>
                          <a:effectLst/>
                          <a:latin typeface="Comic Sans MS" pitchFamily="66" charset="0"/>
                        </a:rPr>
                        <a:t>тап в истории средневековых государств, когда они были разделены на феодальные владения и центральный правитель не имел реальной власти.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Ф</a:t>
                      </a:r>
                      <a:r>
                        <a:rPr kumimoji="0" lang="ru-RU" sz="2000" b="0" i="0" u="none" strike="noStrike" cap="none" normalizeH="0" baseline="0" smtClean="0">
                          <a:ln>
                            <a:noFill/>
                          </a:ln>
                          <a:solidFill>
                            <a:srgbClr val="800000"/>
                          </a:solidFill>
                          <a:effectLst/>
                          <a:latin typeface="Comic Sans MS" pitchFamily="66" charset="0"/>
                        </a:rPr>
                        <a:t>еодальная раздробленность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С</a:t>
                      </a:r>
                      <a:r>
                        <a:rPr kumimoji="0" lang="ru-RU" sz="2000" b="0" i="0" u="none" strike="noStrike" cap="none" normalizeH="0" baseline="0" smtClean="0">
                          <a:ln>
                            <a:noFill/>
                          </a:ln>
                          <a:solidFill>
                            <a:srgbClr val="800000"/>
                          </a:solidFill>
                          <a:effectLst/>
                          <a:latin typeface="Comic Sans MS" pitchFamily="66" charset="0"/>
                        </a:rPr>
                        <a:t>остояние, при котором единое государство разделяется на множество независимых, но при этом сохраняется память о единстве страны.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42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Н</a:t>
                      </a:r>
                      <a:r>
                        <a:rPr kumimoji="0" lang="ru-RU" sz="2000" b="0" i="0" u="none" strike="noStrike" cap="none" normalizeH="0" baseline="0" smtClean="0">
                          <a:ln>
                            <a:noFill/>
                          </a:ln>
                          <a:solidFill>
                            <a:srgbClr val="800000"/>
                          </a:solidFill>
                          <a:effectLst/>
                          <a:latin typeface="Comic Sans MS" pitchFamily="66" charset="0"/>
                        </a:rPr>
                        <a:t>арод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Arial" charset="0"/>
                        </a:rPr>
                        <a:t>О</a:t>
                      </a:r>
                      <a:r>
                        <a:rPr kumimoji="0" lang="ru-RU" sz="2000" b="0" i="0" u="none" strike="noStrike" cap="none" normalizeH="0" baseline="0" smtClean="0">
                          <a:ln>
                            <a:noFill/>
                          </a:ln>
                          <a:solidFill>
                            <a:srgbClr val="800000"/>
                          </a:solidFill>
                          <a:effectLst/>
                          <a:latin typeface="Comic Sans MS" pitchFamily="66" charset="0"/>
                        </a:rPr>
                        <a:t>бщность людей, которых объединяют самоназвание, один язык общения, особый образ жизни, обычаи.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226569" y="3212282"/>
            <a:ext cx="8640000" cy="1055607"/>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843213" y="1268413"/>
            <a:ext cx="865187"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2"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4"/>
                                        </p:tgtEl>
                                        <p:attrNameLst>
                                          <p:attrName>style.visibility</p:attrName>
                                        </p:attrNameLst>
                                      </p:cBhvr>
                                      <p:to>
                                        <p:strVal val="visible"/>
                                      </p:to>
                                    </p:set>
                                    <p:animEffect transition="in" filter="fade">
                                      <p:cBhvr>
                                        <p:cTn id="13" dur="1000"/>
                                        <p:tgtEl>
                                          <p:spTgt spid="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153233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a:t>
            </a:r>
            <a:r>
              <a:rPr lang="ru-RU" sz="2800" dirty="0">
                <a:latin typeface="+mn-lt"/>
              </a:rPr>
              <a:t>Что было сделано для преодоления раздробленности в Англии и Франции XI – начала XIV века?</a:t>
            </a:r>
            <a:endParaRPr lang="ru-RU" sz="2600" dirty="0">
              <a:latin typeface="+mn-lt"/>
            </a:endParaRP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
        <p:nvSpPr>
          <p:cNvPr id="5" name="Овал 4"/>
          <p:cNvSpPr>
            <a:spLocks noChangeAspect="1"/>
          </p:cNvSpPr>
          <p:nvPr/>
        </p:nvSpPr>
        <p:spPr>
          <a:xfrm>
            <a:off x="828000" y="1160776"/>
            <a:ext cx="252000" cy="252000"/>
          </a:xfrm>
          <a:prstGeom prst="ellipse">
            <a:avLst/>
          </a:prstGeom>
          <a:solidFill>
            <a:srgbClr val="00B0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22537" name="Рисунок 5" descr="545px-Blason_France_moderne.svg.png"/>
          <p:cNvPicPr>
            <a:picLocks noChangeAspect="1"/>
          </p:cNvPicPr>
          <p:nvPr/>
        </p:nvPicPr>
        <p:blipFill>
          <a:blip r:embed="rId5"/>
          <a:srcRect/>
          <a:stretch>
            <a:fillRect/>
          </a:stretch>
        </p:blipFill>
        <p:spPr bwMode="auto">
          <a:xfrm>
            <a:off x="900113" y="2997200"/>
            <a:ext cx="2943225" cy="3240088"/>
          </a:xfrm>
          <a:prstGeom prst="rect">
            <a:avLst/>
          </a:prstGeom>
          <a:noFill/>
          <a:ln w="9525">
            <a:noFill/>
            <a:miter lim="800000"/>
            <a:headEnd/>
            <a:tailEnd/>
          </a:ln>
        </p:spPr>
      </p:pic>
      <p:pic>
        <p:nvPicPr>
          <p:cNvPr id="22538" name="Рисунок 6" descr="Royal_Arms_of_England_(1198-1340).svg.png"/>
          <p:cNvPicPr>
            <a:picLocks noChangeAspect="1"/>
          </p:cNvPicPr>
          <p:nvPr/>
        </p:nvPicPr>
        <p:blipFill>
          <a:blip r:embed="rId6"/>
          <a:srcRect/>
          <a:stretch>
            <a:fillRect/>
          </a:stretch>
        </p:blipFill>
        <p:spPr bwMode="auto">
          <a:xfrm>
            <a:off x="5364163" y="2997200"/>
            <a:ext cx="2779712"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380897"/>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Победы англичан и восстания во Франции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 name="Скругленный прямоугольник 3"/>
          <p:cNvSpPr/>
          <p:nvPr/>
        </p:nvSpPr>
        <p:spPr>
          <a:xfrm>
            <a:off x="251999" y="3037081"/>
            <a:ext cx="8640000"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Успехи французов и восстания в Англии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9" name="Скругленный прямоугольник 18"/>
          <p:cNvSpPr/>
          <p:nvPr/>
        </p:nvSpPr>
        <p:spPr>
          <a:xfrm>
            <a:off x="251519" y="4658127"/>
            <a:ext cx="8640480"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Жанна </a:t>
            </a:r>
            <a:r>
              <a:rPr lang="ru-RU"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д’Арк</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 спасительница Франции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81"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80728"/>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800" b="1">
                <a:solidFill>
                  <a:srgbClr val="0070C0"/>
                </a:solidFill>
                <a:latin typeface="Comic Sans MS" pitchFamily="66" charset="0"/>
              </a:rPr>
              <a:t>Необходимый уровень. </a:t>
            </a:r>
            <a:r>
              <a:rPr lang="ru-RU" sz="2800">
                <a:latin typeface="Comic Sans MS" pitchFamily="66" charset="0"/>
              </a:rPr>
              <a:t>На ленте времени обозначь даты Столетней войны.</a:t>
            </a:r>
          </a:p>
        </p:txBody>
      </p:sp>
      <p:pic>
        <p:nvPicPr>
          <p:cNvPr id="2560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ПОБЕДЫ АНГЛИЧАН И ВОССТАНИЯ ВО ФРАНЦИИ</a:t>
            </a:r>
            <a:endParaRPr lang="ru-RU" sz="2800" dirty="0"/>
          </a:p>
        </p:txBody>
      </p:sp>
      <p:graphicFrame>
        <p:nvGraphicFramePr>
          <p:cNvPr id="7" name="Таблица 6"/>
          <p:cNvGraphicFramePr>
            <a:graphicFrameLocks noGrp="1"/>
          </p:cNvGraphicFramePr>
          <p:nvPr/>
        </p:nvGraphicFramePr>
        <p:xfrm>
          <a:off x="252413" y="2398713"/>
          <a:ext cx="8639175" cy="742950"/>
        </p:xfrm>
        <a:graphic>
          <a:graphicData uri="http://schemas.openxmlformats.org/drawingml/2006/table">
            <a:tbl>
              <a:tblPr firstRow="1" bandRow="1">
                <a:tableStyleId>{5C22544A-7EE6-4342-B048-85BDC9FD1C3A}</a:tableStyleId>
              </a:tblPr>
              <a:tblGrid>
                <a:gridCol w="785455"/>
                <a:gridCol w="785455"/>
                <a:gridCol w="785455"/>
                <a:gridCol w="785455"/>
                <a:gridCol w="785455"/>
                <a:gridCol w="785455"/>
                <a:gridCol w="785455"/>
                <a:gridCol w="785455"/>
                <a:gridCol w="785455"/>
                <a:gridCol w="785455"/>
                <a:gridCol w="785455"/>
              </a:tblGrid>
              <a:tr h="370840">
                <a:tc>
                  <a:txBody>
                    <a:bodyPr/>
                    <a:lstStyle/>
                    <a:p>
                      <a:pPr algn="ctr"/>
                      <a:r>
                        <a:rPr lang="en-US" dirty="0" smtClean="0"/>
                        <a:t>V</a:t>
                      </a:r>
                      <a:endParaRPr lang="ru-RU" dirty="0"/>
                    </a:p>
                  </a:txBody>
                  <a:tcPr>
                    <a:solidFill>
                      <a:schemeClr val="accent5">
                        <a:lumMod val="20000"/>
                        <a:lumOff val="80000"/>
                      </a:schemeClr>
                    </a:solidFill>
                  </a:tcPr>
                </a:tc>
                <a:tc>
                  <a:txBody>
                    <a:bodyPr/>
                    <a:lstStyle/>
                    <a:p>
                      <a:pPr algn="ctr"/>
                      <a:r>
                        <a:rPr lang="en-US" dirty="0" smtClean="0"/>
                        <a:t>VI</a:t>
                      </a:r>
                      <a:endParaRPr lang="ru-RU" dirty="0"/>
                    </a:p>
                  </a:txBody>
                  <a:tcPr>
                    <a:solidFill>
                      <a:schemeClr val="accent5">
                        <a:lumMod val="20000"/>
                        <a:lumOff val="80000"/>
                      </a:schemeClr>
                    </a:solidFill>
                  </a:tcPr>
                </a:tc>
                <a:tc>
                  <a:txBody>
                    <a:bodyPr/>
                    <a:lstStyle/>
                    <a:p>
                      <a:pPr algn="ctr"/>
                      <a:r>
                        <a:rPr lang="en-US" dirty="0" smtClean="0"/>
                        <a:t>VII</a:t>
                      </a:r>
                      <a:endParaRPr lang="ru-RU" dirty="0"/>
                    </a:p>
                  </a:txBody>
                  <a:tcPr>
                    <a:solidFill>
                      <a:schemeClr val="accent5">
                        <a:lumMod val="20000"/>
                        <a:lumOff val="80000"/>
                      </a:schemeClr>
                    </a:solidFill>
                  </a:tcPr>
                </a:tc>
                <a:tc>
                  <a:txBody>
                    <a:bodyPr/>
                    <a:lstStyle/>
                    <a:p>
                      <a:pPr algn="ctr"/>
                      <a:r>
                        <a:rPr lang="en-US" dirty="0" smtClean="0"/>
                        <a:t>VIII</a:t>
                      </a:r>
                      <a:endParaRPr lang="ru-RU" dirty="0"/>
                    </a:p>
                  </a:txBody>
                  <a:tcPr>
                    <a:solidFill>
                      <a:schemeClr val="accent5">
                        <a:lumMod val="20000"/>
                        <a:lumOff val="80000"/>
                      </a:schemeClr>
                    </a:solidFill>
                  </a:tcPr>
                </a:tc>
                <a:tc>
                  <a:txBody>
                    <a:bodyPr/>
                    <a:lstStyle/>
                    <a:p>
                      <a:pPr algn="ctr"/>
                      <a:r>
                        <a:rPr lang="en-US" dirty="0" smtClean="0"/>
                        <a:t>IX</a:t>
                      </a:r>
                      <a:endParaRPr lang="ru-RU" dirty="0"/>
                    </a:p>
                  </a:txBody>
                  <a:tcPr>
                    <a:solidFill>
                      <a:schemeClr val="accent5">
                        <a:lumMod val="20000"/>
                        <a:lumOff val="80000"/>
                      </a:schemeClr>
                    </a:solidFill>
                  </a:tcPr>
                </a:tc>
                <a:tc>
                  <a:txBody>
                    <a:bodyPr/>
                    <a:lstStyle/>
                    <a:p>
                      <a:pPr algn="ctr"/>
                      <a:r>
                        <a:rPr lang="en-US" dirty="0" smtClean="0"/>
                        <a:t>X</a:t>
                      </a:r>
                      <a:endParaRPr lang="ru-RU" dirty="0"/>
                    </a:p>
                  </a:txBody>
                  <a:tcPr>
                    <a:solidFill>
                      <a:schemeClr val="accent5">
                        <a:lumMod val="20000"/>
                        <a:lumOff val="80000"/>
                      </a:schemeClr>
                    </a:solidFill>
                  </a:tcPr>
                </a:tc>
                <a:tc>
                  <a:txBody>
                    <a:bodyPr/>
                    <a:lstStyle/>
                    <a:p>
                      <a:pPr algn="ctr"/>
                      <a:r>
                        <a:rPr lang="en-US" dirty="0" smtClean="0"/>
                        <a:t>XI</a:t>
                      </a:r>
                      <a:endParaRPr lang="ru-RU" dirty="0"/>
                    </a:p>
                  </a:txBody>
                  <a:tcPr>
                    <a:solidFill>
                      <a:schemeClr val="accent5">
                        <a:lumMod val="20000"/>
                        <a:lumOff val="80000"/>
                      </a:schemeClr>
                    </a:solidFill>
                  </a:tcPr>
                </a:tc>
                <a:tc>
                  <a:txBody>
                    <a:bodyPr/>
                    <a:lstStyle/>
                    <a:p>
                      <a:pPr algn="ctr"/>
                      <a:r>
                        <a:rPr lang="en-US" dirty="0" smtClean="0"/>
                        <a:t>XII</a:t>
                      </a:r>
                      <a:endParaRPr lang="ru-RU" dirty="0"/>
                    </a:p>
                  </a:txBody>
                  <a:tcPr>
                    <a:solidFill>
                      <a:schemeClr val="accent5">
                        <a:lumMod val="20000"/>
                        <a:lumOff val="80000"/>
                      </a:schemeClr>
                    </a:solidFill>
                  </a:tcPr>
                </a:tc>
                <a:tc>
                  <a:txBody>
                    <a:bodyPr/>
                    <a:lstStyle/>
                    <a:p>
                      <a:pPr algn="ctr"/>
                      <a:r>
                        <a:rPr lang="en-US" dirty="0" smtClean="0"/>
                        <a:t>XIII</a:t>
                      </a:r>
                      <a:endParaRPr lang="ru-RU" dirty="0"/>
                    </a:p>
                  </a:txBody>
                  <a:tcPr>
                    <a:solidFill>
                      <a:schemeClr val="accent5">
                        <a:lumMod val="20000"/>
                        <a:lumOff val="80000"/>
                      </a:schemeClr>
                    </a:solidFill>
                  </a:tcPr>
                </a:tc>
                <a:tc>
                  <a:txBody>
                    <a:bodyPr/>
                    <a:lstStyle/>
                    <a:p>
                      <a:pPr algn="ctr"/>
                      <a:r>
                        <a:rPr lang="en-US" dirty="0" smtClean="0"/>
                        <a:t>XIV</a:t>
                      </a:r>
                      <a:endParaRPr lang="ru-RU" dirty="0"/>
                    </a:p>
                  </a:txBody>
                  <a:tcPr>
                    <a:solidFill>
                      <a:schemeClr val="accent5">
                        <a:lumMod val="20000"/>
                        <a:lumOff val="80000"/>
                      </a:schemeClr>
                    </a:solidFill>
                  </a:tcPr>
                </a:tc>
                <a:tc>
                  <a:txBody>
                    <a:bodyPr/>
                    <a:lstStyle/>
                    <a:p>
                      <a:pPr algn="ctr"/>
                      <a:r>
                        <a:rPr lang="en-US" dirty="0" smtClean="0"/>
                        <a:t>XV</a:t>
                      </a:r>
                      <a:endParaRPr lang="ru-RU" dirty="0"/>
                    </a:p>
                  </a:txBody>
                  <a:tcPr>
                    <a:solidFill>
                      <a:schemeClr val="accent5">
                        <a:lumMod val="20000"/>
                        <a:lumOff val="80000"/>
                      </a:schemeClr>
                    </a:solidFill>
                  </a:tcPr>
                </a:tc>
              </a:tr>
              <a:tr h="370840">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r>
            </a:tbl>
          </a:graphicData>
        </a:graphic>
      </p:graphicFrame>
      <p:grpSp>
        <p:nvGrpSpPr>
          <p:cNvPr id="25644" name="Группа 15"/>
          <p:cNvGrpSpPr>
            <a:grpSpLocks/>
          </p:cNvGrpSpPr>
          <p:nvPr/>
        </p:nvGrpSpPr>
        <p:grpSpPr bwMode="auto">
          <a:xfrm>
            <a:off x="250825" y="3438525"/>
            <a:ext cx="8640763" cy="1430338"/>
            <a:chOff x="251520" y="3284984"/>
            <a:chExt cx="8640000" cy="1430179"/>
          </a:xfrm>
        </p:grpSpPr>
        <p:sp>
          <p:nvSpPr>
            <p:cNvPr id="11" name="Скругленный прямоугольник 10"/>
            <p:cNvSpPr/>
            <p:nvPr/>
          </p:nvSpPr>
          <p:spPr>
            <a:xfrm>
              <a:off x="251520" y="3284984"/>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600" dirty="0">
                  <a:latin typeface="+mn-lt"/>
                </a:rPr>
                <a:t>	Какие отличия в организации войска, государства в сознании людей позволяли Англии одержать победы над Францией?</a:t>
              </a:r>
              <a:endParaRPr lang="ru-RU" sz="2600" dirty="0">
                <a:latin typeface="+mn-lt"/>
              </a:endParaRPr>
            </a:p>
          </p:txBody>
        </p:sp>
        <p:sp>
          <p:nvSpPr>
            <p:cNvPr id="13" name="Овал 12"/>
            <p:cNvSpPr>
              <a:spLocks noChangeAspect="1"/>
            </p:cNvSpPr>
            <p:nvPr/>
          </p:nvSpPr>
          <p:spPr>
            <a:xfrm>
              <a:off x="827584" y="3501008"/>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grpSp>
        <p:nvGrpSpPr>
          <p:cNvPr id="25645" name="Группа 16"/>
          <p:cNvGrpSpPr>
            <a:grpSpLocks/>
          </p:cNvGrpSpPr>
          <p:nvPr/>
        </p:nvGrpSpPr>
        <p:grpSpPr bwMode="auto">
          <a:xfrm>
            <a:off x="225425" y="5346700"/>
            <a:ext cx="8686800" cy="1030288"/>
            <a:chOff x="225552" y="5346192"/>
            <a:chExt cx="8686800" cy="1030224"/>
          </a:xfrm>
        </p:grpSpPr>
        <p:sp>
          <p:nvSpPr>
            <p:cNvPr id="12" name="Скругленный прямоугольник 11"/>
            <p:cNvSpPr/>
            <p:nvPr/>
          </p:nvSpPr>
          <p:spPr>
            <a:xfrm>
              <a:off x="251520" y="5373216"/>
              <a:ext cx="8640000"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r>
                <a:rPr lang="ru-RU" sz="2600">
                  <a:latin typeface="Comic Sans MS" pitchFamily="66" charset="0"/>
                </a:rPr>
                <a:t>	Сделай вывод о причинах длительной войны Англии и Франции.</a:t>
              </a:r>
            </a:p>
          </p:txBody>
        </p:sp>
        <p:sp>
          <p:nvSpPr>
            <p:cNvPr id="15" name="Овал 14"/>
            <p:cNvSpPr>
              <a:spLocks noChangeAspect="1"/>
            </p:cNvSpPr>
            <p:nvPr/>
          </p:nvSpPr>
          <p:spPr>
            <a:xfrm>
              <a:off x="827584" y="5553264"/>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a:blip r:embed="rId3"/>
          <a:srcRect/>
          <a:stretch>
            <a:fillRect/>
          </a:stretch>
        </p:blipFill>
        <p:spPr bwMode="auto">
          <a:xfrm>
            <a:off x="252413" y="981075"/>
            <a:ext cx="3816350" cy="5759450"/>
          </a:xfrm>
          <a:prstGeom prst="rect">
            <a:avLst/>
          </a:prstGeom>
          <a:noFill/>
          <a:ln w="9525">
            <a:solidFill>
              <a:schemeClr val="bg1">
                <a:lumMod val="50000"/>
              </a:schemeClr>
            </a:solidFill>
            <a:miter lim="800000"/>
            <a:headEnd/>
            <a:tailEnd/>
          </a:ln>
        </p:spPr>
      </p:pic>
      <p:sp>
        <p:nvSpPr>
          <p:cNvPr id="14" name="TextBox 13"/>
          <p:cNvSpPr txBox="1"/>
          <p:nvPr/>
        </p:nvSpPr>
        <p:spPr>
          <a:xfrm>
            <a:off x="4572000" y="3141663"/>
            <a:ext cx="4321175" cy="3397250"/>
          </a:xfrm>
          <a:prstGeom prst="rect">
            <a:avLst/>
          </a:prstGeom>
          <a:solidFill>
            <a:schemeClr val="accent4">
              <a:lumMod val="20000"/>
              <a:lumOff val="80000"/>
            </a:schemeClr>
          </a:solidFill>
          <a:ln>
            <a:solidFill>
              <a:schemeClr val="accent1"/>
            </a:solidFill>
          </a:ln>
        </p:spPr>
        <p:txBody>
          <a:bodyPr>
            <a:spAutoFit/>
          </a:bodyPr>
          <a:lstStyle/>
          <a:p>
            <a:r>
              <a:rPr lang="ru-RU" sz="3600">
                <a:latin typeface="Comic Sans MS" pitchFamily="66" charset="0"/>
              </a:rPr>
              <a:t>1._____________</a:t>
            </a:r>
          </a:p>
          <a:p>
            <a:r>
              <a:rPr lang="ru-RU" sz="3600">
                <a:latin typeface="Comic Sans MS" pitchFamily="66" charset="0"/>
              </a:rPr>
              <a:t>______________</a:t>
            </a:r>
          </a:p>
          <a:p>
            <a:r>
              <a:rPr lang="ru-RU" sz="3600">
                <a:latin typeface="Comic Sans MS" pitchFamily="66" charset="0"/>
              </a:rPr>
              <a:t>2.____________</a:t>
            </a:r>
          </a:p>
          <a:p>
            <a:r>
              <a:rPr lang="ru-RU" sz="3600">
                <a:latin typeface="Comic Sans MS" pitchFamily="66" charset="0"/>
              </a:rPr>
              <a:t>______________</a:t>
            </a:r>
          </a:p>
          <a:p>
            <a:r>
              <a:rPr lang="ru-RU" sz="3600">
                <a:latin typeface="Comic Sans MS" pitchFamily="66" charset="0"/>
              </a:rPr>
              <a:t>3.____________</a:t>
            </a:r>
          </a:p>
          <a:p>
            <a:r>
              <a:rPr lang="ru-RU" sz="3600">
                <a:latin typeface="Comic Sans MS" pitchFamily="66" charset="0"/>
              </a:rPr>
              <a:t>______________</a:t>
            </a:r>
          </a:p>
        </p:txBody>
      </p:sp>
      <p:pic>
        <p:nvPicPr>
          <p:cNvPr id="27651"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Скругленный прямоугольник 3"/>
          <p:cNvSpPr/>
          <p:nvPr/>
        </p:nvSpPr>
        <p:spPr>
          <a:xfrm>
            <a:off x="4572000" y="1052736"/>
            <a:ext cx="4320000" cy="1872853"/>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600">
                <a:latin typeface="Comic Sans MS" pitchFamily="66" charset="0"/>
              </a:rPr>
              <a:t>	По данным карты докажи, что война складывалась в пользу англичан.</a:t>
            </a:r>
          </a:p>
        </p:txBody>
      </p:sp>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ПОБЕДЫ АНГЛИЧАН И ВОССТАНИЯ ВО ФРАНЦИИ</a:t>
            </a:r>
            <a:endParaRPr lang="ru-RU" sz="2800" dirty="0"/>
          </a:p>
        </p:txBody>
      </p:sp>
      <p:sp>
        <p:nvSpPr>
          <p:cNvPr id="11" name="Овал 10"/>
          <p:cNvSpPr>
            <a:spLocks noChangeAspect="1"/>
          </p:cNvSpPr>
          <p:nvPr/>
        </p:nvSpPr>
        <p:spPr>
          <a:xfrm>
            <a:off x="5220072" y="1278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rrowheads="1"/>
          </p:cNvPicPr>
          <p:nvPr/>
        </p:nvPicPr>
        <p:blipFill>
          <a:blip r:embed="rId3"/>
          <a:srcRect/>
          <a:stretch>
            <a:fillRect/>
          </a:stretch>
        </p:blipFill>
        <p:spPr bwMode="auto">
          <a:xfrm>
            <a:off x="252413" y="981075"/>
            <a:ext cx="3816350" cy="5759450"/>
          </a:xfrm>
          <a:prstGeom prst="rect">
            <a:avLst/>
          </a:prstGeom>
          <a:noFill/>
          <a:ln w="9525">
            <a:solidFill>
              <a:schemeClr val="bg1">
                <a:lumMod val="50000"/>
              </a:schemeClr>
            </a:solidFill>
            <a:miter lim="800000"/>
            <a:headEnd/>
            <a:tailEnd/>
          </a:ln>
        </p:spPr>
      </p:pic>
      <p:pic>
        <p:nvPicPr>
          <p:cNvPr id="2969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Скругленный прямоугольник 3"/>
          <p:cNvSpPr/>
          <p:nvPr/>
        </p:nvSpPr>
        <p:spPr>
          <a:xfrm>
            <a:off x="4572000" y="980728"/>
            <a:ext cx="4320000" cy="2315528"/>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Какие обстоятельства помогли Франции одержать ряд побед над англичанами?</a:t>
            </a:r>
            <a:endParaRPr lang="ru-RU" sz="2600" dirty="0">
              <a:latin typeface="+mn-lt"/>
            </a:endParaRPr>
          </a:p>
        </p:txBody>
      </p:sp>
      <p:sp>
        <p:nvSpPr>
          <p:cNvPr id="10" name="Заголовок 9"/>
          <p:cNvSpPr>
            <a:spLocks noGrp="1"/>
          </p:cNvSpPr>
          <p:nvPr>
            <p:ph type="title"/>
          </p:nvPr>
        </p:nvSpPr>
        <p:spPr>
          <a:xfrm>
            <a:off x="251520" y="0"/>
            <a:ext cx="8640960" cy="908720"/>
          </a:xfrm>
        </p:spPr>
        <p:txBody>
          <a:bodyPr>
            <a:noAutofit/>
          </a:bodyPr>
          <a:lstStyle/>
          <a:p>
            <a:pPr fontAlgn="auto">
              <a:spcAft>
                <a:spcPts val="0"/>
              </a:spcAft>
              <a:defRPr/>
            </a:pPr>
            <a:r>
              <a:rPr lang="ru-RU" sz="2800" dirty="0" smtClean="0"/>
              <a:t>УСПЕХИ ФРАНЦУЗОВ И ВОССТАНИЯ В АНГЛИИ</a:t>
            </a:r>
            <a:endParaRPr lang="ru-RU" sz="2800" dirty="0"/>
          </a:p>
        </p:txBody>
      </p:sp>
      <p:sp>
        <p:nvSpPr>
          <p:cNvPr id="12" name="Овал 11"/>
          <p:cNvSpPr>
            <a:spLocks noChangeAspect="1"/>
          </p:cNvSpPr>
          <p:nvPr/>
        </p:nvSpPr>
        <p:spPr>
          <a:xfrm>
            <a:off x="5148064" y="1196752"/>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sp>
        <p:nvSpPr>
          <p:cNvPr id="13" name="TextBox 12"/>
          <p:cNvSpPr txBox="1"/>
          <p:nvPr/>
        </p:nvSpPr>
        <p:spPr>
          <a:xfrm>
            <a:off x="4572000" y="3397250"/>
            <a:ext cx="4321175" cy="3397250"/>
          </a:xfrm>
          <a:prstGeom prst="rect">
            <a:avLst/>
          </a:prstGeom>
          <a:solidFill>
            <a:schemeClr val="accent4">
              <a:lumMod val="20000"/>
              <a:lumOff val="80000"/>
            </a:schemeClr>
          </a:solidFill>
          <a:ln>
            <a:solidFill>
              <a:schemeClr val="accent1"/>
            </a:solidFill>
          </a:ln>
        </p:spPr>
        <p:txBody>
          <a:bodyPr>
            <a:spAutoFit/>
          </a:bodyPr>
          <a:lstStyle/>
          <a:p>
            <a:r>
              <a:rPr lang="ru-RU" sz="3600">
                <a:latin typeface="Comic Sans MS" pitchFamily="66" charset="0"/>
              </a:rPr>
              <a:t>1._____________</a:t>
            </a:r>
          </a:p>
          <a:p>
            <a:r>
              <a:rPr lang="ru-RU" sz="3600">
                <a:latin typeface="Comic Sans MS" pitchFamily="66" charset="0"/>
              </a:rPr>
              <a:t>______________</a:t>
            </a:r>
          </a:p>
          <a:p>
            <a:r>
              <a:rPr lang="ru-RU" sz="3600">
                <a:latin typeface="Comic Sans MS" pitchFamily="66" charset="0"/>
              </a:rPr>
              <a:t>2.____________</a:t>
            </a:r>
          </a:p>
          <a:p>
            <a:r>
              <a:rPr lang="ru-RU" sz="3600">
                <a:latin typeface="Comic Sans MS" pitchFamily="66" charset="0"/>
              </a:rPr>
              <a:t>______________</a:t>
            </a:r>
          </a:p>
          <a:p>
            <a:r>
              <a:rPr lang="ru-RU" sz="3600">
                <a:latin typeface="Comic Sans MS" pitchFamily="66" charset="0"/>
              </a:rPr>
              <a:t>3.____________</a:t>
            </a:r>
          </a:p>
          <a:p>
            <a:r>
              <a:rPr lang="ru-RU" sz="3600">
                <a:latin typeface="Comic Sans MS" pitchFamily="66" charset="0"/>
              </a:rPr>
              <a:t>______________</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18898</TotalTime>
  <Words>1136</Words>
  <Application>Microsoft Office PowerPoint</Application>
  <PresentationFormat>Экран (4:3)</PresentationFormat>
  <Paragraphs>154</Paragraphs>
  <Slides>18</Slides>
  <Notes>17</Notes>
  <HiddenSlides>1</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18</vt:i4>
      </vt:variant>
    </vt:vector>
  </HeadingPairs>
  <TitlesOfParts>
    <vt:vector size="26" baseType="lpstr">
      <vt:lpstr>Comic Sans MS</vt:lpstr>
      <vt:lpstr>Arial</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СТОЛЕТНЯЯ ВОЙНА</dc:title>
  <dc:creator>Telli</dc:creator>
  <cp:lastModifiedBy>Admin</cp:lastModifiedBy>
  <cp:revision>682</cp:revision>
  <dcterms:created xsi:type="dcterms:W3CDTF">2012-04-06T18:00:09Z</dcterms:created>
  <dcterms:modified xsi:type="dcterms:W3CDTF">2013-11-05T20:03:54Z</dcterms:modified>
</cp:coreProperties>
</file>