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305" r:id="rId2"/>
    <p:sldId id="344" r:id="rId3"/>
    <p:sldId id="267" r:id="rId4"/>
    <p:sldId id="364" r:id="rId5"/>
    <p:sldId id="323" r:id="rId6"/>
    <p:sldId id="309" r:id="rId7"/>
    <p:sldId id="358" r:id="rId8"/>
    <p:sldId id="365" r:id="rId9"/>
    <p:sldId id="366" r:id="rId10"/>
    <p:sldId id="367" r:id="rId11"/>
    <p:sldId id="334" r:id="rId12"/>
    <p:sldId id="368" r:id="rId13"/>
    <p:sldId id="371" r:id="rId14"/>
    <p:sldId id="370" r:id="rId15"/>
    <p:sldId id="374" r:id="rId16"/>
    <p:sldId id="375" r:id="rId17"/>
    <p:sldId id="313" r:id="rId18"/>
    <p:sldId id="373" r:id="rId19"/>
    <p:sldId id="362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CCECFF"/>
    <a:srgbClr val="008000"/>
    <a:srgbClr val="009900"/>
    <a:srgbClr val="DDDDDD"/>
    <a:srgbClr val="C0C0C0"/>
    <a:srgbClr val="FFFFCC"/>
    <a:srgbClr val="FFCCFF"/>
    <a:srgbClr val="FFECE0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28" autoAdjust="0"/>
    <p:restoredTop sz="71204" autoAdjust="0"/>
  </p:normalViewPr>
  <p:slideViewPr>
    <p:cSldViewPr>
      <p:cViewPr varScale="1">
        <p:scale>
          <a:sx n="47" d="100"/>
          <a:sy n="47" d="100"/>
        </p:scale>
        <p:origin x="-4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7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A2C673-0426-4FE7-A093-90AECC5A5AB2}" type="datetimeFigureOut">
              <a:rPr lang="ru-RU" smtClean="0"/>
              <a:pPr/>
              <a:t>26.11.2013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E96FE9-AB77-4821-AD11-CF786A8200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5318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Всеобщая история. Средние века. 6 </a:t>
            </a:r>
            <a:r>
              <a:rPr lang="ru-RU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кл</a:t>
            </a:r>
            <a:r>
              <a:rPr lang="ru-RU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: учеб. для </a:t>
            </a:r>
            <a:r>
              <a:rPr lang="ru-RU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общеобразоват</a:t>
            </a:r>
            <a:r>
              <a:rPr lang="ru-RU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учреждений/Д.Д. Данилов, Е.В. </a:t>
            </a:r>
            <a:r>
              <a:rPr lang="ru-RU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Сизова</a:t>
            </a:r>
            <a:r>
              <a:rPr lang="ru-RU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А.В. Кузнецов, С.М. Давыдова. – М. : </a:t>
            </a:r>
            <a:r>
              <a:rPr lang="ru-RU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Баласс</a:t>
            </a:r>
            <a:r>
              <a:rPr lang="ru-RU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2012.    с. 175</a:t>
            </a:r>
          </a:p>
          <a:p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E96FE9-AB77-4821-AD11-CF786A8200A3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63135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effectLst/>
                <a:latin typeface="+mn-lt"/>
                <a:ea typeface="Calibri"/>
                <a:cs typeface="Times New Roman"/>
              </a:rPr>
              <a:t>Для выполнения задания необходимо воспользоваться встроенными средствами </a:t>
            </a:r>
            <a:r>
              <a:rPr lang="en-US" sz="1200" dirty="0" smtClean="0">
                <a:effectLst/>
                <a:latin typeface="+mn-lt"/>
                <a:ea typeface="Calibri"/>
                <a:cs typeface="Times New Roman"/>
              </a:rPr>
              <a:t>Microsoft  PPT</a:t>
            </a:r>
            <a:r>
              <a:rPr lang="ru-RU" sz="1200" dirty="0" smtClean="0">
                <a:effectLst/>
                <a:latin typeface="+mn-lt"/>
                <a:ea typeface="Calibri"/>
                <a:cs typeface="Times New Roman"/>
              </a:rPr>
              <a:t> в режиме просмотра (инструмент «ПЕРО»)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E96FE9-AB77-4821-AD11-CF786A8200A3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14718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effectLst/>
                <a:latin typeface="+mn-lt"/>
                <a:ea typeface="Calibri"/>
                <a:cs typeface="Times New Roman"/>
              </a:rPr>
              <a:t>Для выполнения задания необходимо воспользоваться встроенными средствами </a:t>
            </a:r>
            <a:r>
              <a:rPr lang="en-US" sz="1200" dirty="0" smtClean="0">
                <a:effectLst/>
                <a:latin typeface="+mn-lt"/>
                <a:ea typeface="Calibri"/>
                <a:cs typeface="Times New Roman"/>
              </a:rPr>
              <a:t>Microsoft  PPT</a:t>
            </a:r>
            <a:r>
              <a:rPr lang="ru-RU" sz="1200" dirty="0" smtClean="0">
                <a:effectLst/>
                <a:latin typeface="+mn-lt"/>
                <a:ea typeface="Calibri"/>
                <a:cs typeface="Times New Roman"/>
              </a:rPr>
              <a:t> в режиме просмотра (инструмент «ПЕРО»)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E96FE9-AB77-4821-AD11-CF786A8200A3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14718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effectLst/>
                <a:latin typeface="+mn-lt"/>
                <a:ea typeface="Calibri"/>
                <a:cs typeface="Times New Roman"/>
              </a:rPr>
              <a:t>Для выполнения задания необходимо воспользоваться встроенными средствами </a:t>
            </a:r>
            <a:r>
              <a:rPr lang="en-US" sz="1200" dirty="0" smtClean="0">
                <a:effectLst/>
                <a:latin typeface="+mn-lt"/>
                <a:ea typeface="Calibri"/>
                <a:cs typeface="Times New Roman"/>
              </a:rPr>
              <a:t>Microsoft  PPT</a:t>
            </a:r>
            <a:r>
              <a:rPr lang="ru-RU" sz="1200" dirty="0" smtClean="0">
                <a:effectLst/>
                <a:latin typeface="+mn-lt"/>
                <a:ea typeface="Calibri"/>
                <a:cs typeface="Times New Roman"/>
              </a:rPr>
              <a:t> в режиме просмотра (инструмент «ПЕРО»)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E96FE9-AB77-4821-AD11-CF786A8200A3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14718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effectLst/>
                <a:latin typeface="+mn-lt"/>
                <a:ea typeface="Calibri"/>
                <a:cs typeface="Times New Roman"/>
              </a:rPr>
              <a:t>Для выполнения задания необходимо воспользоваться встроенными средствами </a:t>
            </a:r>
            <a:r>
              <a:rPr lang="en-US" sz="1200" dirty="0" smtClean="0">
                <a:effectLst/>
                <a:latin typeface="+mn-lt"/>
                <a:ea typeface="Calibri"/>
                <a:cs typeface="Times New Roman"/>
              </a:rPr>
              <a:t>Microsoft  PPT</a:t>
            </a:r>
            <a:r>
              <a:rPr lang="ru-RU" sz="1200" dirty="0" smtClean="0">
                <a:effectLst/>
                <a:latin typeface="+mn-lt"/>
                <a:ea typeface="Calibri"/>
                <a:cs typeface="Times New Roman"/>
              </a:rPr>
              <a:t> в режиме просмотра (инструмент «ПЕРО»)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E96FE9-AB77-4821-AD11-CF786A8200A3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14718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effectLst/>
                <a:latin typeface="+mn-lt"/>
                <a:ea typeface="Calibri"/>
                <a:cs typeface="Times New Roman"/>
              </a:rPr>
              <a:t>Адрес рисунка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effectLst/>
                <a:latin typeface="+mn-lt"/>
                <a:ea typeface="Calibri"/>
                <a:cs typeface="Times New Roman"/>
              </a:rPr>
              <a:t>Печатный станок - </a:t>
            </a:r>
            <a:r>
              <a:rPr lang="sq-AL" sz="1200" dirty="0" smtClean="0">
                <a:effectLst/>
                <a:latin typeface="+mn-lt"/>
                <a:ea typeface="Calibri"/>
                <a:cs typeface="Times New Roman"/>
              </a:rPr>
              <a:t>http://upload.wikimedia.org/wikipedia/commons/1/1c/Printing_machine_of_Johanes_Gutenbrg1.jpg?uselang=ru</a:t>
            </a:r>
            <a:endParaRPr lang="ru-RU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effectLst/>
                <a:latin typeface="+mn-lt"/>
                <a:ea typeface="Calibri"/>
                <a:cs typeface="Times New Roman"/>
              </a:rPr>
              <a:t>Обложка «Молота ведьм» - </a:t>
            </a:r>
            <a:r>
              <a:rPr lang="sq-AL" sz="1200" dirty="0" smtClean="0">
                <a:effectLst/>
                <a:latin typeface="+mn-lt"/>
                <a:ea typeface="Calibri"/>
                <a:cs typeface="Times New Roman"/>
              </a:rPr>
              <a:t>http://upload.wikimedia.org/wikipedia/commons/9/9b/Malleus_1669.jpg</a:t>
            </a:r>
            <a:r>
              <a:rPr lang="ru-RU" sz="1200" dirty="0" smtClean="0">
                <a:effectLst/>
                <a:latin typeface="+mn-lt"/>
                <a:ea typeface="Calibri"/>
                <a:cs typeface="Times New Roman"/>
              </a:rPr>
              <a:t>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effectLst/>
                <a:latin typeface="+mn-lt"/>
                <a:ea typeface="Calibri"/>
                <a:cs typeface="Times New Roman"/>
              </a:rPr>
              <a:t>Иоганн Гутенберг - </a:t>
            </a:r>
            <a:r>
              <a:rPr lang="sq-AL" sz="1200" dirty="0" smtClean="0">
                <a:effectLst/>
                <a:latin typeface="+mn-lt"/>
                <a:ea typeface="Calibri"/>
                <a:cs typeface="Times New Roman"/>
              </a:rPr>
              <a:t>http://upload.wikimedia.org/wikipedia/commons/thumb/d/d7/Johannes_Gutenberg.jpg/486px-Johannes_Gutenberg.jpg</a:t>
            </a:r>
            <a:endParaRPr lang="ru-RU" sz="1200" dirty="0" smtClean="0">
              <a:effectLst/>
              <a:latin typeface="+mn-lt"/>
              <a:ea typeface="Calibri"/>
              <a:cs typeface="Times New Roman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E96FE9-AB77-4821-AD11-CF786A8200A3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14718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effectLst/>
                <a:latin typeface="+mn-lt"/>
                <a:ea typeface="Calibri"/>
                <a:cs typeface="Times New Roman"/>
              </a:rPr>
              <a:t>Для выполнения задания необходимо воспользоваться встроенными средствами </a:t>
            </a:r>
            <a:r>
              <a:rPr lang="en-US" sz="1200" dirty="0" smtClean="0">
                <a:effectLst/>
                <a:latin typeface="+mn-lt"/>
                <a:ea typeface="Calibri"/>
                <a:cs typeface="Times New Roman"/>
              </a:rPr>
              <a:t>Microsoft  PPT</a:t>
            </a:r>
            <a:r>
              <a:rPr lang="ru-RU" sz="1200" dirty="0" smtClean="0">
                <a:effectLst/>
                <a:latin typeface="+mn-lt"/>
                <a:ea typeface="Calibri"/>
                <a:cs typeface="Times New Roman"/>
              </a:rPr>
              <a:t> в режиме просмотра (инструмент «ПЕРО»)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E96FE9-AB77-4821-AD11-CF786A8200A3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14718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E96FE9-AB77-4821-AD11-CF786A8200A3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20408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Анимация поставлена на щелчок. Происходит выцветание задания и появление таблицы.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effectLst/>
                <a:latin typeface="+mn-lt"/>
                <a:ea typeface="Calibri"/>
                <a:cs typeface="Times New Roman"/>
              </a:rPr>
              <a:t>Для выполнения задания необходимо воспользоваться встроенными средствами </a:t>
            </a:r>
            <a:r>
              <a:rPr lang="en-US" sz="1200" dirty="0" smtClean="0">
                <a:effectLst/>
                <a:latin typeface="+mn-lt"/>
                <a:ea typeface="Calibri"/>
                <a:cs typeface="Times New Roman"/>
              </a:rPr>
              <a:t>Microsoft  PPT</a:t>
            </a:r>
            <a:r>
              <a:rPr lang="ru-RU" sz="1200" dirty="0" smtClean="0">
                <a:effectLst/>
                <a:latin typeface="+mn-lt"/>
                <a:ea typeface="Calibri"/>
                <a:cs typeface="Times New Roman"/>
              </a:rPr>
              <a:t> в режиме просмотра (инструмент «ПЕРО»)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E96FE9-AB77-4821-AD11-CF786A8200A3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08441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Выполнение задания в режиме просмотра возможно при использовании встроенных средств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Microsoft PPT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(инструмент «ПЕРО»)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E96FE9-AB77-4821-AD11-CF786A8200A3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3955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Анимация построена на триггерах</a:t>
            </a:r>
            <a:r>
              <a:rPr lang="ru-RU" smtClean="0"/>
              <a:t>. Смена </a:t>
            </a:r>
            <a:r>
              <a:rPr lang="ru-RU" dirty="0" smtClean="0"/>
              <a:t>вопросов происходит  по щелчку на тексте вопроса. Переход на следующий слайд – щелчок за пределами текстовых блоков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E96FE9-AB77-4821-AD11-CF786A8200A3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20408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Анимация поставлена на щелчок. Вопрос исчезает, возникает авторская формулировка проблемной ситуации</a:t>
            </a:r>
            <a:endParaRPr lang="ru-RU" dirty="0" smtClean="0">
              <a:effectLst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E96FE9-AB77-4821-AD11-CF786A8200A3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20408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Выполнение задания в режиме просмотра возможно при использовании встроенных средств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Microsoft PPT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(инструмент «ПЕРО»)</a:t>
            </a: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E96FE9-AB77-4821-AD11-CF786A8200A3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04369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Анимация поставлена на щелчок. Происходит выцветание задания и появление рисунков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E96FE9-AB77-4821-AD11-CF786A8200A3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effectLst/>
                <a:latin typeface="+mn-lt"/>
                <a:ea typeface="Calibri"/>
                <a:cs typeface="Times New Roman"/>
              </a:rPr>
              <a:t>Для выполнения задания необходимо воспользоваться встроенными средствами </a:t>
            </a:r>
            <a:r>
              <a:rPr lang="en-US" sz="1200" dirty="0" smtClean="0">
                <a:effectLst/>
                <a:latin typeface="+mn-lt"/>
                <a:ea typeface="Calibri"/>
                <a:cs typeface="Times New Roman"/>
              </a:rPr>
              <a:t>Microsoft  PPT</a:t>
            </a:r>
            <a:r>
              <a:rPr lang="ru-RU" sz="1200" dirty="0" smtClean="0">
                <a:effectLst/>
                <a:latin typeface="+mn-lt"/>
                <a:ea typeface="Calibri"/>
                <a:cs typeface="Times New Roman"/>
              </a:rPr>
              <a:t> в режиме просмотра (инструмент «ПЕРО»)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E96FE9-AB77-4821-AD11-CF786A8200A3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14718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effectLst/>
                <a:latin typeface="+mn-lt"/>
                <a:ea typeface="Calibri"/>
                <a:cs typeface="Times New Roman"/>
              </a:rPr>
              <a:t>Адрес рисунка –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effectLst/>
                <a:latin typeface="+mn-lt"/>
                <a:ea typeface="Calibri"/>
                <a:cs typeface="Times New Roman"/>
              </a:rPr>
              <a:t>Натурфилософия - </a:t>
            </a:r>
            <a:r>
              <a:rPr lang="en-US" sz="1200" dirty="0" smtClean="0">
                <a:effectLst/>
                <a:latin typeface="+mn-lt"/>
                <a:ea typeface="Calibri"/>
                <a:cs typeface="Times New Roman"/>
              </a:rPr>
              <a:t>http://upload.wikimedia.org/wikipedia/commons/thumb/a/a1/Isidore_of_Seville_Four_elements_.jpg/585px-Isidore_of_Seville_Four_elements_.jpg</a:t>
            </a:r>
            <a:endParaRPr lang="ru-RU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effectLst/>
                <a:latin typeface="+mn-lt"/>
                <a:ea typeface="Calibri"/>
                <a:cs typeface="Times New Roman"/>
              </a:rPr>
              <a:t>Астрология и темпераменты - </a:t>
            </a:r>
            <a:r>
              <a:rPr lang="en-US" sz="1200" dirty="0" smtClean="0">
                <a:effectLst/>
                <a:latin typeface="+mn-lt"/>
                <a:ea typeface="Calibri"/>
                <a:cs typeface="Times New Roman"/>
              </a:rPr>
              <a:t>http://upload.wikimedia.org/wikipedia/commons/thumb/7/76/Anatomical_Man.jpg/461px-Anatomical_Man.jpg</a:t>
            </a:r>
            <a:endParaRPr lang="ru-RU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effectLst/>
                <a:latin typeface="+mn-lt"/>
                <a:ea typeface="Calibri"/>
                <a:cs typeface="Times New Roman"/>
              </a:rPr>
              <a:t>Лаборатория алхимика - </a:t>
            </a:r>
            <a:r>
              <a:rPr lang="en-US" sz="1200" dirty="0" smtClean="0">
                <a:effectLst/>
                <a:latin typeface="+mn-lt"/>
                <a:ea typeface="Calibri"/>
                <a:cs typeface="Times New Roman"/>
              </a:rPr>
              <a:t>http://upload.wikimedia.org/wikipedia/commons/7/7f/Amphitheatrum_sapientiae_aeternae_-_</a:t>
            </a:r>
            <a:r>
              <a:rPr lang="en-US" sz="1200" dirty="0" smtClean="0">
                <a:effectLst/>
                <a:latin typeface="+mn-lt"/>
                <a:ea typeface="Calibri"/>
                <a:cs typeface="Times New Roman"/>
              </a:rPr>
              <a:t>Alchemist%27s_Laboratory.jpg?uselang=ru</a:t>
            </a:r>
            <a:endParaRPr lang="ru-RU" sz="1200" dirty="0" smtClean="0">
              <a:effectLst/>
              <a:latin typeface="+mn-lt"/>
              <a:ea typeface="Calibri"/>
              <a:cs typeface="Times New Roman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E96FE9-AB77-4821-AD11-CF786A8200A3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14718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effectLst/>
                <a:latin typeface="+mn-lt"/>
                <a:ea typeface="Calibri"/>
                <a:cs typeface="Times New Roman"/>
              </a:rPr>
              <a:t>Для выполнения задания необходимо воспользоваться встроенными средствами </a:t>
            </a:r>
            <a:r>
              <a:rPr lang="en-US" sz="1200" dirty="0" smtClean="0">
                <a:effectLst/>
                <a:latin typeface="+mn-lt"/>
                <a:ea typeface="Calibri"/>
                <a:cs typeface="Times New Roman"/>
              </a:rPr>
              <a:t>Microsoft  PPT</a:t>
            </a:r>
            <a:r>
              <a:rPr lang="ru-RU" sz="1200" dirty="0" smtClean="0">
                <a:effectLst/>
                <a:latin typeface="+mn-lt"/>
                <a:ea typeface="Calibri"/>
                <a:cs typeface="Times New Roman"/>
              </a:rPr>
              <a:t> в режиме просмотра (инструмент «ПЕРО»)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E96FE9-AB77-4821-AD11-CF786A8200A3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14718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effectLst/>
                <a:latin typeface="+mn-lt"/>
                <a:ea typeface="Calibri"/>
                <a:cs typeface="Times New Roman"/>
              </a:rPr>
              <a:t>Для выполнения задания необходимо воспользоваться встроенными средствами </a:t>
            </a:r>
            <a:r>
              <a:rPr lang="en-US" sz="1200" dirty="0" smtClean="0">
                <a:effectLst/>
                <a:latin typeface="+mn-lt"/>
                <a:ea typeface="Calibri"/>
                <a:cs typeface="Times New Roman"/>
              </a:rPr>
              <a:t>Microsoft  PPT</a:t>
            </a:r>
            <a:r>
              <a:rPr lang="ru-RU" sz="1200" dirty="0" smtClean="0">
                <a:effectLst/>
                <a:latin typeface="+mn-lt"/>
                <a:ea typeface="Calibri"/>
                <a:cs typeface="Times New Roman"/>
              </a:rPr>
              <a:t> в режиме просмотра (инструмент «ПЕРО»)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E96FE9-AB77-4821-AD11-CF786A8200A3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14718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168CD-61DD-465B-9B73-5FA82F00B5B8}" type="datetimeFigureOut">
              <a:rPr lang="ru-RU" smtClean="0"/>
              <a:pPr/>
              <a:t>26.11.2013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64634-1B0A-4092-B6DA-2DC271DEAD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89100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168CD-61DD-465B-9B73-5FA82F00B5B8}" type="datetimeFigureOut">
              <a:rPr lang="ru-RU" smtClean="0"/>
              <a:pPr/>
              <a:t>26.11.2013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64634-1B0A-4092-B6DA-2DC271DEAD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6769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168CD-61DD-465B-9B73-5FA82F00B5B8}" type="datetimeFigureOut">
              <a:rPr lang="ru-RU" smtClean="0"/>
              <a:pPr/>
              <a:t>26.11.2013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64634-1B0A-4092-B6DA-2DC271DEAD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0297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0" y="0"/>
            <a:ext cx="9144000" cy="72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 vert="horz" lIns="91440" tIns="45720" rIns="91440" bIns="45720" rtlCol="0" anchor="t" anchorCtr="0">
            <a:norm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ru-RU" sz="32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640960" cy="720000"/>
          </a:xfrm>
        </p:spPr>
        <p:txBody>
          <a:bodyPr anchor="ctr" anchorCtr="0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168CD-61DD-465B-9B73-5FA82F00B5B8}" type="datetimeFigureOut">
              <a:rPr lang="ru-RU" smtClean="0"/>
              <a:pPr/>
              <a:t>26.11.2013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64634-1B0A-4092-B6DA-2DC271DEADBF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9" name="Picture 5"/>
          <p:cNvPicPr>
            <a:picLocks noChangeArrowheads="1"/>
          </p:cNvPicPr>
          <p:nvPr userDrawn="1"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227016"/>
            <a:ext cx="9144000" cy="6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8217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168CD-61DD-465B-9B73-5FA82F00B5B8}" type="datetimeFigureOut">
              <a:rPr lang="ru-RU" smtClean="0"/>
              <a:pPr/>
              <a:t>26.11.2013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64634-1B0A-4092-B6DA-2DC271DEAD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8451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0" y="0"/>
            <a:ext cx="9144000" cy="72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 vert="horz" lIns="91440" tIns="45720" rIns="91440" bIns="45720" rtlCol="0" anchor="t" anchorCtr="0">
            <a:norm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ru-RU" sz="32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640960" cy="720000"/>
          </a:xfrm>
        </p:spPr>
        <p:txBody>
          <a:bodyPr anchor="ctr" anchorCtr="0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2000" y="980727"/>
            <a:ext cx="3600000" cy="5688000"/>
          </a:xfrm>
          <a:prstGeom prst="roundRect">
            <a:avLst>
              <a:gd name="adj" fmla="val 10317"/>
            </a:avLst>
          </a:prstGeom>
          <a:ln w="44450">
            <a:solidFill>
              <a:srgbClr val="FF0000"/>
            </a:solidFill>
          </a:ln>
        </p:spPr>
        <p:txBody>
          <a:bodyPr/>
          <a:lstStyle>
            <a:lvl1pPr marL="90000" indent="360000">
              <a:spcBef>
                <a:spcPts val="0"/>
              </a:spcBef>
              <a:buFont typeface="Comic Sans MS" pitchFamily="66" charset="0"/>
              <a:buChar char="—"/>
              <a:defRPr sz="2800"/>
            </a:lvl1pPr>
            <a:lvl2pPr marL="90000" indent="360000">
              <a:spcBef>
                <a:spcPts val="0"/>
              </a:spcBef>
              <a:buFont typeface="Comic Sans MS" pitchFamily="66" charset="0"/>
              <a:buChar char="—"/>
              <a:defRPr sz="2400"/>
            </a:lvl2pPr>
            <a:lvl3pPr marL="90000" indent="360000">
              <a:spcBef>
                <a:spcPts val="0"/>
              </a:spcBef>
              <a:buFont typeface="Comic Sans MS" pitchFamily="66" charset="0"/>
              <a:buChar char="—"/>
              <a:defRPr sz="2000"/>
            </a:lvl3pPr>
            <a:lvl4pPr marL="90000" indent="360000">
              <a:spcBef>
                <a:spcPts val="0"/>
              </a:spcBef>
              <a:buFont typeface="Comic Sans MS" pitchFamily="66" charset="0"/>
              <a:buChar char="—"/>
              <a:defRPr sz="1800"/>
            </a:lvl4pPr>
            <a:lvl5pPr marL="90000" indent="360000">
              <a:spcBef>
                <a:spcPts val="0"/>
              </a:spcBef>
              <a:buFont typeface="Comic Sans MS" pitchFamily="66" charset="0"/>
              <a:buChar char="—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56000" y="980727"/>
            <a:ext cx="3600000" cy="5688000"/>
          </a:xfrm>
          <a:prstGeom prst="roundRect">
            <a:avLst>
              <a:gd name="adj" fmla="val 9259"/>
            </a:avLst>
          </a:prstGeom>
          <a:ln w="44450">
            <a:solidFill>
              <a:srgbClr val="00CC00"/>
            </a:solidFill>
          </a:ln>
        </p:spPr>
        <p:txBody>
          <a:bodyPr/>
          <a:lstStyle>
            <a:lvl1pPr marL="90000" indent="360000">
              <a:spcBef>
                <a:spcPts val="0"/>
              </a:spcBef>
              <a:buFont typeface="Comic Sans MS" pitchFamily="66" charset="0"/>
              <a:buChar char="—"/>
              <a:defRPr sz="2800"/>
            </a:lvl1pPr>
            <a:lvl2pPr marL="90000" indent="360000">
              <a:spcBef>
                <a:spcPts val="0"/>
              </a:spcBef>
              <a:buFont typeface="Comic Sans MS" pitchFamily="66" charset="0"/>
              <a:buChar char="—"/>
              <a:defRPr sz="2400"/>
            </a:lvl2pPr>
            <a:lvl3pPr marL="90000" indent="360000">
              <a:spcBef>
                <a:spcPts val="0"/>
              </a:spcBef>
              <a:buFont typeface="Comic Sans MS" pitchFamily="66" charset="0"/>
              <a:buChar char="—"/>
              <a:defRPr sz="2000"/>
            </a:lvl3pPr>
            <a:lvl4pPr marL="90000" indent="360000">
              <a:spcBef>
                <a:spcPts val="0"/>
              </a:spcBef>
              <a:buFont typeface="Comic Sans MS" pitchFamily="66" charset="0"/>
              <a:buChar char="—"/>
              <a:defRPr sz="1800"/>
            </a:lvl4pPr>
            <a:lvl5pPr marL="90000" indent="360000">
              <a:spcBef>
                <a:spcPts val="0"/>
              </a:spcBef>
              <a:buFont typeface="Comic Sans MS" pitchFamily="66" charset="0"/>
              <a:buChar char="—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168CD-61DD-465B-9B73-5FA82F00B5B8}" type="datetimeFigureOut">
              <a:rPr lang="ru-RU" smtClean="0"/>
              <a:pPr/>
              <a:t>26.11.2013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64634-1B0A-4092-B6DA-2DC271DEADBF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9" name="Picture 5"/>
          <p:cNvPicPr>
            <a:picLocks noChangeArrowheads="1"/>
          </p:cNvPicPr>
          <p:nvPr userDrawn="1"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227016"/>
            <a:ext cx="9144000" cy="6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1907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168CD-61DD-465B-9B73-5FA82F00B5B8}" type="datetimeFigureOut">
              <a:rPr lang="ru-RU" smtClean="0"/>
              <a:pPr/>
              <a:t>26.11.2013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64634-1B0A-4092-B6DA-2DC271DEAD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941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0" y="0"/>
            <a:ext cx="9144000" cy="72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 vert="horz" lIns="91440" tIns="45720" rIns="91440" bIns="45720" rtlCol="0" anchor="t" anchorCtr="0">
            <a:norm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ru-RU" sz="32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640960" cy="720000"/>
          </a:xfrm>
        </p:spPr>
        <p:txBody>
          <a:bodyPr anchor="ctr" anchorCtr="0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168CD-61DD-465B-9B73-5FA82F00B5B8}" type="datetimeFigureOut">
              <a:rPr lang="ru-RU" smtClean="0"/>
              <a:pPr/>
              <a:t>26.11.2013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64634-1B0A-4092-B6DA-2DC271DEADBF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7" name="Picture 5"/>
          <p:cNvPicPr>
            <a:picLocks noChangeArrowheads="1"/>
          </p:cNvPicPr>
          <p:nvPr userDrawn="1"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228000"/>
            <a:ext cx="9144000" cy="6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7612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168CD-61DD-465B-9B73-5FA82F00B5B8}" type="datetimeFigureOut">
              <a:rPr lang="ru-RU" smtClean="0"/>
              <a:pPr/>
              <a:t>26.11.2013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64634-1B0A-4092-B6DA-2DC271DEADBF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5" name="Picture 5"/>
          <p:cNvPicPr>
            <a:picLocks noChangeAspect="1" noChangeArrowheads="1"/>
          </p:cNvPicPr>
          <p:nvPr userDrawn="1"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227016"/>
            <a:ext cx="9144000" cy="658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/>
          <p:cNvSpPr txBox="1">
            <a:spLocks/>
          </p:cNvSpPr>
          <p:nvPr userDrawn="1"/>
        </p:nvSpPr>
        <p:spPr>
          <a:xfrm>
            <a:off x="0" y="0"/>
            <a:ext cx="9144000" cy="72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 vert="horz" lIns="91440" tIns="45720" rIns="91440" bIns="45720" rtlCol="0" anchor="t" anchorCtr="0">
            <a:norm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9657401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168CD-61DD-465B-9B73-5FA82F00B5B8}" type="datetimeFigureOut">
              <a:rPr lang="ru-RU" smtClean="0"/>
              <a:pPr/>
              <a:t>26.11.2013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64634-1B0A-4092-B6DA-2DC271DEAD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6410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168CD-61DD-465B-9B73-5FA82F00B5B8}" type="datetimeFigureOut">
              <a:rPr lang="ru-RU" smtClean="0"/>
              <a:pPr/>
              <a:t>26.11.2013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64634-1B0A-4092-B6DA-2DC271DEAD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2123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69762"/>
            <a:ext cx="8640960" cy="119755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495325"/>
            <a:ext cx="8640960" cy="4741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7168CD-61DD-465B-9B73-5FA82F00B5B8}" type="datetimeFigureOut">
              <a:rPr lang="ru-RU" smtClean="0"/>
              <a:pPr/>
              <a:t>26.11.2013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964634-1B0A-4092-B6DA-2DC271DEAD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7211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 cap="none" spc="50">
          <a:ln w="11430"/>
          <a:gradFill>
            <a:gsLst>
              <a:gs pos="25000">
                <a:schemeClr val="accent2">
                  <a:satMod val="155000"/>
                </a:schemeClr>
              </a:gs>
              <a:gs pos="100000">
                <a:schemeClr val="accent2">
                  <a:shade val="45000"/>
                  <a:satMod val="165000"/>
                </a:schemeClr>
              </a:gs>
            </a:gsLst>
            <a:lin ang="5400000"/>
          </a:gradFill>
          <a:effectLst>
            <a:outerShdw blurRad="76200" dist="50800" dir="5400000" algn="tl" rotWithShape="0">
              <a:srgbClr val="000000">
                <a:alpha val="65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7" Type="http://schemas.openxmlformats.org/officeDocument/2006/relationships/image" Target="../media/image2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jpeg"/><Relationship Id="rId5" Type="http://schemas.openxmlformats.org/officeDocument/2006/relationships/image" Target="../media/image13.png"/><Relationship Id="rId4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emf"/><Relationship Id="rId5" Type="http://schemas.openxmlformats.org/officeDocument/2006/relationships/image" Target="../media/image1.jpe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75856" y="3284984"/>
            <a:ext cx="2338202" cy="320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6394529" y="6488668"/>
            <a:ext cx="27494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© ООО «</a:t>
            </a:r>
            <a:r>
              <a:rPr lang="ru-RU" dirty="0" err="1"/>
              <a:t>Баласс</a:t>
            </a:r>
            <a:r>
              <a:rPr lang="ru-RU" dirty="0"/>
              <a:t>», </a:t>
            </a:r>
            <a:r>
              <a:rPr lang="ru-RU" dirty="0" smtClean="0"/>
              <a:t>2013</a:t>
            </a:r>
            <a:endParaRPr lang="ru-RU" dirty="0"/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0" y="6237312"/>
            <a:ext cx="5940152" cy="646331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base">
              <a:spcBef>
                <a:spcPts val="0"/>
              </a:spcBef>
              <a:spcAft>
                <a:spcPct val="0"/>
              </a:spcAft>
            </a:pPr>
            <a:r>
              <a:rPr lang="ru-RU" sz="1200" dirty="0">
                <a:solidFill>
                  <a:schemeClr val="bg1">
                    <a:lumMod val="50000"/>
                  </a:schemeClr>
                </a:solidFill>
              </a:rPr>
              <a:t>Образовательная система «Школа 2100». </a:t>
            </a:r>
            <a:endParaRPr lang="ru-RU" sz="12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l" fontAlgn="base">
              <a:spcBef>
                <a:spcPts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</a:rPr>
              <a:t>Данилов </a:t>
            </a:r>
            <a:r>
              <a:rPr lang="ru-RU" sz="1200" dirty="0">
                <a:solidFill>
                  <a:schemeClr val="bg1">
                    <a:lumMod val="50000"/>
                  </a:schemeClr>
                </a:solidFill>
              </a:rPr>
              <a:t>Д.Д. и 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</a:rPr>
              <a:t>др. Всеобщая </a:t>
            </a:r>
            <a:r>
              <a:rPr lang="ru-RU" sz="1200" dirty="0">
                <a:solidFill>
                  <a:schemeClr val="bg1">
                    <a:lumMod val="50000"/>
                  </a:schemeClr>
                </a:solidFill>
              </a:rPr>
              <a:t>история. 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6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1200" dirty="0">
                <a:solidFill>
                  <a:schemeClr val="bg1">
                    <a:lumMod val="50000"/>
                  </a:schemeClr>
                </a:solidFill>
              </a:rPr>
              <a:t>класс. История Средних веков  § 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</a:rPr>
              <a:t>15</a:t>
            </a:r>
            <a:endParaRPr lang="ru-RU" sz="1200" dirty="0">
              <a:solidFill>
                <a:schemeClr val="bg1">
                  <a:lumMod val="50000"/>
                </a:schemeClr>
              </a:solidFill>
            </a:endParaRPr>
          </a:p>
          <a:p>
            <a:pPr algn="l" fontAlgn="base">
              <a:spcBef>
                <a:spcPts val="0"/>
              </a:spcBef>
              <a:spcAft>
                <a:spcPct val="0"/>
              </a:spcAft>
            </a:pPr>
            <a:r>
              <a:rPr lang="ru-RU" sz="1200" dirty="0">
                <a:solidFill>
                  <a:schemeClr val="bg1">
                    <a:lumMod val="50000"/>
                  </a:schemeClr>
                </a:solidFill>
              </a:rPr>
              <a:t>Автор презентации: Казаринова Н. В. (учитель, г. Йошкар-Ола)</a:t>
            </a:r>
          </a:p>
        </p:txBody>
      </p:sp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КУЛЬТУРА КАТОЛИЧЕСКОГО МИРА</a:t>
            </a:r>
            <a:endParaRPr lang="ru-RU" dirty="0"/>
          </a:p>
        </p:txBody>
      </p:sp>
      <p:pic>
        <p:nvPicPr>
          <p:cNvPr id="7" name="Рисунок 6" descr="Лента_16.jpg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9144000" cy="736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72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252480" y="980728"/>
            <a:ext cx="8640000" cy="1872853"/>
          </a:xfrm>
          <a:prstGeom prst="roundRect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indent="354013"/>
            <a:r>
              <a:rPr lang="ru-RU" sz="2600" b="1" dirty="0" smtClean="0">
                <a:solidFill>
                  <a:srgbClr val="0070C0"/>
                </a:solidFill>
              </a:rPr>
              <a:t>Повышенный уровень. </a:t>
            </a:r>
            <a:r>
              <a:rPr lang="ru-RU" sz="2600" dirty="0" smtClean="0"/>
              <a:t>Используя материал учебника с. 173–174, 180–181, определите новые черты в образовании. Кратко сформулируйте и запишите их.</a:t>
            </a:r>
            <a:endParaRPr lang="ru-RU" sz="2600" dirty="0"/>
          </a:p>
        </p:txBody>
      </p:sp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BCBFBF"/>
              </a:clrFrom>
              <a:clrTo>
                <a:srgbClr val="BCBFB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47723" cy="13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ПРОБУЖДЕНИЕ РАЗУМА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51528" y="2996952"/>
            <a:ext cx="3721961" cy="2880000"/>
          </a:xfrm>
          <a:prstGeom prst="roundRect">
            <a:avLst>
              <a:gd name="adj" fmla="val 8470"/>
            </a:avLst>
          </a:prstGeom>
          <a:ln>
            <a:solidFill>
              <a:schemeClr val="bg1">
                <a:lumMod val="5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" name="Скругленный прямоугольник 11"/>
          <p:cNvSpPr/>
          <p:nvPr/>
        </p:nvSpPr>
        <p:spPr>
          <a:xfrm>
            <a:off x="229603" y="5949280"/>
            <a:ext cx="3722400" cy="78319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Лекция в средневековом университете</a:t>
            </a:r>
            <a:endParaRPr lang="ru-RU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4284000" y="3284984"/>
            <a:ext cx="4435830" cy="29653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200" dirty="0" smtClean="0"/>
              <a:t>1._______________</a:t>
            </a:r>
          </a:p>
          <a:p>
            <a:pPr>
              <a:lnSpc>
                <a:spcPct val="150000"/>
              </a:lnSpc>
            </a:pPr>
            <a:r>
              <a:rPr lang="ru-RU" sz="3200" dirty="0" smtClean="0"/>
              <a:t>2._______________</a:t>
            </a:r>
          </a:p>
          <a:p>
            <a:pPr>
              <a:lnSpc>
                <a:spcPct val="150000"/>
              </a:lnSpc>
            </a:pPr>
            <a:r>
              <a:rPr lang="ru-RU" sz="3200" dirty="0" smtClean="0"/>
              <a:t>3._______________</a:t>
            </a:r>
          </a:p>
          <a:p>
            <a:pPr>
              <a:lnSpc>
                <a:spcPct val="150000"/>
              </a:lnSpc>
            </a:pPr>
            <a:r>
              <a:rPr lang="ru-RU" sz="3200" dirty="0" smtClean="0"/>
              <a:t>…._______________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889973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252000" y="980728"/>
            <a:ext cx="8640000" cy="1872853"/>
          </a:xfrm>
          <a:prstGeom prst="roundRect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indent="354013"/>
            <a:r>
              <a:rPr lang="ru-RU" sz="2600" b="1" dirty="0" smtClean="0">
                <a:solidFill>
                  <a:srgbClr val="0070C0"/>
                </a:solidFill>
              </a:rPr>
              <a:t>Необходимый уровень. </a:t>
            </a:r>
            <a:r>
              <a:rPr lang="ru-RU" sz="2600" dirty="0" smtClean="0"/>
              <a:t>Рассмотрите иллюстрации католических храмов. Определите  и напишите под рисунком, к какому стилю архитектуры относится каждый храм.</a:t>
            </a:r>
            <a:endParaRPr lang="ru-RU" sz="2600" dirty="0"/>
          </a:p>
        </p:txBody>
      </p:sp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BCBFBF"/>
              </a:clrFrom>
              <a:clrTo>
                <a:srgbClr val="BCBFB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47723" cy="13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ДОТЯНУТЬСЯ ДО НЕБЕС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50527" y="3024000"/>
            <a:ext cx="3041953" cy="3600000"/>
          </a:xfrm>
          <a:prstGeom prst="roundRect">
            <a:avLst>
              <a:gd name="adj" fmla="val 8692"/>
            </a:avLst>
          </a:prstGeom>
          <a:ln>
            <a:solidFill>
              <a:schemeClr val="bg1">
                <a:lumMod val="5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3024000"/>
            <a:ext cx="2439432" cy="3600000"/>
          </a:xfrm>
          <a:prstGeom prst="roundRect">
            <a:avLst>
              <a:gd name="adj" fmla="val 10547"/>
            </a:avLst>
          </a:prstGeom>
          <a:ln>
            <a:solidFill>
              <a:schemeClr val="bg1">
                <a:lumMod val="5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cxnSp>
        <p:nvCxnSpPr>
          <p:cNvPr id="10" name="Прямая со стрелкой 9"/>
          <p:cNvCxnSpPr/>
          <p:nvPr/>
        </p:nvCxnSpPr>
        <p:spPr>
          <a:xfrm>
            <a:off x="2699792" y="4149080"/>
            <a:ext cx="2736304" cy="0"/>
          </a:xfrm>
          <a:prstGeom prst="straightConnector1">
            <a:avLst/>
          </a:prstGeom>
          <a:ln w="50800">
            <a:solidFill>
              <a:schemeClr val="bg1">
                <a:lumMod val="50000"/>
              </a:schemeClr>
            </a:solidFill>
            <a:headEnd type="stealth" w="med" len="lg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3068216" y="5589240"/>
            <a:ext cx="2736304" cy="0"/>
          </a:xfrm>
          <a:prstGeom prst="straightConnector1">
            <a:avLst/>
          </a:prstGeom>
          <a:ln w="50800">
            <a:solidFill>
              <a:schemeClr val="bg1">
                <a:lumMod val="50000"/>
              </a:schemeClr>
            </a:solidFill>
            <a:headEnd type="none" w="med" len="lg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9973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2947517"/>
              </p:ext>
            </p:extLst>
          </p:nvPr>
        </p:nvGraphicFramePr>
        <p:xfrm>
          <a:off x="251998" y="2412000"/>
          <a:ext cx="8640480" cy="438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7794"/>
                <a:gridCol w="3744416"/>
                <a:gridCol w="2448270"/>
              </a:tblGrid>
              <a:tr h="442549">
                <a:tc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Признаки</a:t>
                      </a:r>
                      <a:endParaRPr lang="ru-RU" sz="24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42549">
                <a:tc rowSpan="7">
                  <a:txBody>
                    <a:bodyPr/>
                    <a:lstStyle/>
                    <a:p>
                      <a:endParaRPr lang="ru-RU" sz="2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27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spc="0" dirty="0" smtClean="0"/>
                        <a:t>1. Остроконечные башни</a:t>
                      </a:r>
                      <a:endParaRPr lang="ru-RU" sz="2400" spc="0" dirty="0"/>
                    </a:p>
                  </a:txBody>
                  <a:tcPr marL="36000" marR="3600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rowSpan="7">
                  <a:txBody>
                    <a:bodyPr/>
                    <a:lstStyle/>
                    <a:p>
                      <a:endParaRPr lang="ru-RU" sz="24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42549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dirty="0" smtClean="0"/>
                        <a:t>2. Мощные стены</a:t>
                      </a:r>
                      <a:endParaRPr lang="ru-RU" sz="24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42549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dirty="0" smtClean="0"/>
                        <a:t>3. Изящные колонны</a:t>
                      </a:r>
                      <a:endParaRPr lang="ru-RU" sz="24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42549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dirty="0" smtClean="0"/>
                        <a:t>4. Витражи</a:t>
                      </a:r>
                      <a:endParaRPr lang="ru-RU" sz="24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572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dirty="0" smtClean="0"/>
                        <a:t>5. Полукруглые своды</a:t>
                      </a:r>
                      <a:endParaRPr lang="ru-RU" sz="24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4254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dirty="0" smtClean="0"/>
                        <a:t>6. Стрельчатые окна</a:t>
                      </a:r>
                      <a:endParaRPr lang="ru-RU" sz="24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80896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ru-RU" sz="2400" dirty="0" smtClean="0"/>
                        <a:t>7. Многочисленные башенки, зубчики, ниши и выступы</a:t>
                      </a:r>
                      <a:endParaRPr lang="ru-RU" sz="24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707824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Скругленный прямоугольник 7"/>
          <p:cNvSpPr/>
          <p:nvPr/>
        </p:nvSpPr>
        <p:spPr>
          <a:xfrm>
            <a:off x="252000" y="980728"/>
            <a:ext cx="8640000" cy="1328023"/>
          </a:xfrm>
          <a:prstGeom prst="roundRect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indent="354013"/>
            <a:r>
              <a:rPr lang="ru-RU" sz="2400" b="1" dirty="0" smtClean="0">
                <a:solidFill>
                  <a:srgbClr val="0070C0"/>
                </a:solidFill>
              </a:rPr>
              <a:t>Повышенный</a:t>
            </a:r>
            <a:r>
              <a:rPr lang="ru-RU" sz="2400" dirty="0" smtClean="0"/>
              <a:t> </a:t>
            </a:r>
            <a:r>
              <a:rPr lang="ru-RU" sz="2400" b="1" dirty="0" smtClean="0">
                <a:solidFill>
                  <a:srgbClr val="0070C0"/>
                </a:solidFill>
              </a:rPr>
              <a:t>уровень. </a:t>
            </a:r>
            <a:r>
              <a:rPr lang="ru-RU" sz="2400" dirty="0" smtClean="0"/>
              <a:t>Распределите и напишите под иллюстрацией номера признаков, соответствующих каждому стилю архитектуры</a:t>
            </a:r>
            <a:endParaRPr lang="ru-RU" sz="2400" dirty="0"/>
          </a:p>
        </p:txBody>
      </p:sp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BCBFBF"/>
              </a:clrFrom>
              <a:clrTo>
                <a:srgbClr val="BCBFB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47723" cy="13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ДОТЯНУТЬСЯ ДО НЕБЕС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 l="16570" r="2946"/>
          <a:stretch>
            <a:fillRect/>
          </a:stretch>
        </p:blipFill>
        <p:spPr bwMode="auto">
          <a:xfrm>
            <a:off x="6451200" y="2448000"/>
            <a:ext cx="2440800" cy="3589013"/>
          </a:xfrm>
          <a:prstGeom prst="roundRect">
            <a:avLst>
              <a:gd name="adj" fmla="val 8692"/>
            </a:avLst>
          </a:prstGeom>
          <a:ln>
            <a:solidFill>
              <a:schemeClr val="bg1">
                <a:lumMod val="5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2000" y="2448000"/>
            <a:ext cx="2439432" cy="3600000"/>
          </a:xfrm>
          <a:prstGeom prst="roundRect">
            <a:avLst>
              <a:gd name="adj" fmla="val 10547"/>
            </a:avLst>
          </a:prstGeom>
          <a:ln>
            <a:solidFill>
              <a:schemeClr val="bg1">
                <a:lumMod val="5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889973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252000" y="980728"/>
            <a:ext cx="8640000" cy="1430179"/>
          </a:xfrm>
          <a:prstGeom prst="roundRect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r>
              <a:rPr lang="ru-RU" sz="2600" dirty="0" smtClean="0"/>
              <a:t>	Какие, на ваш взгляд, явления архитектуры свидетельствуют о развитии церковной</a:t>
            </a:r>
          </a:p>
          <a:p>
            <a:r>
              <a:rPr lang="ru-RU" sz="2600" dirty="0" smtClean="0"/>
              <a:t>культуры, а какие – светской?</a:t>
            </a:r>
            <a:endParaRPr lang="ru-RU" sz="2600" dirty="0"/>
          </a:p>
        </p:txBody>
      </p:sp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BCBFBF"/>
              </a:clrFrom>
              <a:clrTo>
                <a:srgbClr val="BCBFB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47723" cy="13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Скругленный прямоугольник 8"/>
          <p:cNvSpPr/>
          <p:nvPr/>
        </p:nvSpPr>
        <p:spPr>
          <a:xfrm>
            <a:off x="252480" y="2556450"/>
            <a:ext cx="8640000" cy="919401"/>
          </a:xfrm>
          <a:prstGeom prst="roundRect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indent="354013"/>
            <a:r>
              <a:rPr lang="ru-RU" sz="2400" b="1" dirty="0" smtClean="0">
                <a:solidFill>
                  <a:srgbClr val="0070C0"/>
                </a:solidFill>
              </a:rPr>
              <a:t>Необходимый уровень. </a:t>
            </a:r>
            <a:r>
              <a:rPr lang="ru-RU" sz="2400" dirty="0" smtClean="0"/>
              <a:t>Запишите один аргумент в поддержку каждой позиции</a:t>
            </a:r>
            <a:endParaRPr lang="ru-RU" sz="2400" dirty="0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7576800"/>
              </p:ext>
            </p:extLst>
          </p:nvPr>
        </p:nvGraphicFramePr>
        <p:xfrm>
          <a:off x="251520" y="3861048"/>
          <a:ext cx="8640001" cy="2377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11209"/>
                <a:gridCol w="3744416"/>
                <a:gridCol w="3384376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Позиция</a:t>
                      </a:r>
                      <a:endParaRPr lang="ru-RU" sz="24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u="none" strike="noStrike" kern="1200" baseline="0" dirty="0" smtClean="0"/>
                        <a:t>Мы считаем, что о развитии церковной</a:t>
                      </a:r>
                    </a:p>
                    <a:p>
                      <a:r>
                        <a:rPr lang="ru-RU" sz="2400" u="none" strike="noStrike" kern="1200" baseline="0" dirty="0" smtClean="0"/>
                        <a:t>архитектуры говорит то, что _____________</a:t>
                      </a:r>
                      <a:endParaRPr lang="ru-RU" sz="24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u="none" strike="noStrike" kern="1200" baseline="0" dirty="0" smtClean="0"/>
                        <a:t>Но также развивалась светская  архитектура ________________</a:t>
                      </a:r>
                    </a:p>
                    <a:p>
                      <a:r>
                        <a:rPr lang="ru-RU" sz="2400" u="none" strike="noStrike" kern="1200" baseline="0" dirty="0" smtClean="0"/>
                        <a:t>________________</a:t>
                      </a:r>
                      <a:endParaRPr lang="ru-RU" sz="24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spc="-150" dirty="0" smtClean="0"/>
                        <a:t>Аргумент</a:t>
                      </a:r>
                      <a:r>
                        <a:rPr lang="ru-RU" sz="2400" dirty="0" smtClean="0"/>
                        <a:t> (ы)</a:t>
                      </a:r>
                      <a:endParaRPr lang="ru-RU" sz="24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u="none" strike="noStrike" kern="1200" baseline="0" dirty="0" smtClean="0"/>
                        <a:t>потому что_________</a:t>
                      </a:r>
                    </a:p>
                    <a:p>
                      <a:r>
                        <a:rPr lang="ru-RU" sz="2400" u="none" strike="noStrike" kern="1200" baseline="0" dirty="0" smtClean="0"/>
                        <a:t>__________________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u="none" strike="noStrike" kern="1200" baseline="0" dirty="0" smtClean="0"/>
                        <a:t>потому что________</a:t>
                      </a:r>
                    </a:p>
                    <a:p>
                      <a:r>
                        <a:rPr lang="ru-RU" sz="2400" u="none" strike="noStrike" kern="1200" baseline="0" dirty="0" smtClean="0"/>
                        <a:t>________________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2" name="Овал 11"/>
          <p:cNvSpPr>
            <a:spLocks noChangeAspect="1"/>
          </p:cNvSpPr>
          <p:nvPr/>
        </p:nvSpPr>
        <p:spPr>
          <a:xfrm>
            <a:off x="864000" y="1196752"/>
            <a:ext cx="252000" cy="2520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241" tIns="562479" rIns="15240" bIns="562477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400" kern="1200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ДОТЯНУТЬСЯ ДО НЕБЕС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9973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8672284"/>
              </p:ext>
            </p:extLst>
          </p:nvPr>
        </p:nvGraphicFramePr>
        <p:xfrm>
          <a:off x="251998" y="2014696"/>
          <a:ext cx="8640480" cy="3718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7794"/>
                <a:gridCol w="3744416"/>
                <a:gridCol w="2448270"/>
              </a:tblGrid>
              <a:tr h="442160">
                <a:tc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b="0" dirty="0" smtClean="0"/>
                        <a:t>Сходство</a:t>
                      </a:r>
                      <a:endParaRPr lang="ru-RU" sz="2600" b="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42160">
                <a:tc rowSpan="7">
                  <a:txBody>
                    <a:bodyPr/>
                    <a:lstStyle/>
                    <a:p>
                      <a:endParaRPr lang="ru-RU" dirty="0"/>
                    </a:p>
                  </a:txBody>
                  <a:tcPr vert="vert27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400" spc="0" dirty="0"/>
                    </a:p>
                  </a:txBody>
                  <a:tcPr marL="36000" marR="3600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rowSpan="7">
                  <a:txBody>
                    <a:bodyPr/>
                    <a:lstStyle/>
                    <a:p>
                      <a:endParaRPr lang="ru-RU" sz="24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4216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4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4216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4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4216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b="0" dirty="0" smtClean="0"/>
                        <a:t>Различия</a:t>
                      </a:r>
                      <a:r>
                        <a:rPr lang="ru-RU" sz="2400" b="1" dirty="0" smtClean="0"/>
                        <a:t> </a:t>
                      </a:r>
                      <a:endParaRPr lang="ru-RU" sz="2400" b="1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421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24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421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24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4216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4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Скругленный прямоугольник 7"/>
          <p:cNvSpPr/>
          <p:nvPr/>
        </p:nvSpPr>
        <p:spPr>
          <a:xfrm>
            <a:off x="252000" y="980728"/>
            <a:ext cx="8640000" cy="919401"/>
          </a:xfrm>
          <a:prstGeom prst="roundRect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indent="354013"/>
            <a:r>
              <a:rPr lang="ru-RU" sz="2400" b="1" dirty="0" smtClean="0">
                <a:solidFill>
                  <a:srgbClr val="0070C0"/>
                </a:solidFill>
              </a:rPr>
              <a:t>Необходимый уровень. </a:t>
            </a:r>
            <a:r>
              <a:rPr lang="ru-RU" sz="2400" dirty="0" smtClean="0"/>
              <a:t>Рассмотрите иллюстрации.</a:t>
            </a:r>
          </a:p>
          <a:p>
            <a:r>
              <a:rPr lang="ru-RU" sz="2400" dirty="0" smtClean="0"/>
              <a:t>Дайте название каждому виду скульптуры.</a:t>
            </a:r>
            <a:endParaRPr lang="ru-RU" sz="2400" dirty="0"/>
          </a:p>
        </p:txBody>
      </p:sp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BCBFBF"/>
              </a:clrFrom>
              <a:clrTo>
                <a:srgbClr val="BCBFB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47723" cy="13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ДОТЯНУТЬСЯ ДО НЕБЕС</a:t>
            </a:r>
            <a:endParaRPr lang="ru-RU" dirty="0"/>
          </a:p>
        </p:txBody>
      </p:sp>
      <p:pic>
        <p:nvPicPr>
          <p:cNvPr id="3076" name="Picture 4"/>
          <p:cNvPicPr>
            <a:picLocks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83568" y="2592000"/>
            <a:ext cx="1306472" cy="3096000"/>
          </a:xfrm>
          <a:prstGeom prst="roundRect">
            <a:avLst>
              <a:gd name="adj" fmla="val 16667"/>
            </a:avLst>
          </a:prstGeom>
          <a:ln>
            <a:solidFill>
              <a:schemeClr val="bg1">
                <a:lumMod val="5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Скругленный прямоугольник 10"/>
          <p:cNvSpPr/>
          <p:nvPr/>
        </p:nvSpPr>
        <p:spPr>
          <a:xfrm>
            <a:off x="252000" y="5877272"/>
            <a:ext cx="8640000" cy="919401"/>
          </a:xfrm>
          <a:prstGeom prst="roundRect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indent="354013"/>
            <a:r>
              <a:rPr lang="ru-RU" sz="2400" b="1" dirty="0" smtClean="0">
                <a:solidFill>
                  <a:srgbClr val="0070C0"/>
                </a:solidFill>
              </a:rPr>
              <a:t>Повышенный</a:t>
            </a:r>
            <a:r>
              <a:rPr lang="ru-RU" sz="2400" dirty="0" smtClean="0"/>
              <a:t> </a:t>
            </a:r>
            <a:r>
              <a:rPr lang="ru-RU" sz="2400" b="1" dirty="0" smtClean="0">
                <a:solidFill>
                  <a:srgbClr val="0070C0"/>
                </a:solidFill>
              </a:rPr>
              <a:t>уровень. </a:t>
            </a:r>
            <a:r>
              <a:rPr lang="ru-RU" sz="2400" dirty="0" smtClean="0"/>
              <a:t>Сравните два вида скульптур.</a:t>
            </a:r>
          </a:p>
          <a:p>
            <a:pPr indent="354013"/>
            <a:r>
              <a:rPr lang="ru-RU" sz="2400" dirty="0" smtClean="0"/>
              <a:t>Определите сходство и различия</a:t>
            </a:r>
            <a:endParaRPr lang="ru-RU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092280" y="2592000"/>
            <a:ext cx="1306800" cy="3121453"/>
          </a:xfrm>
          <a:prstGeom prst="roundRect">
            <a:avLst>
              <a:gd name="adj" fmla="val 16667"/>
            </a:avLst>
          </a:prstGeom>
          <a:ln>
            <a:solidFill>
              <a:schemeClr val="bg1">
                <a:lumMod val="5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889973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66" r="6178"/>
          <a:stretch/>
        </p:blipFill>
        <p:spPr>
          <a:xfrm>
            <a:off x="827584" y="2880000"/>
            <a:ext cx="2014482" cy="2880000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8" name="Скругленный прямоугольник 7"/>
          <p:cNvSpPr/>
          <p:nvPr/>
        </p:nvSpPr>
        <p:spPr>
          <a:xfrm>
            <a:off x="252000" y="980728"/>
            <a:ext cx="8640000" cy="1736646"/>
          </a:xfrm>
          <a:prstGeom prst="roundRect">
            <a:avLst/>
          </a:prstGeom>
          <a:blipFill>
            <a:blip r:embed="rId4" cstate="print"/>
            <a:tile tx="0" ty="0" sx="100000" sy="100000" flip="none" algn="tl"/>
          </a:blip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r>
              <a:rPr lang="ru-RU" sz="2400" dirty="0" smtClean="0"/>
              <a:t>	Зная, что с помощью печатного станка </a:t>
            </a:r>
            <a:r>
              <a:rPr lang="ru-RU" sz="2400" dirty="0" smtClean="0"/>
              <a:t>Гутенберга </a:t>
            </a:r>
            <a:r>
              <a:rPr lang="ru-RU" sz="2400" dirty="0" smtClean="0"/>
              <a:t>по Европе разошлась книга «Молот</a:t>
            </a:r>
          </a:p>
          <a:p>
            <a:r>
              <a:rPr lang="ru-RU" sz="2400" dirty="0" smtClean="0"/>
              <a:t>ведьм», считаете ли вы, люди XXI века, что лучше бы изобретения </a:t>
            </a:r>
            <a:r>
              <a:rPr lang="ru-RU" sz="2400" dirty="0" smtClean="0"/>
              <a:t>Гутенберга </a:t>
            </a:r>
            <a:r>
              <a:rPr lang="ru-RU" sz="2400" dirty="0" smtClean="0"/>
              <a:t>не было?</a:t>
            </a:r>
            <a:endParaRPr lang="ru-RU" sz="2400" dirty="0"/>
          </a:p>
        </p:txBody>
      </p:sp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BCBFBF"/>
              </a:clrFrom>
              <a:clrTo>
                <a:srgbClr val="BCBFB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47723" cy="13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Овал 11"/>
          <p:cNvSpPr>
            <a:spLocks noChangeAspect="1"/>
          </p:cNvSpPr>
          <p:nvPr/>
        </p:nvSpPr>
        <p:spPr>
          <a:xfrm>
            <a:off x="864000" y="1196752"/>
            <a:ext cx="252000" cy="2520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241" tIns="562479" rIns="15240" bIns="562477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400" kern="1200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СВЕТ И ТЕНИ СРЕДНЕВЕКОВЬЯ</a:t>
            </a:r>
            <a:endParaRPr lang="ru-RU" sz="36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0216" y="2880000"/>
            <a:ext cx="1715880" cy="2880000"/>
          </a:xfrm>
          <a:prstGeom prst="roundRect">
            <a:avLst>
              <a:gd name="adj" fmla="val 9115"/>
            </a:avLst>
          </a:prstGeom>
          <a:ln>
            <a:solidFill>
              <a:schemeClr val="bg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1934" y="2880000"/>
            <a:ext cx="2014482" cy="2880000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13" name="Скругленный прямоугольник 12"/>
          <p:cNvSpPr/>
          <p:nvPr/>
        </p:nvSpPr>
        <p:spPr>
          <a:xfrm>
            <a:off x="252480" y="5893975"/>
            <a:ext cx="8640000" cy="919401"/>
          </a:xfrm>
          <a:prstGeom prst="roundRect">
            <a:avLst/>
          </a:prstGeom>
          <a:blipFill>
            <a:blip r:embed="rId4" cstate="print"/>
            <a:tile tx="0" ty="0" sx="100000" sy="100000" flip="none" algn="tl"/>
          </a:blip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indent="354013"/>
            <a:r>
              <a:rPr lang="ru-RU" sz="2400" b="1" dirty="0" smtClean="0">
                <a:solidFill>
                  <a:srgbClr val="0070C0"/>
                </a:solidFill>
              </a:rPr>
              <a:t>Необходимый уровень. </a:t>
            </a:r>
            <a:r>
              <a:rPr lang="ru-RU" sz="2400" dirty="0" smtClean="0"/>
              <a:t>Запишите один аргумент в поддержку каждой позиции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889973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252000" y="980728"/>
            <a:ext cx="8640000" cy="1736646"/>
          </a:xfrm>
          <a:prstGeom prst="roundRect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r>
              <a:rPr lang="ru-RU" sz="2400" dirty="0" smtClean="0"/>
              <a:t>	Зная, что с помощью печатного станка Гуттенберга по Европе разошлась книга «Молот</a:t>
            </a:r>
          </a:p>
          <a:p>
            <a:r>
              <a:rPr lang="ru-RU" sz="2400" dirty="0" smtClean="0"/>
              <a:t>ведьм», считаете ли вы, люди XXI века, что лучше бы изобретения Гуттенберга не было?</a:t>
            </a:r>
            <a:endParaRPr lang="ru-RU" sz="2400" dirty="0"/>
          </a:p>
        </p:txBody>
      </p:sp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BCBFBF"/>
              </a:clrFrom>
              <a:clrTo>
                <a:srgbClr val="BCBFB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47723" cy="13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Скругленный прямоугольник 8"/>
          <p:cNvSpPr/>
          <p:nvPr/>
        </p:nvSpPr>
        <p:spPr>
          <a:xfrm>
            <a:off x="252480" y="2996952"/>
            <a:ext cx="8640000" cy="1736646"/>
          </a:xfrm>
          <a:prstGeom prst="roundRect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indent="365125"/>
            <a:r>
              <a:rPr lang="ru-RU" sz="2400" b="1" dirty="0">
                <a:solidFill>
                  <a:srgbClr val="0070C0"/>
                </a:solidFill>
              </a:rPr>
              <a:t>Повышенный</a:t>
            </a:r>
            <a:r>
              <a:rPr lang="ru-RU" sz="2400" dirty="0" smtClean="0"/>
              <a:t> </a:t>
            </a:r>
            <a:r>
              <a:rPr lang="ru-RU" sz="2400" b="1" dirty="0" smtClean="0">
                <a:solidFill>
                  <a:srgbClr val="0070C0"/>
                </a:solidFill>
              </a:rPr>
              <a:t>уровень</a:t>
            </a:r>
            <a:r>
              <a:rPr lang="ru-RU" sz="2400" b="1" dirty="0" smtClean="0">
                <a:solidFill>
                  <a:srgbClr val="0070C0"/>
                </a:solidFill>
              </a:rPr>
              <a:t>. </a:t>
            </a:r>
            <a:r>
              <a:rPr lang="ru-RU" sz="2400" dirty="0"/>
              <a:t>Напишите свое мнение, приведя </a:t>
            </a:r>
            <a:r>
              <a:rPr lang="ru-RU" sz="2400" dirty="0" smtClean="0"/>
              <a:t>два-три </a:t>
            </a:r>
            <a:r>
              <a:rPr lang="ru-RU" sz="2400" dirty="0"/>
              <a:t>аргумента в </a:t>
            </a:r>
            <a:r>
              <a:rPr lang="ru-RU" sz="2400" dirty="0" smtClean="0"/>
              <a:t>его защиту</a:t>
            </a:r>
            <a:r>
              <a:rPr lang="ru-RU" sz="2400" dirty="0"/>
              <a:t>, или рассмотрите явление с разных сторон, подтвердив каждую одним </a:t>
            </a:r>
            <a:r>
              <a:rPr lang="ru-RU" sz="2400" dirty="0" smtClean="0"/>
              <a:t>аргументом</a:t>
            </a:r>
            <a:r>
              <a:rPr lang="ru-RU" sz="2400" dirty="0"/>
              <a:t>.</a:t>
            </a:r>
            <a:endParaRPr lang="ru-RU" sz="2400" dirty="0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795501"/>
              </p:ext>
            </p:extLst>
          </p:nvPr>
        </p:nvGraphicFramePr>
        <p:xfrm>
          <a:off x="251520" y="5095448"/>
          <a:ext cx="8640001" cy="1645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11209"/>
                <a:gridCol w="3744416"/>
                <a:gridCol w="3384376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Позиция</a:t>
                      </a:r>
                      <a:endParaRPr lang="ru-RU" sz="24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Мы считаем, что, с одной стороны, </a:t>
                      </a:r>
                      <a:r>
                        <a:rPr lang="ru-RU" sz="2400" u="none" strike="noStrike" kern="1200" baseline="0" dirty="0" smtClean="0"/>
                        <a:t>______</a:t>
                      </a:r>
                      <a:endParaRPr lang="ru-RU" sz="24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Но, с другой стороны,</a:t>
                      </a:r>
                      <a:r>
                        <a:rPr lang="ru-RU" sz="2400" u="none" strike="noStrike" kern="1200" baseline="0" dirty="0" smtClean="0"/>
                        <a:t> _________</a:t>
                      </a:r>
                      <a:endParaRPr lang="ru-RU" sz="2400" u="none" strike="noStrike" kern="1200" baseline="0" dirty="0" smtClean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spc="-150" dirty="0" smtClean="0"/>
                        <a:t>Аргумент</a:t>
                      </a:r>
                      <a:r>
                        <a:rPr lang="ru-RU" sz="2400" dirty="0" smtClean="0"/>
                        <a:t> (ы)</a:t>
                      </a:r>
                      <a:endParaRPr lang="ru-RU" sz="24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u="none" strike="noStrike" kern="1200" baseline="0" dirty="0" smtClean="0"/>
                        <a:t>потому что_________</a:t>
                      </a:r>
                    </a:p>
                    <a:p>
                      <a:r>
                        <a:rPr lang="ru-RU" sz="2400" u="none" strike="noStrike" kern="1200" baseline="0" dirty="0" smtClean="0"/>
                        <a:t>__________________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u="none" strike="noStrike" kern="1200" baseline="0" dirty="0" smtClean="0"/>
                        <a:t>потому что________</a:t>
                      </a:r>
                    </a:p>
                    <a:p>
                      <a:r>
                        <a:rPr lang="ru-RU" sz="2400" u="none" strike="noStrike" kern="1200" baseline="0" dirty="0" smtClean="0"/>
                        <a:t>________________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2" name="Овал 11"/>
          <p:cNvSpPr>
            <a:spLocks noChangeAspect="1"/>
          </p:cNvSpPr>
          <p:nvPr/>
        </p:nvSpPr>
        <p:spPr>
          <a:xfrm>
            <a:off x="864000" y="1196752"/>
            <a:ext cx="252000" cy="2520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241" tIns="562479" rIns="15240" bIns="562477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400" kern="1200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СВЕТ И ТЕНИ СРЕДНЕВЕКОВЬЯ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4124232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Скругленный прямоугольник 18"/>
          <p:cNvSpPr/>
          <p:nvPr/>
        </p:nvSpPr>
        <p:spPr>
          <a:xfrm>
            <a:off x="252000" y="1800000"/>
            <a:ext cx="8640000" cy="3600000"/>
          </a:xfrm>
          <a:prstGeom prst="roundRect">
            <a:avLst/>
          </a:prstGeom>
          <a:gradFill>
            <a:gsLst>
              <a:gs pos="0">
                <a:schemeClr val="accent4">
                  <a:lumMod val="60000"/>
                  <a:lumOff val="40000"/>
                </a:schemeClr>
              </a:gs>
              <a:gs pos="80000">
                <a:schemeClr val="accent4">
                  <a:lumMod val="40000"/>
                  <a:lumOff val="60000"/>
                </a:schemeClr>
              </a:gs>
              <a:gs pos="100000">
                <a:schemeClr val="accent4">
                  <a:lumMod val="20000"/>
                  <a:lumOff val="80000"/>
                </a:schemeClr>
              </a:gs>
            </a:gsLst>
            <a:lin ang="16200000" scaled="0"/>
          </a:gradFill>
          <a:ln w="12700">
            <a:solidFill>
              <a:schemeClr val="tx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Католическая цивилизация подарила миру достижения</a:t>
            </a:r>
          </a:p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религиозной и светской культуры: университеты, науку, шедевры романского и готического стилей, книгопечатание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spc="0" dirty="0"/>
              <a:t>ОТКРЫВАЕМ НОВЫЕ ЗНАНИЯ</a:t>
            </a:r>
            <a:endParaRPr lang="ru-RU" sz="3600" dirty="0"/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BCBFBF"/>
              </a:clrFrom>
              <a:clrTo>
                <a:srgbClr val="BCBFB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47723" cy="13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2702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2716717"/>
              </p:ext>
            </p:extLst>
          </p:nvPr>
        </p:nvGraphicFramePr>
        <p:xfrm>
          <a:off x="252000" y="942960"/>
          <a:ext cx="8627811" cy="5669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880917"/>
                <a:gridCol w="746894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8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С ростом средневековых городов при главных соборах стали появляться </a:t>
                      </a:r>
                      <a:r>
                        <a:rPr lang="ru-RU" sz="28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университеты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/>
                        <a:t>Любой человек, окончивший школу, мог стать </a:t>
                      </a:r>
                      <a:r>
                        <a:rPr lang="ru-RU" sz="2800" b="1" dirty="0" smtClean="0"/>
                        <a:t>студентом</a:t>
                      </a:r>
                      <a:r>
                        <a:rPr lang="ru-RU" sz="2800" dirty="0" smtClean="0"/>
                        <a:t> университета.</a:t>
                      </a:r>
                      <a:endParaRPr lang="ru-RU" sz="28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/>
                        <a:t>Преподавание в университетах велось на </a:t>
                      </a:r>
                      <a:r>
                        <a:rPr lang="ru-RU" sz="2800" b="1" dirty="0" smtClean="0"/>
                        <a:t>родном</a:t>
                      </a:r>
                      <a:r>
                        <a:rPr lang="ru-RU" sz="2800" dirty="0" smtClean="0"/>
                        <a:t> языке</a:t>
                      </a:r>
                      <a:endParaRPr lang="ru-RU" sz="28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/>
                        <a:t>Ректора и деканов выбирал </a:t>
                      </a:r>
                      <a:r>
                        <a:rPr lang="ru-RU" sz="2800" b="1" dirty="0" smtClean="0"/>
                        <a:t>Папа Римский</a:t>
                      </a:r>
                      <a:endParaRPr lang="ru-RU" sz="2800" b="1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/>
                        <a:t>В средневековых школах родилась </a:t>
                      </a:r>
                      <a:r>
                        <a:rPr lang="ru-RU" sz="2800" b="1" dirty="0" smtClean="0"/>
                        <a:t>схоластика</a:t>
                      </a:r>
                      <a:endParaRPr lang="ru-RU" sz="2800" b="1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8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8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Скругленный прямоугольник 2"/>
          <p:cNvSpPr/>
          <p:nvPr/>
        </p:nvSpPr>
        <p:spPr>
          <a:xfrm>
            <a:off x="264669" y="1934498"/>
            <a:ext cx="8627811" cy="3288923"/>
          </a:xfrm>
          <a:prstGeom prst="roundRect">
            <a:avLst>
              <a:gd name="adj" fmla="val 10887"/>
            </a:avLst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anchor="ctr" anchorCtr="0">
            <a:spAutoFit/>
          </a:bodyPr>
          <a:lstStyle/>
          <a:p>
            <a:pPr indent="357188"/>
            <a:r>
              <a:rPr lang="ru-RU" sz="2800" b="1" dirty="0" smtClean="0">
                <a:solidFill>
                  <a:srgbClr val="0070C0"/>
                </a:solidFill>
              </a:rPr>
              <a:t>Необходимый уровень.</a:t>
            </a:r>
            <a:r>
              <a:rPr lang="ru-RU" sz="2800" dirty="0" smtClean="0">
                <a:solidFill>
                  <a:srgbClr val="0070C0"/>
                </a:solidFill>
              </a:rPr>
              <a:t> </a:t>
            </a:r>
            <a:r>
              <a:rPr lang="ru-RU" sz="2800" dirty="0" smtClean="0"/>
              <a:t>Выбери </a:t>
            </a:r>
            <a:r>
              <a:rPr lang="ru-RU" sz="2800" dirty="0"/>
              <a:t>в </a:t>
            </a:r>
            <a:r>
              <a:rPr lang="ru-RU" sz="2800" dirty="0" smtClean="0"/>
              <a:t>таблице верные  </a:t>
            </a:r>
            <a:r>
              <a:rPr lang="ru-RU" sz="2800" dirty="0"/>
              <a:t>утверждения, </a:t>
            </a:r>
            <a:r>
              <a:rPr lang="ru-RU" sz="2800" dirty="0" smtClean="0"/>
              <a:t>отметь </a:t>
            </a:r>
            <a:r>
              <a:rPr lang="ru-RU" sz="2800" dirty="0"/>
              <a:t>их знаком «+».</a:t>
            </a:r>
          </a:p>
          <a:p>
            <a:pPr indent="357188"/>
            <a:r>
              <a:rPr lang="ru-RU" sz="2800" b="1" dirty="0" smtClean="0">
                <a:solidFill>
                  <a:srgbClr val="0070C0"/>
                </a:solidFill>
              </a:rPr>
              <a:t>Повышенный</a:t>
            </a:r>
            <a:r>
              <a:rPr lang="ru-RU" sz="2800" dirty="0" smtClean="0"/>
              <a:t> </a:t>
            </a:r>
            <a:r>
              <a:rPr lang="ru-RU" sz="2800" b="1" dirty="0" smtClean="0">
                <a:solidFill>
                  <a:srgbClr val="0070C0"/>
                </a:solidFill>
              </a:rPr>
              <a:t>уровень</a:t>
            </a:r>
            <a:r>
              <a:rPr lang="ru-RU" sz="2800" b="1" dirty="0">
                <a:solidFill>
                  <a:srgbClr val="0070C0"/>
                </a:solidFill>
              </a:rPr>
              <a:t>.</a:t>
            </a:r>
            <a:r>
              <a:rPr lang="ru-RU" sz="2800" dirty="0">
                <a:solidFill>
                  <a:srgbClr val="0070C0"/>
                </a:solidFill>
              </a:rPr>
              <a:t> </a:t>
            </a:r>
            <a:r>
              <a:rPr lang="ru-RU" sz="2800" dirty="0" smtClean="0"/>
              <a:t>Исправь неверные утверждения так, чтобы они стали верными</a:t>
            </a:r>
          </a:p>
          <a:p>
            <a:pPr indent="357188"/>
            <a:r>
              <a:rPr lang="ru-RU" sz="2800" b="1" dirty="0" smtClean="0">
                <a:solidFill>
                  <a:srgbClr val="0070C0"/>
                </a:solidFill>
              </a:rPr>
              <a:t>Максимальный уровень. </a:t>
            </a:r>
            <a:r>
              <a:rPr lang="ru-RU" sz="2800" dirty="0" smtClean="0"/>
              <a:t>Придумай и запиши верное утверждение, используя выделенные понятия.</a:t>
            </a:r>
            <a:endParaRPr lang="ru-RU" sz="2800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ПРИМЕНЯЕМ НОВЫЕ ЗНАНИЯ</a:t>
            </a:r>
            <a:endParaRPr lang="ru-RU" sz="3600" dirty="0"/>
          </a:p>
        </p:txBody>
      </p:sp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BCBFBF"/>
              </a:clrFrom>
              <a:clrTo>
                <a:srgbClr val="BCBFB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3044" y="0"/>
            <a:ext cx="770956" cy="13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6550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52000" y="972274"/>
            <a:ext cx="8640000" cy="1736646"/>
          </a:xfrm>
          <a:prstGeom prst="roundRect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anchor="ctr" anchorCtr="0">
            <a:spAutoFit/>
          </a:bodyPr>
          <a:lstStyle/>
          <a:p>
            <a:pPr indent="357188"/>
            <a:r>
              <a:rPr lang="ru-RU" sz="2400" b="1" dirty="0" smtClean="0">
                <a:solidFill>
                  <a:srgbClr val="0070C0"/>
                </a:solidFill>
              </a:rPr>
              <a:t>Повышенный уровень. </a:t>
            </a:r>
            <a:r>
              <a:rPr lang="ru-RU" sz="2400" dirty="0" smtClean="0"/>
              <a:t>Составьте схему: какие виды искусства получили развитие в XI веке? Самостоятельно придумайте графическое выражение схемы..</a:t>
            </a:r>
            <a:endParaRPr lang="ru-RU" sz="2400" dirty="0"/>
          </a:p>
        </p:txBody>
      </p:sp>
      <p:sp>
        <p:nvSpPr>
          <p:cNvPr id="21" name="Заголовок 2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ПРИМЕНЯЕМ НОВЫЕ ЗНАНИЯ</a:t>
            </a:r>
            <a:endParaRPr lang="ru-RU" sz="3600" dirty="0"/>
          </a:p>
        </p:txBody>
      </p:sp>
      <p:pic>
        <p:nvPicPr>
          <p:cNvPr id="22" name="Picture 10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BCBFBF"/>
              </a:clrFrom>
              <a:clrTo>
                <a:srgbClr val="BCBFB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3044" y="0"/>
            <a:ext cx="770956" cy="13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Прямоугольник 22"/>
          <p:cNvSpPr/>
          <p:nvPr/>
        </p:nvSpPr>
        <p:spPr>
          <a:xfrm>
            <a:off x="251520" y="2844000"/>
            <a:ext cx="8640960" cy="3852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7200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52000" y="5472000"/>
            <a:ext cx="8640000" cy="1260000"/>
          </a:xfrm>
          <a:prstGeom prst="roundRect">
            <a:avLst>
              <a:gd name="adj" fmla="val 13321"/>
            </a:avLst>
          </a:prstGeom>
          <a:blipFill>
            <a:blip r:embed="rId3" cstate="print"/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spAutoFit/>
          </a:bodyPr>
          <a:lstStyle/>
          <a:p>
            <a:r>
              <a:rPr lang="ru-RU" sz="2300" dirty="0" smtClean="0"/>
              <a:t>	Судя по этому высказыванию, что было важнее – пытаться понять мир или принять на веру его религиозное объяснение?</a:t>
            </a:r>
            <a:endParaRPr lang="ru-RU" sz="23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52000" y="5472000"/>
            <a:ext cx="8640000" cy="1276945"/>
          </a:xfrm>
          <a:prstGeom prst="roundRect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100000" sy="100000" flip="none" algn="tl"/>
          </a:blipFill>
          <a:ln w="25400">
            <a:solidFill>
              <a:schemeClr val="tx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r>
              <a:rPr lang="ru-RU" sz="2300" dirty="0" smtClean="0"/>
              <a:t>	Судя по этому высказыванию, что было важнее для средневекового человека – вера в Бога или разумное объяснение мира?</a:t>
            </a:r>
            <a:endParaRPr lang="ru-RU" sz="2300" dirty="0"/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5292000" y="980727"/>
            <a:ext cx="3600000" cy="4320000"/>
          </a:xfrm>
          <a:blipFill>
            <a:blip r:embed="rId3" cstate="print"/>
            <a:tile tx="0" ty="0" sx="100000" sy="100000" flip="none" algn="tl"/>
          </a:blipFill>
        </p:spPr>
        <p:txBody>
          <a:bodyPr>
            <a:noAutofit/>
          </a:bodyPr>
          <a:lstStyle/>
          <a:p>
            <a:pPr indent="0" algn="ctr">
              <a:buNone/>
            </a:pPr>
            <a:r>
              <a:rPr lang="ru-RU" i="1" dirty="0" smtClean="0"/>
              <a:t>Справочные сведения</a:t>
            </a:r>
          </a:p>
          <a:p>
            <a:pPr indent="0" algn="ctr">
              <a:buNone/>
            </a:pPr>
            <a:endParaRPr lang="ru-RU" sz="2000" dirty="0" smtClean="0"/>
          </a:p>
          <a:p>
            <a:pPr indent="0">
              <a:buNone/>
            </a:pPr>
            <a:r>
              <a:rPr lang="ru-RU" sz="2400" dirty="0" smtClean="0"/>
              <a:t>Пётр Абеляр (1079–1142), мыслитель, преподаватель одного из университетов Франции, учил: «Я должен понять, чтобы поверить».</a:t>
            </a:r>
            <a:endParaRPr lang="ru-RU" sz="2400" dirty="0"/>
          </a:p>
        </p:txBody>
      </p:sp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252000" y="980727"/>
            <a:ext cx="3600000" cy="4320000"/>
          </a:xfrm>
          <a:blipFill>
            <a:blip r:embed="rId3" cstate="print"/>
            <a:tile tx="0" ty="0" sx="100000" sy="100000" flip="none" algn="tl"/>
          </a:blipFill>
        </p:spPr>
        <p:txBody>
          <a:bodyPr>
            <a:noAutofit/>
          </a:bodyPr>
          <a:lstStyle/>
          <a:p>
            <a:pPr indent="0" algn="ctr">
              <a:buNone/>
            </a:pPr>
            <a:r>
              <a:rPr lang="ru-RU" sz="3200" i="1" dirty="0" smtClean="0"/>
              <a:t>Справочные сведения</a:t>
            </a:r>
          </a:p>
          <a:p>
            <a:pPr indent="0" algn="ctr">
              <a:buNone/>
            </a:pPr>
            <a:endParaRPr lang="ru-RU" i="1" dirty="0" smtClean="0"/>
          </a:p>
          <a:p>
            <a:pPr indent="0">
              <a:buNone/>
            </a:pPr>
            <a:r>
              <a:rPr lang="ru-RU" sz="3000" dirty="0" smtClean="0"/>
              <a:t>Богословы Средневековья говорили: «Я верую для того,</a:t>
            </a:r>
          </a:p>
          <a:p>
            <a:pPr indent="0">
              <a:buNone/>
            </a:pPr>
            <a:r>
              <a:rPr lang="ru-RU" sz="3000" dirty="0" smtClean="0"/>
              <a:t>чтобы понять!»</a:t>
            </a:r>
          </a:p>
          <a:p>
            <a:pPr indent="0" algn="ctr">
              <a:buNone/>
            </a:pPr>
            <a:endParaRPr lang="ru-RU" dirty="0"/>
          </a:p>
        </p:txBody>
      </p:sp>
      <p:sp>
        <p:nvSpPr>
          <p:cNvPr id="22" name="Стрелка вправо 21"/>
          <p:cNvSpPr/>
          <p:nvPr/>
        </p:nvSpPr>
        <p:spPr>
          <a:xfrm>
            <a:off x="3762000" y="2132856"/>
            <a:ext cx="1620000" cy="360000"/>
          </a:xfrm>
          <a:prstGeom prst="rightArrow">
            <a:avLst>
              <a:gd name="adj1" fmla="val 50000"/>
              <a:gd name="adj2" fmla="val 87830"/>
            </a:avLst>
          </a:prstGeom>
          <a:solidFill>
            <a:srgbClr val="FF0000"/>
          </a:solidFill>
          <a:ln>
            <a:solidFill>
              <a:srgbClr val="FFFF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лево 22"/>
          <p:cNvSpPr/>
          <p:nvPr/>
        </p:nvSpPr>
        <p:spPr>
          <a:xfrm>
            <a:off x="3762000" y="3789040"/>
            <a:ext cx="1620000" cy="360000"/>
          </a:xfrm>
          <a:prstGeom prst="leftArrow">
            <a:avLst>
              <a:gd name="adj1" fmla="val 50000"/>
              <a:gd name="adj2" fmla="val 90532"/>
            </a:avLst>
          </a:prstGeom>
          <a:solidFill>
            <a:srgbClr val="00B050"/>
          </a:solidFill>
          <a:ln>
            <a:solidFill>
              <a:srgbClr val="FFFF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ОПРЕДЕЛЯЕМ ПРОБЛЕМУ</a:t>
            </a:r>
          </a:p>
        </p:txBody>
      </p:sp>
      <p:sp>
        <p:nvSpPr>
          <p:cNvPr id="20" name="Овал 19"/>
          <p:cNvSpPr>
            <a:spLocks noChangeAspect="1"/>
          </p:cNvSpPr>
          <p:nvPr/>
        </p:nvSpPr>
        <p:spPr>
          <a:xfrm>
            <a:off x="827616" y="5608471"/>
            <a:ext cx="288000" cy="288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>
                <a:lumMod val="50000"/>
              </a:schemeClr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796" tIns="409271" rIns="10794" bIns="409269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300" kern="1200" dirty="0"/>
          </a:p>
        </p:txBody>
      </p:sp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DCE1E2"/>
              </a:clrFrom>
              <a:clrTo>
                <a:srgbClr val="DCE1E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8400" y="0"/>
            <a:ext cx="616216" cy="13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8650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Скругленная прямоугольная выноска 18"/>
          <p:cNvSpPr/>
          <p:nvPr/>
        </p:nvSpPr>
        <p:spPr>
          <a:xfrm>
            <a:off x="252000" y="1800000"/>
            <a:ext cx="8640000" cy="3600000"/>
          </a:xfrm>
          <a:prstGeom prst="wedgeRoundRectCallout">
            <a:avLst>
              <a:gd name="adj1" fmla="val -28896"/>
              <a:gd name="adj2" fmla="val -67988"/>
              <a:gd name="adj3" fmla="val 16667"/>
            </a:avLst>
          </a:prstGeom>
          <a:gradFill>
            <a:gsLst>
              <a:gs pos="0">
                <a:schemeClr val="accent4">
                  <a:lumMod val="60000"/>
                  <a:lumOff val="40000"/>
                </a:schemeClr>
              </a:gs>
              <a:gs pos="80000">
                <a:schemeClr val="accent4">
                  <a:lumMod val="40000"/>
                  <a:lumOff val="60000"/>
                </a:schemeClr>
              </a:gs>
              <a:gs pos="100000">
                <a:schemeClr val="accent4">
                  <a:lumMod val="20000"/>
                  <a:lumOff val="80000"/>
                </a:schemeClr>
              </a:gs>
            </a:gsLst>
            <a:lin ang="16200000" scaled="0"/>
          </a:gradFill>
          <a:ln w="12700">
            <a:solidFill>
              <a:schemeClr val="tx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СРЕДНЕВЕКОВЫЕ ЕВРОПЕЙЦЫ ПЫТАЛИСЬ ОСМЫСЛИТЬ МИР РАЗУМОМ ИЛИ ПРИНИМАЛИ НА ВЕРУ ЕГО РЕЛИГИОЗНОЕ ОБЪЯСНЕНИЕ?</a:t>
            </a:r>
            <a:endParaRPr lang="ru-RU" sz="3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52000" y="1800000"/>
            <a:ext cx="8640000" cy="3600000"/>
          </a:xfrm>
          <a:prstGeom prst="roundRect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50000">
                <a:schemeClr val="accent5">
                  <a:lumMod val="40000"/>
                  <a:lumOff val="60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</a:gsLst>
            <a:lin ang="5400000" scaled="0"/>
          </a:gradFill>
          <a:ln w="12700">
            <a:solidFill>
              <a:schemeClr val="tx1">
                <a:lumMod val="50000"/>
              </a:schemeClr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1"/>
          </a:lnRef>
          <a:fillRef idx="1001">
            <a:schemeClr val="l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anchor="ctr" anchorCtr="0">
            <a:spAutoFit/>
          </a:bodyPr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ВАША ФОРМУЛИРОВКА ПРОБЛЕМЫ МОЖЕТ НЕ СОВПАДАТЬ С АВТОРСКОЙ. ПОЖАЛУЙСТА, ВЫБЕРИТЕ В КЛАССЕ ТУ ФОРМУЛИРОВКУ, КОТОРАЯ ВАМ НАИБОЛЕЕ ИНТЕРЕСНА! 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ОПРЕДЕЛЯЕМ ПРОБЛЕМУ</a:t>
            </a:r>
          </a:p>
        </p:txBody>
      </p:sp>
      <p:pic>
        <p:nvPicPr>
          <p:cNvPr id="6" name="Picture 1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DCE1E2"/>
              </a:clrFrom>
              <a:clrTo>
                <a:srgbClr val="DCE1E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8400" y="0"/>
            <a:ext cx="616216" cy="13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2412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Скругленный прямоугольник 19"/>
          <p:cNvSpPr/>
          <p:nvPr/>
        </p:nvSpPr>
        <p:spPr>
          <a:xfrm>
            <a:off x="252000" y="960562"/>
            <a:ext cx="8640000" cy="1532334"/>
          </a:xfrm>
          <a:prstGeom prst="roundRect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anchor="ctr" anchorCtr="0">
            <a:spAutoFit/>
          </a:bodyPr>
          <a:lstStyle/>
          <a:p>
            <a:pPr indent="357188"/>
            <a:r>
              <a:rPr lang="ru-RU" sz="2800" b="1" dirty="0" smtClean="0">
                <a:solidFill>
                  <a:srgbClr val="0070C0"/>
                </a:solidFill>
              </a:rPr>
              <a:t>Необходимый уровень.</a:t>
            </a:r>
            <a:r>
              <a:rPr lang="ru-RU" sz="2800" dirty="0" smtClean="0">
                <a:solidFill>
                  <a:srgbClr val="0070C0"/>
                </a:solidFill>
              </a:rPr>
              <a:t> </a:t>
            </a:r>
            <a:r>
              <a:rPr lang="ru-RU" sz="2800" dirty="0"/>
              <a:t>Соедини стрелками понятия и их признаки и впиши </a:t>
            </a:r>
            <a:r>
              <a:rPr lang="ru-RU" sz="2800" dirty="0" smtClean="0"/>
              <a:t>недостающее </a:t>
            </a:r>
            <a:r>
              <a:rPr lang="ru-RU" sz="2800" dirty="0"/>
              <a:t>понятие.</a:t>
            </a:r>
            <a:r>
              <a:rPr lang="ru-RU" sz="2800" dirty="0" smtClean="0">
                <a:solidFill>
                  <a:srgbClr val="990000"/>
                </a:solidFill>
              </a:rPr>
              <a:t>.</a:t>
            </a:r>
            <a:endParaRPr lang="ru-RU" sz="2800" dirty="0">
              <a:solidFill>
                <a:srgbClr val="99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640960" cy="698067"/>
          </a:xfrm>
        </p:spPr>
        <p:txBody>
          <a:bodyPr>
            <a:normAutofit/>
          </a:bodyPr>
          <a:lstStyle/>
          <a:p>
            <a:r>
              <a:rPr lang="ru-RU" sz="3600" spc="-150" dirty="0"/>
              <a:t>ВСПОМИНАЕМ ТО, ЧТО ЗНАЕМ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52000" y="5442406"/>
            <a:ext cx="2700000" cy="578882"/>
          </a:xfrm>
          <a:prstGeom prst="roundRect">
            <a:avLst/>
          </a:prstGeom>
          <a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0" ty="0" sx="100000" sy="100000" flip="none" algn="tl"/>
          </a:blipFill>
          <a:ln w="44450">
            <a:solidFill>
              <a:schemeClr val="bg1">
                <a:lumMod val="50000"/>
              </a:schemeClr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ru-RU" sz="2800" dirty="0" smtClean="0"/>
              <a:t>Ересь </a:t>
            </a:r>
            <a:endParaRPr lang="ru-RU" sz="2800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491880" y="2651239"/>
            <a:ext cx="5364104" cy="1425833"/>
          </a:xfrm>
          <a:prstGeom prst="roundRect">
            <a:avLst>
              <a:gd name="adj" fmla="val 13648"/>
            </a:avLst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0" ty="0" sx="100000" sy="100000" flip="none" algn="tl"/>
          </a:blipFill>
          <a:ln w="12700">
            <a:solidFill>
              <a:schemeClr val="bg1">
                <a:lumMod val="75000"/>
              </a:schemeClr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ru-RU" sz="2000" dirty="0" smtClean="0"/>
              <a:t>познание людьми законов природы и общества путём наблюдений, выдвижения  гипотез, создания теорий, объясняющих мир</a:t>
            </a:r>
            <a:endParaRPr lang="ru-RU" sz="2000" spc="-150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491880" y="4271059"/>
            <a:ext cx="5364104" cy="742117"/>
          </a:xfrm>
          <a:prstGeom prst="roundRect">
            <a:avLst>
              <a:gd name="adj" fmla="val 8884"/>
            </a:avLst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0" ty="0" sx="100000" sy="100000" flip="none" algn="tl"/>
          </a:blipFill>
          <a:ln w="12700">
            <a:solidFill>
              <a:schemeClr val="bg1">
                <a:lumMod val="75000"/>
              </a:schemeClr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ru-RU" sz="2000" spc="-150" dirty="0" smtClean="0"/>
              <a:t>религиозное учение, выступающее против господствующего церковного вероучения</a:t>
            </a:r>
            <a:endParaRPr lang="ru-RU" sz="2000" spc="-150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491880" y="5229200"/>
            <a:ext cx="5400120" cy="1464231"/>
          </a:xfrm>
          <a:prstGeom prst="roundRect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0" ty="0" sx="100000" sy="100000" flip="none" algn="tl"/>
          </a:blipFill>
          <a:ln w="12700">
            <a:solidFill>
              <a:schemeClr val="bg1">
                <a:lumMod val="75000"/>
              </a:schemeClr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ru-RU" sz="2000" spc="-150" dirty="0" smtClean="0"/>
              <a:t>вера людей в Бога или богов, в сверхъестественные силы, в  наличие  у человека  души, продолжающей существование  после смерти тела.</a:t>
            </a:r>
            <a:endParaRPr lang="ru-RU" sz="2000" spc="-150" dirty="0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252000" y="4264887"/>
            <a:ext cx="2700000" cy="720000"/>
          </a:xfrm>
          <a:prstGeom prst="roundRect">
            <a:avLst/>
          </a:prstGeom>
          <a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0" ty="0" sx="100000" sy="100000" flip="none" algn="tl"/>
          </a:blipFill>
          <a:ln w="44450">
            <a:solidFill>
              <a:schemeClr val="bg1">
                <a:lumMod val="50000"/>
              </a:schemeClr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 </a:t>
            </a:r>
            <a:r>
              <a:rPr lang="ru-RU" sz="2800" b="1" dirty="0" smtClean="0"/>
              <a:t>. . . </a:t>
            </a:r>
            <a:endParaRPr lang="ru-RU" sz="2800" b="1" dirty="0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52000" y="3300834"/>
            <a:ext cx="2700000" cy="487865"/>
          </a:xfrm>
          <a:prstGeom prst="roundRect">
            <a:avLst/>
          </a:prstGeom>
          <a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0" ty="0" sx="100000" sy="100000" flip="none" algn="tl"/>
          </a:blipFill>
          <a:ln w="44450">
            <a:solidFill>
              <a:schemeClr val="bg1">
                <a:lumMod val="50000"/>
              </a:schemeClr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800" dirty="0" smtClean="0"/>
              <a:t>Религия </a:t>
            </a:r>
            <a:endParaRPr lang="ru-RU" sz="2800" dirty="0"/>
          </a:p>
        </p:txBody>
      </p:sp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BCBFBF"/>
              </a:clrFrom>
              <a:clrTo>
                <a:srgbClr val="BCBFB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2151" cy="13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9943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spc="-150" dirty="0" smtClean="0"/>
              <a:t>ВСПОМИНАЕМ ТО, ЧТО ЗНАЕМ</a:t>
            </a:r>
            <a:endParaRPr lang="ru-RU" sz="3600" dirty="0"/>
          </a:p>
        </p:txBody>
      </p:sp>
      <p:grpSp>
        <p:nvGrpSpPr>
          <p:cNvPr id="12" name="Группа 11"/>
          <p:cNvGrpSpPr/>
          <p:nvPr/>
        </p:nvGrpSpPr>
        <p:grpSpPr>
          <a:xfrm>
            <a:off x="251520" y="980728"/>
            <a:ext cx="8676560" cy="5652328"/>
            <a:chOff x="251520" y="980728"/>
            <a:chExt cx="8676560" cy="5652328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251520" y="980728"/>
              <a:ext cx="4284072" cy="2700000"/>
            </a:xfrm>
            <a:prstGeom prst="roundRect">
              <a:avLst>
                <a:gd name="adj" fmla="val 11501"/>
              </a:avLst>
            </a:prstGeom>
            <a:ln>
              <a:solidFill>
                <a:schemeClr val="bg1">
                  <a:lumMod val="50000"/>
                </a:schemeClr>
              </a:solidFill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4644008" y="3933056"/>
              <a:ext cx="4284072" cy="2700000"/>
            </a:xfrm>
            <a:prstGeom prst="roundRect">
              <a:avLst>
                <a:gd name="adj" fmla="val 10353"/>
              </a:avLst>
            </a:prstGeom>
            <a:ln>
              <a:solidFill>
                <a:schemeClr val="bg1">
                  <a:lumMod val="50000"/>
                </a:schemeClr>
              </a:solidFill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7" name="Скругленный прямоугольник 6"/>
            <p:cNvSpPr/>
            <p:nvPr/>
          </p:nvSpPr>
          <p:spPr>
            <a:xfrm>
              <a:off x="4788024" y="1628800"/>
              <a:ext cx="4104456" cy="919401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r>
                <a:rPr lang="ru-RU" sz="2400" dirty="0" smtClean="0"/>
                <a:t>В западноевропейском городе XIII–XIV веков</a:t>
              </a:r>
              <a:endParaRPr lang="ru-RU" sz="2400" dirty="0"/>
            </a:p>
          </p:txBody>
        </p:sp>
        <p:sp>
          <p:nvSpPr>
            <p:cNvPr id="9" name="Скругленный прямоугольник 8"/>
            <p:cNvSpPr/>
            <p:nvPr/>
          </p:nvSpPr>
          <p:spPr>
            <a:xfrm>
              <a:off x="1475656" y="4941168"/>
              <a:ext cx="2742073" cy="510778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none">
              <a:spAutoFit/>
            </a:bodyPr>
            <a:lstStyle/>
            <a:p>
              <a:pPr algn="r"/>
              <a:r>
                <a:rPr lang="ru-RU" sz="2400" dirty="0" smtClean="0"/>
                <a:t>В замке </a:t>
              </a:r>
              <a:r>
                <a:rPr lang="en-US" sz="2400" dirty="0" smtClean="0"/>
                <a:t>XIV </a:t>
              </a:r>
              <a:r>
                <a:rPr lang="ru-RU" sz="2400" dirty="0" smtClean="0"/>
                <a:t>века</a:t>
              </a:r>
              <a:endParaRPr lang="ru-RU" sz="2400" dirty="0"/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252000" y="2924944"/>
            <a:ext cx="8640000" cy="987504"/>
            <a:chOff x="252000" y="2924944"/>
            <a:chExt cx="8640000" cy="987504"/>
          </a:xfrm>
        </p:grpSpPr>
        <p:sp>
          <p:nvSpPr>
            <p:cNvPr id="22" name="Скругленный прямоугольник 21"/>
            <p:cNvSpPr/>
            <p:nvPr/>
          </p:nvSpPr>
          <p:spPr>
            <a:xfrm>
              <a:off x="252000" y="2924944"/>
              <a:ext cx="8640000" cy="987504"/>
            </a:xfrm>
            <a:prstGeom prst="roundRect">
              <a:avLst/>
            </a:prstGeom>
            <a:blipFill>
              <a:blip r:embed="rId5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tile tx="0" ty="0" sx="100000" sy="100000" flip="none" algn="tl"/>
            </a:blipFill>
            <a:ln w="25400">
              <a:solidFill>
                <a:schemeClr val="bg1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wrap="square">
              <a:spAutoFit/>
            </a:bodyPr>
            <a:lstStyle/>
            <a:p>
              <a:r>
                <a:rPr lang="ru-RU" sz="2600" dirty="0" smtClean="0"/>
                <a:t>	Чем отличалась жизнь горожан XI–XV веков от жизни феодального мира?</a:t>
              </a:r>
            </a:p>
          </p:txBody>
        </p:sp>
        <p:sp>
          <p:nvSpPr>
            <p:cNvPr id="10" name="Овал 9"/>
            <p:cNvSpPr>
              <a:spLocks noChangeAspect="1"/>
            </p:cNvSpPr>
            <p:nvPr/>
          </p:nvSpPr>
          <p:spPr>
            <a:xfrm>
              <a:off x="828000" y="3104992"/>
              <a:ext cx="252000" cy="252000"/>
            </a:xfrm>
            <a:prstGeom prst="ellipse">
              <a:avLst/>
            </a:prstGeom>
            <a:solidFill>
              <a:srgbClr val="0070C0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241" tIns="562479" rIns="15240" bIns="562477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400" kern="1200"/>
            </a:p>
          </p:txBody>
        </p:sp>
      </p:grp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1037" cy="133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7669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spc="0" dirty="0"/>
              <a:t>ОТКРЫВАЕМ НОВЫЕ ЗНАНИЯ</a:t>
            </a:r>
            <a:endParaRPr lang="ru-RU" sz="3600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52000" y="1628800"/>
            <a:ext cx="8639999" cy="71508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 prst="angle"/>
          </a:sp3d>
        </p:spPr>
        <p:txBody>
          <a:bodyPr wrap="square">
            <a:sp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1. Пробуждение Разума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1999" y="3073951"/>
            <a:ext cx="8640000" cy="71508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 prst="angle"/>
          </a:sp3d>
        </p:spPr>
        <p:txBody>
          <a:bodyPr wrap="square">
            <a:sp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2. Дотянуться до небес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51519" y="4509120"/>
            <a:ext cx="8640480" cy="71508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 prst="angle"/>
          </a:sp3d>
        </p:spPr>
        <p:txBody>
          <a:bodyPr wrap="square">
            <a:sp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3. Свет и тени Средневековья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BCBFBF"/>
              </a:clrFrom>
              <a:clrTo>
                <a:srgbClr val="BCBFB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47723" cy="13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8988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252000" y="980728"/>
            <a:ext cx="8640000" cy="1872853"/>
          </a:xfrm>
          <a:prstGeom prst="roundRect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r>
              <a:rPr lang="ru-RU" sz="2600" dirty="0" smtClean="0"/>
              <a:t>	</a:t>
            </a:r>
            <a:r>
              <a:rPr lang="ru-RU" sz="2600" b="1" dirty="0" smtClean="0">
                <a:solidFill>
                  <a:srgbClr val="0070C0"/>
                </a:solidFill>
              </a:rPr>
              <a:t>Повышенный уровень. </a:t>
            </a:r>
            <a:r>
              <a:rPr lang="ru-RU" sz="2600" dirty="0" smtClean="0"/>
              <a:t>Используя материал учебника с. 174–176, докажите, что в Средние века существовала наука. Как церковь относилась к научным мыслям?</a:t>
            </a:r>
            <a:endParaRPr lang="ru-RU" sz="2600" dirty="0"/>
          </a:p>
        </p:txBody>
      </p:sp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BCBFBF"/>
              </a:clrFrom>
              <a:clrTo>
                <a:srgbClr val="BCBFB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47723" cy="13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ПРОБУЖДЕНИЕ РАЗУМА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2821384"/>
            <a:ext cx="8640000" cy="40640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Полилиния 3"/>
          <p:cNvSpPr/>
          <p:nvPr/>
        </p:nvSpPr>
        <p:spPr>
          <a:xfrm>
            <a:off x="259113" y="2964497"/>
            <a:ext cx="2269687" cy="3777772"/>
          </a:xfrm>
          <a:custGeom>
            <a:avLst/>
            <a:gdLst>
              <a:gd name="connsiteX0" fmla="*/ 0 w 2269687"/>
              <a:gd name="connsiteY0" fmla="*/ 226969 h 3777772"/>
              <a:gd name="connsiteX1" fmla="*/ 226969 w 2269687"/>
              <a:gd name="connsiteY1" fmla="*/ 0 h 3777772"/>
              <a:gd name="connsiteX2" fmla="*/ 2042718 w 2269687"/>
              <a:gd name="connsiteY2" fmla="*/ 0 h 3777772"/>
              <a:gd name="connsiteX3" fmla="*/ 2269687 w 2269687"/>
              <a:gd name="connsiteY3" fmla="*/ 226969 h 3777772"/>
              <a:gd name="connsiteX4" fmla="*/ 2269687 w 2269687"/>
              <a:gd name="connsiteY4" fmla="*/ 3550803 h 3777772"/>
              <a:gd name="connsiteX5" fmla="*/ 2042718 w 2269687"/>
              <a:gd name="connsiteY5" fmla="*/ 3777772 h 3777772"/>
              <a:gd name="connsiteX6" fmla="*/ 226969 w 2269687"/>
              <a:gd name="connsiteY6" fmla="*/ 3777772 h 3777772"/>
              <a:gd name="connsiteX7" fmla="*/ 0 w 2269687"/>
              <a:gd name="connsiteY7" fmla="*/ 3550803 h 3777772"/>
              <a:gd name="connsiteX8" fmla="*/ 0 w 2269687"/>
              <a:gd name="connsiteY8" fmla="*/ 226969 h 3777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69687" h="3777772">
                <a:moveTo>
                  <a:pt x="0" y="226969"/>
                </a:moveTo>
                <a:cubicBezTo>
                  <a:pt x="0" y="101617"/>
                  <a:pt x="101617" y="0"/>
                  <a:pt x="226969" y="0"/>
                </a:cubicBezTo>
                <a:lnTo>
                  <a:pt x="2042718" y="0"/>
                </a:lnTo>
                <a:cubicBezTo>
                  <a:pt x="2168070" y="0"/>
                  <a:pt x="2269687" y="101617"/>
                  <a:pt x="2269687" y="226969"/>
                </a:cubicBezTo>
                <a:lnTo>
                  <a:pt x="2269687" y="3550803"/>
                </a:lnTo>
                <a:cubicBezTo>
                  <a:pt x="2269687" y="3676155"/>
                  <a:pt x="2168070" y="3777772"/>
                  <a:pt x="2042718" y="3777772"/>
                </a:cubicBezTo>
                <a:lnTo>
                  <a:pt x="226969" y="3777772"/>
                </a:lnTo>
                <a:cubicBezTo>
                  <a:pt x="101617" y="3777772"/>
                  <a:pt x="0" y="3676155"/>
                  <a:pt x="0" y="3550803"/>
                </a:cubicBezTo>
                <a:lnTo>
                  <a:pt x="0" y="226969"/>
                </a:lnTo>
                <a:close/>
              </a:path>
            </a:pathLst>
          </a:custGeom>
          <a:gradFill rotWithShape="0">
            <a:gsLst>
              <a:gs pos="0">
                <a:schemeClr val="accent4">
                  <a:lumMod val="40000"/>
                  <a:lumOff val="60000"/>
                </a:schemeClr>
              </a:gs>
              <a:gs pos="80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20000"/>
                  <a:lumOff val="80000"/>
                </a:schemeClr>
              </a:gs>
            </a:gsLst>
          </a:grad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rgbClr r="0" g="0" b="0"/>
          </a:lnRef>
          <a:fillRef idx="3">
            <a:scrgbClr r="0" g="0" b="0"/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2677" tIns="66477" rIns="142677" bIns="66477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kern="1200" dirty="0" smtClean="0"/>
              <a:t>ДОСТИЖЕНИЯ</a:t>
            </a:r>
          </a:p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kern="1200" dirty="0" smtClean="0"/>
              <a:t>____________</a:t>
            </a:r>
          </a:p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kern="1200" dirty="0" smtClean="0"/>
              <a:t>____________</a:t>
            </a:r>
          </a:p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kern="1200" dirty="0" smtClean="0"/>
              <a:t>____________</a:t>
            </a:r>
          </a:p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kern="1200" dirty="0" smtClean="0"/>
              <a:t>____________</a:t>
            </a:r>
          </a:p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kern="1200" dirty="0" smtClean="0"/>
              <a:t>____________</a:t>
            </a:r>
            <a:endParaRPr lang="ru-RU" sz="2000" kern="1200" dirty="0"/>
          </a:p>
        </p:txBody>
      </p:sp>
      <p:sp>
        <p:nvSpPr>
          <p:cNvPr id="5" name="Полилиния 4"/>
          <p:cNvSpPr/>
          <p:nvPr/>
        </p:nvSpPr>
        <p:spPr>
          <a:xfrm rot="10800000">
            <a:off x="2755770" y="4571942"/>
            <a:ext cx="481173" cy="562882"/>
          </a:xfrm>
          <a:custGeom>
            <a:avLst/>
            <a:gdLst>
              <a:gd name="connsiteX0" fmla="*/ 0 w 481173"/>
              <a:gd name="connsiteY0" fmla="*/ 112576 h 562882"/>
              <a:gd name="connsiteX1" fmla="*/ 240587 w 481173"/>
              <a:gd name="connsiteY1" fmla="*/ 112576 h 562882"/>
              <a:gd name="connsiteX2" fmla="*/ 240587 w 481173"/>
              <a:gd name="connsiteY2" fmla="*/ 0 h 562882"/>
              <a:gd name="connsiteX3" fmla="*/ 481173 w 481173"/>
              <a:gd name="connsiteY3" fmla="*/ 281441 h 562882"/>
              <a:gd name="connsiteX4" fmla="*/ 240587 w 481173"/>
              <a:gd name="connsiteY4" fmla="*/ 562882 h 562882"/>
              <a:gd name="connsiteX5" fmla="*/ 240587 w 481173"/>
              <a:gd name="connsiteY5" fmla="*/ 450306 h 562882"/>
              <a:gd name="connsiteX6" fmla="*/ 0 w 481173"/>
              <a:gd name="connsiteY6" fmla="*/ 450306 h 562882"/>
              <a:gd name="connsiteX7" fmla="*/ 0 w 481173"/>
              <a:gd name="connsiteY7" fmla="*/ 112576 h 562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1173" h="562882">
                <a:moveTo>
                  <a:pt x="0" y="112576"/>
                </a:moveTo>
                <a:lnTo>
                  <a:pt x="240587" y="112576"/>
                </a:lnTo>
                <a:lnTo>
                  <a:pt x="240587" y="0"/>
                </a:lnTo>
                <a:lnTo>
                  <a:pt x="481173" y="281441"/>
                </a:lnTo>
                <a:lnTo>
                  <a:pt x="240587" y="562882"/>
                </a:lnTo>
                <a:lnTo>
                  <a:pt x="240587" y="450306"/>
                </a:lnTo>
                <a:lnTo>
                  <a:pt x="0" y="450306"/>
                </a:lnTo>
                <a:lnTo>
                  <a:pt x="0" y="112576"/>
                </a:lnTo>
                <a:close/>
              </a:path>
            </a:pathLst>
          </a:custGeom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z="-70000" extrusionH="63500" prstMaterial="matte">
            <a:bevelT w="25400" h="6350" prst="relaxedInset"/>
            <a:contourClr>
              <a:schemeClr val="bg1"/>
            </a:contourClr>
          </a:sp3d>
        </p:spPr>
        <p:style>
          <a:lnRef idx="0">
            <a:scrgbClr r="0" g="0" b="0"/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112575" rIns="144352" bIns="112576" numCol="1" spcCol="1270" anchor="ctr" anchorCtr="0">
            <a:noAutofit/>
          </a:bodyPr>
          <a:lstStyle/>
          <a:p>
            <a:pPr lvl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100" kern="1200"/>
          </a:p>
        </p:txBody>
      </p:sp>
      <p:sp>
        <p:nvSpPr>
          <p:cNvPr id="6" name="Полилиния 5"/>
          <p:cNvSpPr/>
          <p:nvPr/>
        </p:nvSpPr>
        <p:spPr>
          <a:xfrm>
            <a:off x="3436676" y="2964497"/>
            <a:ext cx="2269687" cy="3777772"/>
          </a:xfrm>
          <a:custGeom>
            <a:avLst/>
            <a:gdLst>
              <a:gd name="connsiteX0" fmla="*/ 0 w 2269687"/>
              <a:gd name="connsiteY0" fmla="*/ 1888886 h 3777772"/>
              <a:gd name="connsiteX1" fmla="*/ 1134844 w 2269687"/>
              <a:gd name="connsiteY1" fmla="*/ 0 h 3777772"/>
              <a:gd name="connsiteX2" fmla="*/ 2269688 w 2269687"/>
              <a:gd name="connsiteY2" fmla="*/ 1888886 h 3777772"/>
              <a:gd name="connsiteX3" fmla="*/ 1134844 w 2269687"/>
              <a:gd name="connsiteY3" fmla="*/ 3777772 h 3777772"/>
              <a:gd name="connsiteX4" fmla="*/ 0 w 2269687"/>
              <a:gd name="connsiteY4" fmla="*/ 1888886 h 3777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9687" h="3777772">
                <a:moveTo>
                  <a:pt x="0" y="1888886"/>
                </a:moveTo>
                <a:cubicBezTo>
                  <a:pt x="0" y="845683"/>
                  <a:pt x="508087" y="0"/>
                  <a:pt x="1134844" y="0"/>
                </a:cubicBezTo>
                <a:cubicBezTo>
                  <a:pt x="1761601" y="0"/>
                  <a:pt x="2269688" y="845683"/>
                  <a:pt x="2269688" y="1888886"/>
                </a:cubicBezTo>
                <a:cubicBezTo>
                  <a:pt x="2269688" y="2932089"/>
                  <a:pt x="1761601" y="3777772"/>
                  <a:pt x="1134844" y="3777772"/>
                </a:cubicBezTo>
                <a:cubicBezTo>
                  <a:pt x="508087" y="3777772"/>
                  <a:pt x="0" y="2932089"/>
                  <a:pt x="0" y="1888886"/>
                </a:cubicBezTo>
                <a:close/>
              </a:path>
            </a:pathLst>
          </a:custGeom>
          <a:gradFill rotWithShape="0">
            <a:gsLst>
              <a:gs pos="0">
                <a:schemeClr val="accent3">
                  <a:lumMod val="60000"/>
                  <a:lumOff val="40000"/>
                </a:schemeClr>
              </a:gs>
              <a:gs pos="80000">
                <a:schemeClr val="bg2"/>
              </a:gs>
              <a:gs pos="100000">
                <a:schemeClr val="accent3">
                  <a:lumMod val="40000"/>
                  <a:lumOff val="60000"/>
                </a:schemeClr>
              </a:gs>
            </a:gsLst>
          </a:grad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rgbClr r="0" g="0" b="0"/>
          </a:lnRef>
          <a:fillRef idx="3">
            <a:scrgbClr r="0" g="0" b="0"/>
          </a:fillRef>
          <a:effectRef idx="2">
            <a:schemeClr val="accent4">
              <a:hueOff val="-444700"/>
              <a:satOff val="0"/>
              <a:lumOff val="-1000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04388" tIns="644682" rIns="404388" bIns="644682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400" kern="1200" dirty="0" smtClean="0"/>
              <a:t>СРЕДНЕ-ВЕКОВАЯ НАУКА</a:t>
            </a:r>
            <a:endParaRPr lang="ru-RU" sz="2400" kern="1200" dirty="0"/>
          </a:p>
        </p:txBody>
      </p:sp>
      <p:sp>
        <p:nvSpPr>
          <p:cNvPr id="9" name="Полилиния 8"/>
          <p:cNvSpPr/>
          <p:nvPr/>
        </p:nvSpPr>
        <p:spPr>
          <a:xfrm>
            <a:off x="5933332" y="4571942"/>
            <a:ext cx="481173" cy="562882"/>
          </a:xfrm>
          <a:custGeom>
            <a:avLst/>
            <a:gdLst>
              <a:gd name="connsiteX0" fmla="*/ 0 w 481173"/>
              <a:gd name="connsiteY0" fmla="*/ 112576 h 562882"/>
              <a:gd name="connsiteX1" fmla="*/ 240587 w 481173"/>
              <a:gd name="connsiteY1" fmla="*/ 112576 h 562882"/>
              <a:gd name="connsiteX2" fmla="*/ 240587 w 481173"/>
              <a:gd name="connsiteY2" fmla="*/ 0 h 562882"/>
              <a:gd name="connsiteX3" fmla="*/ 481173 w 481173"/>
              <a:gd name="connsiteY3" fmla="*/ 281441 h 562882"/>
              <a:gd name="connsiteX4" fmla="*/ 240587 w 481173"/>
              <a:gd name="connsiteY4" fmla="*/ 562882 h 562882"/>
              <a:gd name="connsiteX5" fmla="*/ 240587 w 481173"/>
              <a:gd name="connsiteY5" fmla="*/ 450306 h 562882"/>
              <a:gd name="connsiteX6" fmla="*/ 0 w 481173"/>
              <a:gd name="connsiteY6" fmla="*/ 450306 h 562882"/>
              <a:gd name="connsiteX7" fmla="*/ 0 w 481173"/>
              <a:gd name="connsiteY7" fmla="*/ 112576 h 562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1173" h="562882">
                <a:moveTo>
                  <a:pt x="0" y="112576"/>
                </a:moveTo>
                <a:lnTo>
                  <a:pt x="240587" y="112576"/>
                </a:lnTo>
                <a:lnTo>
                  <a:pt x="240587" y="0"/>
                </a:lnTo>
                <a:lnTo>
                  <a:pt x="481173" y="281441"/>
                </a:lnTo>
                <a:lnTo>
                  <a:pt x="240587" y="562882"/>
                </a:lnTo>
                <a:lnTo>
                  <a:pt x="240587" y="450306"/>
                </a:lnTo>
                <a:lnTo>
                  <a:pt x="0" y="450306"/>
                </a:lnTo>
                <a:lnTo>
                  <a:pt x="0" y="112576"/>
                </a:lnTo>
                <a:close/>
              </a:path>
            </a:pathLst>
          </a:custGeom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z="-70000" extrusionH="63500" prstMaterial="matte">
            <a:bevelT w="25400" h="6350" prst="relaxedInset"/>
            <a:contourClr>
              <a:schemeClr val="bg1"/>
            </a:contourClr>
          </a:sp3d>
        </p:spPr>
        <p:style>
          <a:lnRef idx="0">
            <a:scrgbClr r="0" g="0" b="0"/>
          </a:lnRef>
          <a:fillRef idx="1">
            <a:schemeClr val="accent4">
              <a:hueOff val="-889401"/>
              <a:satOff val="0"/>
              <a:lumOff val="-20000"/>
              <a:alphaOff val="0"/>
            </a:schemeClr>
          </a:fillRef>
          <a:effectRef idx="2">
            <a:schemeClr val="accent4">
              <a:hueOff val="-889401"/>
              <a:satOff val="0"/>
              <a:lumOff val="-2000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112576" rIns="144353" bIns="112576" numCol="1" spcCol="1270" anchor="ctr" anchorCtr="0">
            <a:noAutofit/>
          </a:bodyPr>
          <a:lstStyle/>
          <a:p>
            <a:pPr lvl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100" kern="1200"/>
          </a:p>
        </p:txBody>
      </p:sp>
      <p:sp>
        <p:nvSpPr>
          <p:cNvPr id="11" name="Полилиния 10"/>
          <p:cNvSpPr/>
          <p:nvPr/>
        </p:nvSpPr>
        <p:spPr>
          <a:xfrm>
            <a:off x="6614238" y="2964497"/>
            <a:ext cx="2269687" cy="3777772"/>
          </a:xfrm>
          <a:custGeom>
            <a:avLst/>
            <a:gdLst>
              <a:gd name="connsiteX0" fmla="*/ 0 w 2269687"/>
              <a:gd name="connsiteY0" fmla="*/ 226969 h 3777772"/>
              <a:gd name="connsiteX1" fmla="*/ 226969 w 2269687"/>
              <a:gd name="connsiteY1" fmla="*/ 0 h 3777772"/>
              <a:gd name="connsiteX2" fmla="*/ 2042718 w 2269687"/>
              <a:gd name="connsiteY2" fmla="*/ 0 h 3777772"/>
              <a:gd name="connsiteX3" fmla="*/ 2269687 w 2269687"/>
              <a:gd name="connsiteY3" fmla="*/ 226969 h 3777772"/>
              <a:gd name="connsiteX4" fmla="*/ 2269687 w 2269687"/>
              <a:gd name="connsiteY4" fmla="*/ 3550803 h 3777772"/>
              <a:gd name="connsiteX5" fmla="*/ 2042718 w 2269687"/>
              <a:gd name="connsiteY5" fmla="*/ 3777772 h 3777772"/>
              <a:gd name="connsiteX6" fmla="*/ 226969 w 2269687"/>
              <a:gd name="connsiteY6" fmla="*/ 3777772 h 3777772"/>
              <a:gd name="connsiteX7" fmla="*/ 0 w 2269687"/>
              <a:gd name="connsiteY7" fmla="*/ 3550803 h 3777772"/>
              <a:gd name="connsiteX8" fmla="*/ 0 w 2269687"/>
              <a:gd name="connsiteY8" fmla="*/ 226969 h 3777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69687" h="3777772">
                <a:moveTo>
                  <a:pt x="0" y="226969"/>
                </a:moveTo>
                <a:cubicBezTo>
                  <a:pt x="0" y="101617"/>
                  <a:pt x="101617" y="0"/>
                  <a:pt x="226969" y="0"/>
                </a:cubicBezTo>
                <a:lnTo>
                  <a:pt x="2042718" y="0"/>
                </a:lnTo>
                <a:cubicBezTo>
                  <a:pt x="2168070" y="0"/>
                  <a:pt x="2269687" y="101617"/>
                  <a:pt x="2269687" y="226969"/>
                </a:cubicBezTo>
                <a:lnTo>
                  <a:pt x="2269687" y="3550803"/>
                </a:lnTo>
                <a:cubicBezTo>
                  <a:pt x="2269687" y="3676155"/>
                  <a:pt x="2168070" y="3777772"/>
                  <a:pt x="2042718" y="3777772"/>
                </a:cubicBezTo>
                <a:lnTo>
                  <a:pt x="226969" y="3777772"/>
                </a:lnTo>
                <a:cubicBezTo>
                  <a:pt x="101617" y="3777772"/>
                  <a:pt x="0" y="3676155"/>
                  <a:pt x="0" y="3550803"/>
                </a:cubicBezTo>
                <a:lnTo>
                  <a:pt x="0" y="226969"/>
                </a:lnTo>
                <a:close/>
              </a:path>
            </a:pathLst>
          </a:custGeom>
          <a:gradFill rotWithShape="0">
            <a:gsLst>
              <a:gs pos="0">
                <a:schemeClr val="accent1"/>
              </a:gs>
              <a:gs pos="80000">
                <a:schemeClr val="accent5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rgbClr r="0" g="0" b="0"/>
          </a:lnRef>
          <a:fillRef idx="3">
            <a:scrgbClr r="0" g="0" b="0"/>
          </a:fillRef>
          <a:effectRef idx="2">
            <a:schemeClr val="accent4">
              <a:hueOff val="-889401"/>
              <a:satOff val="0"/>
              <a:lumOff val="-2000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2677" tIns="66477" rIns="142677" bIns="66477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kern="1200" dirty="0" smtClean="0"/>
              <a:t>ОТНОШЕНИЕ ЦЕРКВИ</a:t>
            </a:r>
          </a:p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kern="1200" dirty="0" smtClean="0"/>
              <a:t>____________</a:t>
            </a:r>
          </a:p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kern="1200" dirty="0" smtClean="0"/>
              <a:t>____________</a:t>
            </a:r>
          </a:p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kern="1200" dirty="0" smtClean="0"/>
              <a:t>____________</a:t>
            </a:r>
          </a:p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kern="1200" dirty="0" smtClean="0"/>
              <a:t>____________</a:t>
            </a:r>
            <a:endParaRPr lang="ru-RU" sz="2000" kern="1200" dirty="0"/>
          </a:p>
        </p:txBody>
      </p:sp>
    </p:spTree>
    <p:extLst>
      <p:ext uri="{BB962C8B-B14F-4D97-AF65-F5344CB8AC3E}">
        <p14:creationId xmlns:p14="http://schemas.microsoft.com/office/powerpoint/2010/main" val="1889973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252000" y="980728"/>
            <a:ext cx="8640000" cy="1532334"/>
          </a:xfrm>
          <a:prstGeom prst="roundRect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r>
              <a:rPr lang="ru-RU" sz="2800" dirty="0" smtClean="0"/>
              <a:t>	Что вам кажется наукой, а что нет в деятельности исследователей природы XI–XIII веков?</a:t>
            </a:r>
            <a:endParaRPr lang="ru-RU" sz="2800" dirty="0"/>
          </a:p>
        </p:txBody>
      </p:sp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BCBFBF"/>
              </a:clrFrom>
              <a:clrTo>
                <a:srgbClr val="BCBFB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47723" cy="13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ПРОБУЖДЕНИЕ РАЗУМА</a:t>
            </a:r>
            <a:endParaRPr lang="ru-RU" dirty="0"/>
          </a:p>
        </p:txBody>
      </p:sp>
      <p:sp>
        <p:nvSpPr>
          <p:cNvPr id="9" name="Овал 8"/>
          <p:cNvSpPr>
            <a:spLocks noChangeAspect="1"/>
          </p:cNvSpPr>
          <p:nvPr/>
        </p:nvSpPr>
        <p:spPr>
          <a:xfrm>
            <a:off x="864000" y="1196752"/>
            <a:ext cx="252000" cy="2520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241" tIns="562479" rIns="15240" bIns="562477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400" kern="12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51520" y="5749959"/>
            <a:ext cx="8640000" cy="987504"/>
          </a:xfrm>
          <a:prstGeom prst="roundRect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indent="354013"/>
            <a:r>
              <a:rPr lang="ru-RU" sz="2600" b="1" dirty="0" smtClean="0">
                <a:solidFill>
                  <a:srgbClr val="0070C0"/>
                </a:solidFill>
              </a:rPr>
              <a:t>Необходимый уровень. </a:t>
            </a:r>
            <a:r>
              <a:rPr lang="ru-RU" sz="2600" dirty="0" smtClean="0"/>
              <a:t>Напишите свое мнение и приведите один аргумент в его поддержку.</a:t>
            </a:r>
            <a:endParaRPr lang="ru-RU" sz="2600" dirty="0"/>
          </a:p>
        </p:txBody>
      </p:sp>
      <p:pic>
        <p:nvPicPr>
          <p:cNvPr id="11" name="Рисунок 10" descr="585px-Isidore_of_Seville_Four_elements_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323528" y="2708920"/>
            <a:ext cx="2808312" cy="2880320"/>
          </a:xfrm>
          <a:prstGeom prst="roundRect">
            <a:avLst>
              <a:gd name="adj" fmla="val 16667"/>
            </a:avLst>
          </a:prstGeom>
          <a:ln>
            <a:solidFill>
              <a:schemeClr val="bg1">
                <a:lumMod val="5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Рисунок 11" descr="461px-Anatomical_Man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3491880" y="2708920"/>
            <a:ext cx="2216494" cy="2880000"/>
          </a:xfrm>
          <a:prstGeom prst="roundRect">
            <a:avLst>
              <a:gd name="adj" fmla="val 16667"/>
            </a:avLst>
          </a:prstGeom>
          <a:ln>
            <a:solidFill>
              <a:schemeClr val="bg1">
                <a:lumMod val="5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Рисунок 13" descr="Amphitheatrum_sapientiae_aeternae_-_Alchemist's_Laboratory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6012160" y="2636912"/>
            <a:ext cx="2828283" cy="2880000"/>
          </a:xfrm>
          <a:prstGeom prst="roundRect">
            <a:avLst>
              <a:gd name="adj" fmla="val 16667"/>
            </a:avLst>
          </a:prstGeom>
          <a:ln>
            <a:solidFill>
              <a:schemeClr val="bg1">
                <a:lumMod val="5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889973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252000" y="980728"/>
            <a:ext cx="8640000" cy="1430179"/>
          </a:xfrm>
          <a:prstGeom prst="roundRect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r>
              <a:rPr lang="ru-RU" sz="2600" dirty="0" smtClean="0"/>
              <a:t>	Что вам кажется наукой, а что нет в деятельности исследователей природы XI–XIII</a:t>
            </a:r>
          </a:p>
          <a:p>
            <a:r>
              <a:rPr lang="ru-RU" sz="2600" dirty="0" smtClean="0"/>
              <a:t>веков?</a:t>
            </a:r>
            <a:endParaRPr lang="ru-RU" sz="2600" dirty="0"/>
          </a:p>
        </p:txBody>
      </p:sp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BCBFBF"/>
              </a:clrFrom>
              <a:clrTo>
                <a:srgbClr val="BCBFB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47723" cy="13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ПРОБУЖДЕНИЕ РАЗУМА</a:t>
            </a: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52480" y="2556450"/>
            <a:ext cx="8640000" cy="1736646"/>
          </a:xfrm>
          <a:prstGeom prst="roundRect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indent="354013"/>
            <a:r>
              <a:rPr lang="ru-RU" sz="2400" b="1" dirty="0" smtClean="0">
                <a:solidFill>
                  <a:srgbClr val="0070C0"/>
                </a:solidFill>
              </a:rPr>
              <a:t>Повышенный уровень. </a:t>
            </a:r>
            <a:r>
              <a:rPr lang="ru-RU" sz="2400" dirty="0" smtClean="0"/>
              <a:t>Опишите взгляд на это с одной точки зрения, приведя два-три аргумента, или рассмотрите явление с разных сторон, подтвердив каждое мнение аргументом.</a:t>
            </a:r>
            <a:endParaRPr lang="ru-RU" sz="2400" dirty="0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7576800"/>
              </p:ext>
            </p:extLst>
          </p:nvPr>
        </p:nvGraphicFramePr>
        <p:xfrm>
          <a:off x="251520" y="4585672"/>
          <a:ext cx="8640001" cy="201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11209"/>
                <a:gridCol w="3744416"/>
                <a:gridCol w="3384376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Позиция</a:t>
                      </a:r>
                      <a:endParaRPr lang="ru-RU" sz="24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u="none" strike="noStrike" kern="1200" baseline="0" dirty="0" smtClean="0"/>
                        <a:t>Мы считаем, что, с одной стороны, наукой можно назвать _______</a:t>
                      </a:r>
                      <a:endParaRPr lang="ru-RU" sz="24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u="none" strike="noStrike" kern="1200" baseline="0" dirty="0" smtClean="0"/>
                        <a:t>Но, с другой стороны ________________</a:t>
                      </a:r>
                    </a:p>
                    <a:p>
                      <a:r>
                        <a:rPr lang="ru-RU" sz="2400" u="none" strike="noStrike" kern="1200" baseline="0" dirty="0" smtClean="0"/>
                        <a:t>________________</a:t>
                      </a:r>
                      <a:endParaRPr lang="ru-RU" sz="24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spc="-150" dirty="0" smtClean="0"/>
                        <a:t>Аргумент</a:t>
                      </a:r>
                      <a:r>
                        <a:rPr lang="ru-RU" sz="2400" dirty="0" smtClean="0"/>
                        <a:t> (ы)</a:t>
                      </a:r>
                      <a:endParaRPr lang="ru-RU" sz="24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u="none" strike="noStrike" kern="1200" baseline="0" dirty="0" smtClean="0"/>
                        <a:t>потому что_________</a:t>
                      </a:r>
                    </a:p>
                    <a:p>
                      <a:r>
                        <a:rPr lang="ru-RU" sz="2400" u="none" strike="noStrike" kern="1200" baseline="0" dirty="0" smtClean="0"/>
                        <a:t>__________________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u="none" strike="noStrike" kern="1200" baseline="0" dirty="0" smtClean="0"/>
                        <a:t>потому что________</a:t>
                      </a:r>
                    </a:p>
                    <a:p>
                      <a:r>
                        <a:rPr lang="ru-RU" sz="2400" u="none" strike="noStrike" kern="1200" baseline="0" dirty="0" smtClean="0"/>
                        <a:t>________________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2" name="Овал 11"/>
          <p:cNvSpPr>
            <a:spLocks noChangeAspect="1"/>
          </p:cNvSpPr>
          <p:nvPr/>
        </p:nvSpPr>
        <p:spPr>
          <a:xfrm>
            <a:off x="864000" y="1196752"/>
            <a:ext cx="252000" cy="2520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241" tIns="562479" rIns="15240" bIns="562477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400" kern="1200" dirty="0"/>
          </a:p>
        </p:txBody>
      </p:sp>
    </p:spTree>
    <p:extLst>
      <p:ext uri="{BB962C8B-B14F-4D97-AF65-F5344CB8AC3E}">
        <p14:creationId xmlns:p14="http://schemas.microsoft.com/office/powerpoint/2010/main" val="1889973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Другая 6">
      <a:dk1>
        <a:srgbClr val="800000"/>
      </a:dk1>
      <a:lt1>
        <a:srgbClr val="800000"/>
      </a:lt1>
      <a:dk2>
        <a:srgbClr val="800000"/>
      </a:dk2>
      <a:lt2>
        <a:srgbClr val="FFFF99"/>
      </a:lt2>
      <a:accent1>
        <a:srgbClr val="FFCC99"/>
      </a:accent1>
      <a:accent2>
        <a:srgbClr val="800000"/>
      </a:accent2>
      <a:accent3>
        <a:srgbClr val="FF9933"/>
      </a:accent3>
      <a:accent4>
        <a:srgbClr val="FFFF66"/>
      </a:accent4>
      <a:accent5>
        <a:srgbClr val="FFC000"/>
      </a:accent5>
      <a:accent6>
        <a:srgbClr val="F79646"/>
      </a:accent6>
      <a:hlink>
        <a:srgbClr val="800000"/>
      </a:hlink>
      <a:folHlink>
        <a:srgbClr val="990000"/>
      </a:folHlink>
    </a:clrScheme>
    <a:fontScheme name="для урока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18873</TotalTime>
  <Words>1075</Words>
  <Application>Microsoft Office PowerPoint</Application>
  <PresentationFormat>Экран (4:3)</PresentationFormat>
  <Paragraphs>176</Paragraphs>
  <Slides>19</Slides>
  <Notes>18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Тема1</vt:lpstr>
      <vt:lpstr>КУЛЬТУРА КАТОЛИЧЕСКОГО МИРА</vt:lpstr>
      <vt:lpstr>ОПРЕДЕЛЯЕМ ПРОБЛЕМУ</vt:lpstr>
      <vt:lpstr>ОПРЕДЕЛЯЕМ ПРОБЛЕМУ</vt:lpstr>
      <vt:lpstr>ВСПОМИНАЕМ ТО, ЧТО ЗНАЕМ</vt:lpstr>
      <vt:lpstr>ВСПОМИНАЕМ ТО, ЧТО ЗНАЕМ</vt:lpstr>
      <vt:lpstr>ОТКРЫВАЕМ НОВЫЕ ЗНАНИЯ</vt:lpstr>
      <vt:lpstr>ПРОБУЖДЕНИЕ РАЗУМА</vt:lpstr>
      <vt:lpstr>ПРОБУЖДЕНИЕ РАЗУМА</vt:lpstr>
      <vt:lpstr>ПРОБУЖДЕНИЕ РАЗУМА</vt:lpstr>
      <vt:lpstr>ПРОБУЖДЕНИЕ РАЗУМА</vt:lpstr>
      <vt:lpstr>ДОТЯНУТЬСЯ ДО НЕБЕС</vt:lpstr>
      <vt:lpstr>ДОТЯНУТЬСЯ ДО НЕБЕС</vt:lpstr>
      <vt:lpstr>ДОТЯНУТЬСЯ ДО НЕБЕС</vt:lpstr>
      <vt:lpstr>ДОТЯНУТЬСЯ ДО НЕБЕС</vt:lpstr>
      <vt:lpstr>СВЕТ И ТЕНИ СРЕДНЕВЕКОВЬЯ</vt:lpstr>
      <vt:lpstr>СВЕТ И ТЕНИ СРЕДНЕВЕКОВЬЯ</vt:lpstr>
      <vt:lpstr>ОТКРЫВАЕМ НОВЫЕ ЗНАНИЯ</vt:lpstr>
      <vt:lpstr>ПРИМЕНЯЕМ НОВЫЕ ЗНАНИЯ</vt:lpstr>
      <vt:lpstr>ПРИМЕНЯЕМ НОВЫЕ ЗНАНИЯ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КУЛЬТУРА КАТОЛИЧЕСКОГО МИРА</dc:title>
  <dc:creator>Telli</dc:creator>
  <cp:lastModifiedBy>Telli</cp:lastModifiedBy>
  <cp:revision>680</cp:revision>
  <dcterms:created xsi:type="dcterms:W3CDTF">2012-04-06T18:00:09Z</dcterms:created>
  <dcterms:modified xsi:type="dcterms:W3CDTF">2013-11-26T17:40:54Z</dcterms:modified>
</cp:coreProperties>
</file>