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7" r:id="rId3"/>
    <p:sldId id="268" r:id="rId4"/>
    <p:sldId id="269" r:id="rId5"/>
    <p:sldId id="270" r:id="rId6"/>
    <p:sldId id="271" r:id="rId7"/>
    <p:sldId id="273" r:id="rId8"/>
    <p:sldId id="272" r:id="rId9"/>
    <p:sldId id="274" r:id="rId10"/>
    <p:sldId id="276" r:id="rId11"/>
    <p:sldId id="275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66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62DD694-56FB-45CA-9B8B-7609C2D07E9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F02083-8DA2-43DA-819A-453753C4CF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AA7FE-BE8F-4216-A292-A4B73ABBC5B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8503C-9F5D-4D57-9481-9391A40E4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B04C5-E7CF-4EE5-85B4-FECB6E2FA70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B58F6-F3D2-4CDD-B7D9-D7C930EC99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2C76E-3659-4D30-AC24-0E12C658291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1FF7C-17C1-4FA0-A0D4-E2B1D2C24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A0A41-2013-4AB3-9E58-8AD3DA92E43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01119-784D-48EF-A628-1D488CF2AF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5729D-1B5A-4BE9-97B2-33B9C938935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3D782-1ACB-45FB-9E17-7D828026B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9B4F-8C1E-4CB7-A5A5-32227F25967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294FB-CE86-4192-9DDB-B93570C316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B5127-E4A7-40CE-AE4E-CE860AEE02D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87C39-24C7-450C-9845-2F123B491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8B829-B353-4459-B4A8-12255BAE0DF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8CF10-59F3-465F-99A6-1A949A507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4B111-2603-473E-AB4E-157E632E62B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30491-A7A1-42B2-B8F1-F263854BAC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3C453-EA38-4123-A0C1-9A8D31B411F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377DD-E72D-464E-B232-1A4320BD2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2C586-D018-4309-B019-CE56B7D23654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B016E-F93E-4492-9C2E-566EBDAF7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EA5740-FAA9-47B3-A61A-49C0578740A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7056A0-EAEA-48D6-81F5-CD63A3054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4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Сложение целых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ЦЕЛЫЕ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 одного знака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1808163"/>
            <a:ext cx="8642350" cy="3048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Для сложения двух чисел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одного знака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нужно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сложить их модули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поставить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перед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найденной суммой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(общий)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знак слагаемых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8531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Сумма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чисел является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отрицательным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числом.</a:t>
            </a:r>
          </a:p>
        </p:txBody>
      </p:sp>
      <p:sp>
        <p:nvSpPr>
          <p:cNvPr id="2355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914900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Сумма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чисел является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положительным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числом.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 разного знака</a:t>
            </a:r>
          </a:p>
        </p:txBody>
      </p:sp>
      <p:sp>
        <p:nvSpPr>
          <p:cNvPr id="2458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Предположим, некто имеет кредитную карту с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нулевым счётом.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1828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на счёт сначала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поступило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9000 рублей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со счёта было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снято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4000 рублей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ясно, что на счету осталось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5000 рублей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494088"/>
            <a:ext cx="8642350" cy="10144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можно выразить следующей записью: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(+9 000) + (–4 000) = +5 000 (р.)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592638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на счёт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поступило денег больше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чем было снято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результат будет выражаться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положительным числом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560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 разного знака</a:t>
            </a:r>
          </a:p>
        </p:txBody>
      </p:sp>
      <p:sp>
        <p:nvSpPr>
          <p:cNvPr id="2560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Предположим, некто имеет кредитную карту с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нулевым счётом.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182813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на счёт сначала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поступило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4000 рублей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со счёта было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снято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9000 рублей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ясно, что на счету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осталась задолженность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–5000 рублей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87826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можно выразить следующей записью: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(+4 000) + (–9 000) = –5 000 (р.)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959350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на счёт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поступило денег меньше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чем было снято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результат будет выражаться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отрицательным числом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662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 разного знака</a:t>
            </a:r>
          </a:p>
        </p:txBody>
      </p:sp>
      <p:sp>
        <p:nvSpPr>
          <p:cNvPr id="2662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Теперь рассмотрим ещё один случай: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равен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расходу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1828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человек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получил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денег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столько же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сколько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потратил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результат будет выражаться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нулём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 одного знака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1808163"/>
            <a:ext cx="8642350" cy="4986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Для сложения двух чисел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разного знака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имеющих разные модули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нужно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вычесть из</a:t>
            </a:r>
          </a:p>
          <a:p>
            <a:pPr algn="ctr"/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большего модуля меньший</a:t>
            </a:r>
            <a:endParaRPr lang="ru-RU" sz="3200">
              <a:solidFill>
                <a:srgbClr val="E46C0A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поставить перед найденной разностью знак того слагаемого,</a:t>
            </a:r>
          </a:p>
          <a:p>
            <a:pPr algn="ctr"/>
            <a:r>
              <a:rPr lang="ru-RU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чей модуль больше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7653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867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 одного знака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1808163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Сумма положительного и отрицательного чисел может быть положительной,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отрицательной или равной нулю.</a:t>
            </a:r>
          </a:p>
        </p:txBody>
      </p:sp>
      <p:sp>
        <p:nvSpPr>
          <p:cNvPr id="28677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130550"/>
            <a:ext cx="8642350" cy="36464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Точнее: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модули слагаемых различны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такая сумма имеет</a:t>
            </a:r>
          </a:p>
          <a:p>
            <a:pPr algn="ctr"/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знак числа с бoльшим модулем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если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модули слагаемых равны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сумма равна нулю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Сумма двух противоположных чисел равна нулю.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Сумма целого числа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нуля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равна целому числу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9699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Переместительный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сочетательный законы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сложения целых чисел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Действие сложения целых чисел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подчиняется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переместительному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сочетательному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законам.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601913"/>
            <a:ext cx="8642350" cy="18621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Сумма двух целых чисел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не зависит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от порядка слагаемых: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5561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06730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(+5)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(–7)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(–7)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(+5)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30723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Переместительный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сочетательный законы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сложения целых чисел</a:t>
            </a:r>
          </a:p>
        </p:txBody>
      </p:sp>
      <p:sp>
        <p:nvSpPr>
          <p:cNvPr id="3072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3478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Если сумму двух целых чисел сложить с третьим целым числом,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то результат будет такой же, как если первое число сложить с суммой второго и третьего: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82441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3641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(+3)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+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(–8)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+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(–4)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(+3)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(–8)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(–4)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31747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Переместительный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сочетательный законы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сложения целых чисел</a:t>
            </a:r>
          </a:p>
        </p:txBody>
      </p:sp>
      <p:sp>
        <p:nvSpPr>
          <p:cNvPr id="3174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Сочетательный закон позволяет</a:t>
            </a:r>
            <a:endParaRPr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записывать сумму трёх слагаемых без скобок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поскольку при любой расстановке скобок</a:t>
            </a:r>
            <a:endParaRPr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en-US" sz="24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сумме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х + y + z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получится</a:t>
            </a:r>
            <a:endParaRPr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тот же самый результат.</a:t>
            </a:r>
            <a:endParaRPr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249613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Аналогично,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без скобок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можно записывать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сумму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 бoльшего количества слагаемых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149725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Переместительный и сочетательный законы используют для упрощения вычислений.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50498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0825" y="5557838"/>
            <a:ext cx="8642350" cy="124618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(–35)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</a:t>
            </a:r>
            <a:r>
              <a:rPr lang="ru-RU" sz="2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(+30)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2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(–25)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(+70)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endParaRPr lang="en-US" sz="2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2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(–35)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</a:t>
            </a:r>
            <a:r>
              <a:rPr lang="ru-RU" sz="2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(–25)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2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(+30)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(+70)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endParaRPr lang="en-US" sz="2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2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(–60)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2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(+100)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2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+40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3277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3277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32774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986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сумму целых чисел: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-7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23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-70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</a:t>
            </a:r>
            <a:r>
              <a:rPr lang="en-US" sz="2200" b="1">
                <a:latin typeface="Verdana" pitchFamily="34" charset="0"/>
              </a:rPr>
              <a:t>70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15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-2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45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-86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30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-78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-97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-90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93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</a:t>
            </a:r>
            <a:r>
              <a:rPr lang="en-US" sz="2200" b="1">
                <a:latin typeface="Verdana" pitchFamily="34" charset="0"/>
              </a:rPr>
              <a:t>93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-66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-68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-45</a:t>
            </a:r>
            <a:r>
              <a:rPr lang="ru-RU" sz="2200">
                <a:latin typeface="Verdana" pitchFamily="34" charset="0"/>
              </a:rPr>
              <a:t> и</a:t>
            </a:r>
            <a:r>
              <a:rPr lang="ru-RU" sz="2200" b="1">
                <a:latin typeface="Verdana" pitchFamily="34" charset="0"/>
              </a:rPr>
              <a:t> 2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26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62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-96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3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55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-68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34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66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-6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72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-44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38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-78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-27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84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85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42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-87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-88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58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61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20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-30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-97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-98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23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-78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62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-63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72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15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88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-83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-68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-35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80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-37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-23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-64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-30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79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85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-94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-39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-23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-53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-25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-2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93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-24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38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-51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65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-60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61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-86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-18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78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70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-89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32775" name="TextBox 8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целых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Сумму натуральных чисел можно находить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передвижения по числовому лучу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Нахождение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суммы с помощью передвижения по числовой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прямой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214563"/>
            <a:ext cx="8642350" cy="20145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Сумма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натурального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числа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натурального числа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натуральное число,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находящееся на числовом луче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 расстоянии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вправо от числа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1800" y="4284663"/>
            <a:ext cx="8280400" cy="15970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949950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Суммой натурального числа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числа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является число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Нахождение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суммы с помощью передвижения по числовой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прямой</a:t>
            </a:r>
          </a:p>
        </p:txBody>
      </p: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378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Сумму целых чисел</a:t>
            </a:r>
          </a:p>
          <a:p>
            <a:pPr algn="ctr"/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тоже можно находить</a:t>
            </a:r>
          </a:p>
          <a:p>
            <a:pPr algn="ctr"/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</a:t>
            </a:r>
          </a:p>
          <a:p>
            <a:pPr algn="ctr"/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аналогичных правил передвижения</a:t>
            </a:r>
          </a:p>
          <a:p>
            <a:pPr algn="ctr"/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по числовой прямой.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Нахождение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суммы с помощью передвижения по числовой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прямой</a:t>
            </a:r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1699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Суммой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целого числа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 числа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является число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28888"/>
            <a:ext cx="8642350" cy="386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Суммой целого числа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 ненулевого целого числа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целое число,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находящееся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в ряду целых чисел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на расстоянии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от числа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вправо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при </a:t>
            </a:r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положительном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влево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при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отрицательном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Нахождение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суммы с помощью передвижения по числовой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прямой</a:t>
            </a: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b="51037"/>
          <a:stretch/>
        </p:blipFill>
        <p:spPr bwMode="auto">
          <a:xfrm>
            <a:off x="252413" y="2438400"/>
            <a:ext cx="8639175" cy="1625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t="50857"/>
          <a:stretch/>
        </p:blipFill>
        <p:spPr bwMode="auto">
          <a:xfrm>
            <a:off x="250825" y="4868863"/>
            <a:ext cx="8640763" cy="1631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189865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 + 2 = 5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32911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3 - 2 = 3 + (-2) =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8897" b="59402"/>
          <a:stretch/>
        </p:blipFill>
        <p:spPr>
          <a:xfrm>
            <a:off x="250825" y="5589588"/>
            <a:ext cx="8640763" cy="1171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458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 одного знака</a:t>
            </a:r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Кроме передвижения по числовой прямой,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сумму целых чисел можно находить,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пользуясь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специальным набором правил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7333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древности его удачно иллюстрировали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денежными примерами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50361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эти правила, приводя в качестве иллюстрации действия с деньгами,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трактуя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положительные числа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как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 числа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как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расход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(«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отрицательный доход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 одного знака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Предположим, некто получил в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9000 рублей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а затем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4000 рублей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Подсчитаем его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общий доход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(+9 000) + (+4 000 ) = +13 000 (р.)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282950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Здесь мы складывали натуральные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(целые положительные) числа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получили натуральное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(целое положительное) число.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целых чисел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целых чисел одного знака</a:t>
            </a: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Рассмотрим, как складываются</a:t>
            </a:r>
          </a:p>
          <a:p>
            <a:pPr algn="ctr"/>
            <a:r>
              <a:rPr lang="ru-RU" sz="2500" b="1">
                <a:latin typeface="Verdana" pitchFamily="34" charset="0"/>
              </a:rPr>
              <a:t>отрицательные числа</a:t>
            </a:r>
            <a:r>
              <a:rPr lang="ru-RU" sz="2500">
                <a:latin typeface="Verdana" pitchFamily="34" charset="0"/>
              </a:rPr>
              <a:t>.</a:t>
            </a:r>
            <a:endParaRPr lang="ru-RU" sz="2500" b="1">
              <a:latin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184400"/>
            <a:ext cx="8642350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Предположим, некто сначала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израсходовал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9000 рублей</a:t>
            </a:r>
            <a:r>
              <a:rPr lang="ru-RU" sz="2500">
                <a:latin typeface="Verdana" pitchFamily="34" charset="0"/>
              </a:rPr>
              <a:t>, а затем ещё </a:t>
            </a:r>
            <a:r>
              <a:rPr lang="ru-RU" sz="2500" b="1">
                <a:latin typeface="Verdana" pitchFamily="34" charset="0"/>
              </a:rPr>
              <a:t>4000 рублей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Ясно, что его общий расход</a:t>
            </a:r>
          </a:p>
          <a:p>
            <a:pPr algn="ctr"/>
            <a:r>
              <a:rPr lang="ru-RU" sz="2500">
                <a:latin typeface="Verdana" pitchFamily="34" charset="0"/>
              </a:rPr>
              <a:t>составляет </a:t>
            </a:r>
            <a:r>
              <a:rPr lang="ru-RU" sz="2500" b="1">
                <a:latin typeface="Verdana" pitchFamily="34" charset="0"/>
              </a:rPr>
              <a:t>13000 рублей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008438"/>
            <a:ext cx="8642350" cy="1400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Если же трактовать расход как отрицательный доход, то получим следующую запись: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(–9 000) + (–4 000) = –13 000 (р.)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454650"/>
            <a:ext cx="8642350" cy="1358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>
                <a:latin typeface="Verdana" pitchFamily="34" charset="0"/>
              </a:rPr>
              <a:t>При этом ясно, что вычисляли мы так: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100" b="1">
                <a:latin typeface="Verdana" pitchFamily="34" charset="0"/>
              </a:rPr>
              <a:t>9 000 + 4 000 = 13 000 (р.),</a:t>
            </a:r>
          </a:p>
          <a:p>
            <a:pPr algn="ctr"/>
            <a:endParaRPr lang="ru-RU" sz="1000" b="1">
              <a:latin typeface="Verdana" pitchFamily="34" charset="0"/>
            </a:endParaRPr>
          </a:p>
          <a:p>
            <a:pPr algn="ctr"/>
            <a:r>
              <a:rPr lang="ru-RU" sz="2100">
                <a:latin typeface="Verdana" pitchFamily="34" charset="0"/>
              </a:rPr>
              <a:t>а затем </a:t>
            </a:r>
            <a:r>
              <a:rPr lang="ru-RU" sz="2100" b="1">
                <a:solidFill>
                  <a:srgbClr val="C00000"/>
                </a:solidFill>
                <a:latin typeface="Verdana" pitchFamily="34" charset="0"/>
              </a:rPr>
              <a:t>поставили перед найденной суммой знак «–»</a:t>
            </a:r>
            <a:r>
              <a:rPr lang="ru-RU" sz="21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 одного знака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182245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сложении двух доходов получается доход, размер которого равен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сумме размеров этих двух доходов.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11467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сложении двух расходов получается расход, размер которого равен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сумме размеров этих двух расходов.</a:t>
            </a:r>
          </a:p>
        </p:txBody>
      </p:sp>
      <p:sp>
        <p:nvSpPr>
          <p:cNvPr id="2253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Выводы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419600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Внимание!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Слова «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размер дохода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 и «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размер расхода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 выражают понятия,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 сути равносильные понятию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модуля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985</Words>
  <Application>Microsoft Office PowerPoint</Application>
  <PresentationFormat>Экран (4:3)</PresentationFormat>
  <Paragraphs>253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166</cp:revision>
  <dcterms:created xsi:type="dcterms:W3CDTF">2012-12-15T11:02:59Z</dcterms:created>
  <dcterms:modified xsi:type="dcterms:W3CDTF">2013-12-21T17:10:29Z</dcterms:modified>
</cp:coreProperties>
</file>