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notesMasterIdLst>
    <p:notesMasterId r:id="rId17"/>
  </p:notesMasterIdLst>
  <p:sldIdLst>
    <p:sldId id="256" r:id="rId2"/>
    <p:sldId id="269" r:id="rId3"/>
    <p:sldId id="271" r:id="rId4"/>
    <p:sldId id="259" r:id="rId5"/>
    <p:sldId id="261" r:id="rId6"/>
    <p:sldId id="262" r:id="rId7"/>
    <p:sldId id="263" r:id="rId8"/>
    <p:sldId id="257" r:id="rId9"/>
    <p:sldId id="264" r:id="rId10"/>
    <p:sldId id="265" r:id="rId11"/>
    <p:sldId id="273" r:id="rId12"/>
    <p:sldId id="274" r:id="rId13"/>
    <p:sldId id="275" r:id="rId14"/>
    <p:sldId id="267" r:id="rId15"/>
    <p:sldId id="272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660033"/>
    <a:srgbClr val="A50021"/>
    <a:srgbClr val="CC3300"/>
    <a:srgbClr val="CC0000"/>
    <a:srgbClr val="FFFF99"/>
    <a:srgbClr val="FFCC66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81" autoAdjust="0"/>
    <p:restoredTop sz="94660"/>
  </p:normalViewPr>
  <p:slideViewPr>
    <p:cSldViewPr>
      <p:cViewPr>
        <p:scale>
          <a:sx n="53" d="100"/>
          <a:sy n="53" d="100"/>
        </p:scale>
        <p:origin x="-100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6D38EB0-3F6C-4ADF-880D-03176ED878C7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BB1B249-72D3-4F4A-93E8-CB96755F6C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77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BB1B249-72D3-4F4A-93E8-CB96755F6C0D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655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u="none" dirty="0" smtClean="0">
                <a:solidFill>
                  <a:schemeClr val="bg1"/>
                </a:solidFill>
                <a:hlinkClick r:id="rId3"/>
              </a:rPr>
              <a:t>Фотографии рамок взяты с сайта: </a:t>
            </a:r>
            <a:r>
              <a:rPr lang="en-US" dirty="0" smtClean="0">
                <a:hlinkClick r:id="rId3"/>
              </a:rPr>
              <a:t>http://images.yandex.ru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BB1B249-72D3-4F4A-93E8-CB96755F6C0D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966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u="none" dirty="0" smtClean="0">
                <a:solidFill>
                  <a:schemeClr val="bg1"/>
                </a:solidFill>
                <a:hlinkClick r:id="rId3"/>
              </a:rPr>
              <a:t>Фотографии рамок взяты с сайта: </a:t>
            </a:r>
            <a:r>
              <a:rPr lang="en-US" dirty="0" smtClean="0">
                <a:hlinkClick r:id="rId3"/>
              </a:rPr>
              <a:t>http://images.yandex.ru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BB1B249-72D3-4F4A-93E8-CB96755F6C0D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966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u="none" dirty="0" smtClean="0">
                <a:solidFill>
                  <a:schemeClr val="bg1"/>
                </a:solidFill>
                <a:hlinkClick r:id="rId3"/>
              </a:rPr>
              <a:t>Фотографии рамок взяты с сайта: </a:t>
            </a:r>
            <a:r>
              <a:rPr lang="en-US" dirty="0" smtClean="0">
                <a:hlinkClick r:id="rId3"/>
              </a:rPr>
              <a:t>http://images.yandex.ru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BB1B249-72D3-4F4A-93E8-CB96755F6C0D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966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7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92172B-69C9-443D-9822-AC580BE1D4A0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11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26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2E27B8-EB74-4AFB-8E9E-F01C75E633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7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0D2382-8680-48BE-A194-84269DDA9FCF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651ADC-782B-42DB-B3EE-EDC2E50FAD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7032C-DD0E-42FD-8687-88264DB9BD4A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75580-CDEB-46F9-893B-0ADCC68F8C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9" name="Date Placeholder 4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E2F6F69-3E02-4A90-A1FF-53B51AB41AD6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20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609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45E68EF-08A0-4474-9835-14DFD42A05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813" y="333375"/>
            <a:ext cx="6270625" cy="863600"/>
          </a:xfrm>
        </p:spPr>
        <p:txBody>
          <a:bodyPr/>
          <a:lstStyle/>
          <a:p>
            <a:pPr marR="0" algn="ctr" eaLnBrk="1" hangingPunct="1"/>
            <a:r>
              <a:rPr lang="ru-RU" sz="4000" b="1" smtClean="0">
                <a:solidFill>
                  <a:srgbClr val="FFFF99"/>
                </a:solidFill>
              </a:rPr>
              <a:t>Музей искусств</a:t>
            </a:r>
          </a:p>
        </p:txBody>
      </p:sp>
      <p:pic>
        <p:nvPicPr>
          <p:cNvPr id="6146" name="Picture 5" descr="sova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4221163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Прямоугольник 4"/>
          <p:cNvSpPr>
            <a:spLocks noChangeArrowheads="1"/>
          </p:cNvSpPr>
          <p:nvPr/>
        </p:nvSpPr>
        <p:spPr bwMode="auto">
          <a:xfrm>
            <a:off x="6116638" y="6019800"/>
            <a:ext cx="2514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2012</a:t>
            </a:r>
          </a:p>
        </p:txBody>
      </p:sp>
      <p:pic>
        <p:nvPicPr>
          <p:cNvPr id="6148" name="Picture 6" descr="третьяков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11413" y="1773238"/>
            <a:ext cx="4681537" cy="312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Прямоугольник 1"/>
          <p:cNvSpPr>
            <a:spLocks noChangeArrowheads="1"/>
          </p:cNvSpPr>
          <p:nvPr/>
        </p:nvSpPr>
        <p:spPr bwMode="auto">
          <a:xfrm>
            <a:off x="4059238" y="5316538"/>
            <a:ext cx="4572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2060"/>
                </a:solidFill>
              </a:rPr>
              <a:t>Изобразительное искусство, 2 класс.</a:t>
            </a:r>
          </a:p>
          <a:p>
            <a:pPr algn="r"/>
            <a:r>
              <a:rPr lang="ru-RU" b="1">
                <a:solidFill>
                  <a:srgbClr val="002060"/>
                </a:solidFill>
              </a:rPr>
              <a:t>Урок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227" y="116633"/>
            <a:ext cx="7772400" cy="648071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FFFF99"/>
                </a:solidFill>
                <a:effectLst/>
              </a:rPr>
              <a:t>Продуктивное задание </a:t>
            </a:r>
            <a:endParaRPr lang="ru-RU" sz="4000" dirty="0">
              <a:solidFill>
                <a:srgbClr val="FFFF99"/>
              </a:solidFill>
              <a:effectLst/>
            </a:endParaRPr>
          </a:p>
        </p:txBody>
      </p:sp>
      <p:sp>
        <p:nvSpPr>
          <p:cNvPr id="15362" name="Текст 2"/>
          <p:cNvSpPr>
            <a:spLocks noGrp="1"/>
          </p:cNvSpPr>
          <p:nvPr>
            <p:ph type="body" idx="1"/>
          </p:nvPr>
        </p:nvSpPr>
        <p:spPr>
          <a:xfrm>
            <a:off x="179512" y="836713"/>
            <a:ext cx="8640960" cy="1728191"/>
          </a:xfrm>
        </p:spPr>
        <p:txBody>
          <a:bodyPr/>
          <a:lstStyle/>
          <a:p>
            <a:pPr algn="just" eaLnBrk="1" hangingPunct="1"/>
            <a:r>
              <a:rPr lang="ru-RU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Constantia" pitchFamily="18" charset="0"/>
              </a:rPr>
              <a:t>1. Рассмотри</a:t>
            </a:r>
            <a:r>
              <a:rPr lang="ru-RU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Constantia" pitchFamily="18" charset="0"/>
              </a:rPr>
              <a:t>, как оформлены </a:t>
            </a:r>
            <a:r>
              <a:rPr lang="ru-RU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Constantia" pitchFamily="18" charset="0"/>
              </a:rPr>
              <a:t>фотографии</a:t>
            </a:r>
            <a:r>
              <a:rPr lang="ru-RU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Constantia" pitchFamily="18" charset="0"/>
              </a:rPr>
              <a:t>. Подбери фотографию, которую тебе хотелось бы оформить, и продумай, как ты можешь это сделать.</a:t>
            </a:r>
            <a:endParaRPr lang="ru-RU" sz="28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Constantia" pitchFamily="18" charset="0"/>
            </a:endParaRPr>
          </a:p>
        </p:txBody>
      </p:sp>
      <p:pic>
        <p:nvPicPr>
          <p:cNvPr id="1026" name="Picture 2" descr="C:\Users\msi\Downloads\рамка 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66103"/>
            <a:ext cx="2592288" cy="3441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si\Downloads\рамка 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569714"/>
            <a:ext cx="2985492" cy="343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si\Downloads\рамка 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566103"/>
            <a:ext cx="2310298" cy="3441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227" y="116633"/>
            <a:ext cx="7772400" cy="648071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FFFF99"/>
                </a:solidFill>
                <a:effectLst/>
              </a:rPr>
              <a:t>Продуктивное задание </a:t>
            </a:r>
            <a:endParaRPr lang="ru-RU" sz="4000" dirty="0">
              <a:solidFill>
                <a:srgbClr val="FFFF99"/>
              </a:solidFill>
              <a:effectLst/>
            </a:endParaRPr>
          </a:p>
        </p:txBody>
      </p:sp>
      <p:sp>
        <p:nvSpPr>
          <p:cNvPr id="15362" name="Текст 2"/>
          <p:cNvSpPr>
            <a:spLocks noGrp="1"/>
          </p:cNvSpPr>
          <p:nvPr>
            <p:ph type="body" idx="1"/>
          </p:nvPr>
        </p:nvSpPr>
        <p:spPr>
          <a:xfrm>
            <a:off x="179512" y="836713"/>
            <a:ext cx="8640960" cy="1872207"/>
          </a:xfrm>
        </p:spPr>
        <p:txBody>
          <a:bodyPr/>
          <a:lstStyle/>
          <a:p>
            <a:pPr algn="just" eaLnBrk="1" hangingPunct="1"/>
            <a:r>
              <a:rPr lang="ru-RU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Constantia" pitchFamily="18" charset="0"/>
              </a:rPr>
              <a:t>1. Рассмотри</a:t>
            </a:r>
            <a:r>
              <a:rPr lang="ru-RU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Constantia" pitchFamily="18" charset="0"/>
              </a:rPr>
              <a:t>, как оформлены фотографии </a:t>
            </a:r>
            <a:r>
              <a:rPr lang="ru-RU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Constantia" pitchFamily="18" charset="0"/>
              </a:rPr>
              <a:t>. Подбери фотографию, которую тебе хотелось бы оформить, и продумай, как ты можешь это сделать.</a:t>
            </a:r>
            <a:endParaRPr lang="ru-RU" sz="28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Constantia" pitchFamily="18" charset="0"/>
            </a:endParaRPr>
          </a:p>
        </p:txBody>
      </p:sp>
      <p:pic>
        <p:nvPicPr>
          <p:cNvPr id="2050" name="Picture 2" descr="C:\Users\msi\Downloads\рамка 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36912"/>
            <a:ext cx="2388484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si\Downloads\рамка 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636912"/>
            <a:ext cx="2765012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msi\Downloads\рамка 8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36912"/>
            <a:ext cx="2682599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0064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227" y="116633"/>
            <a:ext cx="7772400" cy="648071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FFFF99"/>
                </a:solidFill>
                <a:effectLst/>
              </a:rPr>
              <a:t>Продуктивное задание </a:t>
            </a:r>
            <a:endParaRPr lang="ru-RU" sz="4000" dirty="0">
              <a:solidFill>
                <a:srgbClr val="FFFF99"/>
              </a:solidFill>
              <a:effectLst/>
            </a:endParaRPr>
          </a:p>
        </p:txBody>
      </p:sp>
      <p:sp>
        <p:nvSpPr>
          <p:cNvPr id="15362" name="Текст 2"/>
          <p:cNvSpPr>
            <a:spLocks noGrp="1"/>
          </p:cNvSpPr>
          <p:nvPr>
            <p:ph type="body" idx="1"/>
          </p:nvPr>
        </p:nvSpPr>
        <p:spPr>
          <a:xfrm>
            <a:off x="179512" y="836713"/>
            <a:ext cx="8640960" cy="1872207"/>
          </a:xfrm>
        </p:spPr>
        <p:txBody>
          <a:bodyPr/>
          <a:lstStyle/>
          <a:p>
            <a:pPr algn="just" eaLnBrk="1" hangingPunct="1"/>
            <a:r>
              <a:rPr lang="ru-RU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Constantia" pitchFamily="18" charset="0"/>
              </a:rPr>
              <a:t>1. Рассмотри</a:t>
            </a:r>
            <a:r>
              <a:rPr lang="ru-RU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Constantia" pitchFamily="18" charset="0"/>
              </a:rPr>
              <a:t>, как оформлены фотографии </a:t>
            </a:r>
            <a:r>
              <a:rPr lang="ru-RU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Constantia" pitchFamily="18" charset="0"/>
              </a:rPr>
              <a:t>. Подбери фотографию, которую тебе хотелось бы оформить, и продумай, как ты можешь это сделать.</a:t>
            </a:r>
            <a:endParaRPr lang="ru-RU" sz="28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Constantia" pitchFamily="18" charset="0"/>
            </a:endParaRPr>
          </a:p>
        </p:txBody>
      </p:sp>
      <p:pic>
        <p:nvPicPr>
          <p:cNvPr id="3074" name="Picture 2" descr="C:\Users\msi\Downloads\рамка 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462904"/>
            <a:ext cx="5976664" cy="3974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0064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720080"/>
          </a:xfrm>
        </p:spPr>
        <p:txBody>
          <a:bodyPr/>
          <a:lstStyle/>
          <a:p>
            <a:pPr algn="ctr"/>
            <a:r>
              <a:rPr lang="ru-RU" sz="4000" dirty="0">
                <a:solidFill>
                  <a:srgbClr val="FFFF99"/>
                </a:solidFill>
                <a:effectLst/>
              </a:rPr>
              <a:t>Продуктивное задание 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196752"/>
            <a:ext cx="7772400" cy="4104456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2.</a:t>
            </a:r>
            <a:r>
              <a:rPr lang="ru-RU" sz="3200" dirty="0" smtClean="0"/>
              <a:t> </a:t>
            </a:r>
            <a:r>
              <a:rPr lang="ru-RU" sz="3200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Вспомни, что такое портрет.</a:t>
            </a:r>
          </a:p>
          <a:p>
            <a:r>
              <a:rPr lang="ru-RU" sz="32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3. Подбери материалы и инструменты для оформления своей фотографии. Постарайся, чтобы у тебя получился забавный и симпатичный подарок.</a:t>
            </a:r>
            <a:endParaRPr lang="ru-RU" sz="32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098" name="Picture 2" descr="C:\Users\msi\Downloads\рамка 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861047"/>
            <a:ext cx="2377827" cy="2377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29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Текст 2"/>
          <p:cNvSpPr>
            <a:spLocks noGrp="1"/>
          </p:cNvSpPr>
          <p:nvPr>
            <p:ph type="body" idx="1"/>
          </p:nvPr>
        </p:nvSpPr>
        <p:spPr>
          <a:xfrm>
            <a:off x="250825" y="1412875"/>
            <a:ext cx="8497888" cy="5184775"/>
          </a:xfrm>
        </p:spPr>
        <p:txBody>
          <a:bodyPr/>
          <a:lstStyle/>
          <a:p>
            <a:pPr marL="495300" indent="-495300" eaLnBrk="1" hangingPunct="1">
              <a:lnSpc>
                <a:spcPct val="90000"/>
              </a:lnSpc>
            </a:pPr>
            <a:r>
              <a:rPr lang="ru-RU" sz="2800" b="1" smtClean="0">
                <a:solidFill>
                  <a:schemeClr val="accent1"/>
                </a:solidFill>
                <a:latin typeface="Constantia" pitchFamily="18" charset="0"/>
              </a:rPr>
              <a:t>– Что тебе нужно было сделать?</a:t>
            </a:r>
          </a:p>
          <a:p>
            <a:pPr marL="495300" indent="-495300" eaLnBrk="1" hangingPunct="1">
              <a:lnSpc>
                <a:spcPct val="90000"/>
              </a:lnSpc>
            </a:pPr>
            <a:r>
              <a:rPr lang="ru-RU" sz="2800" b="1" smtClean="0">
                <a:solidFill>
                  <a:srgbClr val="FFCC00"/>
                </a:solidFill>
                <a:latin typeface="Constantia" pitchFamily="18" charset="0"/>
              </a:rPr>
              <a:t>– Какие  материалы ты использовал?</a:t>
            </a:r>
          </a:p>
          <a:p>
            <a:pPr marL="495300" indent="-495300" eaLnBrk="1" hangingPunct="1">
              <a:lnSpc>
                <a:spcPct val="90000"/>
              </a:lnSpc>
            </a:pPr>
            <a:r>
              <a:rPr lang="ru-RU" sz="2800" b="1" smtClean="0">
                <a:solidFill>
                  <a:srgbClr val="00CC00"/>
                </a:solidFill>
                <a:latin typeface="Constantia" pitchFamily="18" charset="0"/>
              </a:rPr>
              <a:t>– Ты придумал оформление рамки самостоятельно или воспользовался образцом в тетради?</a:t>
            </a:r>
          </a:p>
          <a:p>
            <a:pPr marL="495300" indent="-495300" eaLnBrk="1" hangingPunct="1">
              <a:lnSpc>
                <a:spcPct val="90000"/>
              </a:lnSpc>
            </a:pPr>
            <a:r>
              <a:rPr lang="ru-RU" sz="2800" b="1" smtClean="0">
                <a:solidFill>
                  <a:schemeClr val="hlink"/>
                </a:solidFill>
                <a:latin typeface="Constantia" pitchFamily="18" charset="0"/>
              </a:rPr>
              <a:t>– Когда ты создавал свою раму, ты использовал сочетания тёплых и холодных цветов?</a:t>
            </a:r>
          </a:p>
          <a:p>
            <a:pPr marL="495300" indent="-495300" eaLnBrk="1" hangingPunct="1">
              <a:lnSpc>
                <a:spcPct val="90000"/>
              </a:lnSpc>
            </a:pPr>
            <a:r>
              <a:rPr lang="ru-RU" sz="2800" b="1" smtClean="0">
                <a:solidFill>
                  <a:srgbClr val="000066"/>
                </a:solidFill>
                <a:latin typeface="Constantia" pitchFamily="18" charset="0"/>
              </a:rPr>
              <a:t>– Ты выполнил работу самостоятельно или с помощью? С чьей? </a:t>
            </a:r>
          </a:p>
          <a:p>
            <a:pPr marL="495300" indent="-495300" eaLnBrk="1" hangingPunct="1">
              <a:lnSpc>
                <a:spcPct val="90000"/>
              </a:lnSpc>
            </a:pPr>
            <a:r>
              <a:rPr lang="ru-RU" sz="2800" b="1" smtClean="0">
                <a:solidFill>
                  <a:srgbClr val="CC0000"/>
                </a:solidFill>
                <a:latin typeface="Constantia" pitchFamily="18" charset="0"/>
              </a:rPr>
              <a:t>– Что бы ты хотел изменить в своей работе?</a:t>
            </a:r>
          </a:p>
          <a:p>
            <a:pPr marL="495300" indent="-495300" eaLnBrk="1" hangingPunct="1">
              <a:lnSpc>
                <a:spcPct val="90000"/>
              </a:lnSpc>
            </a:pPr>
            <a:r>
              <a:rPr lang="ru-RU" sz="2800" b="1" smtClean="0">
                <a:solidFill>
                  <a:srgbClr val="009900"/>
                </a:solidFill>
                <a:latin typeface="Constantia" pitchFamily="18" charset="0"/>
              </a:rPr>
              <a:t>– Как бы ты оценил свою работу? </a:t>
            </a: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1258888" y="584200"/>
            <a:ext cx="6137275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50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Оцени свою работу на уроке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188913"/>
            <a:ext cx="8229600" cy="1008062"/>
          </a:xfrm>
        </p:spPr>
        <p:txBody>
          <a:bodyPr/>
          <a:lstStyle/>
          <a:p>
            <a:pPr algn="ctr" eaLnBrk="1" hangingPunct="1"/>
            <a:r>
              <a:rPr lang="ru-RU" sz="4000" b="1" smtClean="0">
                <a:solidFill>
                  <a:srgbClr val="FFFF66"/>
                </a:solidFill>
                <a:latin typeface="Calibri" pitchFamily="34" charset="0"/>
              </a:rPr>
              <a:t>Домашнее задание</a:t>
            </a:r>
          </a:p>
        </p:txBody>
      </p:sp>
      <p:sp>
        <p:nvSpPr>
          <p:cNvPr id="18434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3600" b="1" smtClean="0">
                <a:solidFill>
                  <a:srgbClr val="BFBFBF"/>
                </a:solidFill>
                <a:latin typeface="Constantia" pitchFamily="18" charset="0"/>
              </a:rPr>
              <a:t>     Подбери свою фотографию, в которой выражен твой характер, продумай, как её оформить, подготовь соответствующие материалы, заготовки и принеси их в класс.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4" descr="репин т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1989138"/>
            <a:ext cx="4033837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6" descr="третьяков рез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989138"/>
            <a:ext cx="273685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10"/>
          <p:cNvSpPr>
            <a:spLocks noChangeArrowheads="1"/>
          </p:cNvSpPr>
          <p:nvPr/>
        </p:nvSpPr>
        <p:spPr bwMode="auto">
          <a:xfrm rot="10800000" flipV="1">
            <a:off x="249238" y="333375"/>
            <a:ext cx="8716962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FFFF99"/>
                </a:solidFill>
              </a:rPr>
              <a:t>Перед вами портреты Павла Михайловича Третьякова. Попробуйте определить род занятий этого человека. Свой ответ поясните.</a:t>
            </a:r>
          </a:p>
        </p:txBody>
      </p:sp>
      <p:pic>
        <p:nvPicPr>
          <p:cNvPr id="7172" name="Picture 5" descr="памят трет"/>
          <p:cNvPicPr>
            <a:picLocks noGrp="1" noChangeAspect="1" noChangeArrowheads="1"/>
          </p:cNvPicPr>
          <p:nvPr>
            <p:ph type="subTitle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6156325" y="1989138"/>
            <a:ext cx="2754313" cy="3671887"/>
          </a:xfrm>
        </p:spPr>
      </p:pic>
      <p:sp>
        <p:nvSpPr>
          <p:cNvPr id="7173" name="Прямоугольник 1"/>
          <p:cNvSpPr>
            <a:spLocks noChangeArrowheads="1"/>
          </p:cNvSpPr>
          <p:nvPr/>
        </p:nvSpPr>
        <p:spPr bwMode="auto">
          <a:xfrm>
            <a:off x="179388" y="5876925"/>
            <a:ext cx="2736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2060"/>
                </a:solidFill>
              </a:rPr>
              <a:t>И. Репин. Портрет </a:t>
            </a:r>
          </a:p>
          <a:p>
            <a:r>
              <a:rPr lang="ru-RU" b="1">
                <a:solidFill>
                  <a:srgbClr val="002060"/>
                </a:solidFill>
              </a:rPr>
              <a:t>П.М. Третьякова</a:t>
            </a:r>
          </a:p>
        </p:txBody>
      </p:sp>
      <p:sp>
        <p:nvSpPr>
          <p:cNvPr id="7174" name="Прямоугольник 2"/>
          <p:cNvSpPr>
            <a:spLocks noChangeArrowheads="1"/>
          </p:cNvSpPr>
          <p:nvPr/>
        </p:nvSpPr>
        <p:spPr bwMode="auto">
          <a:xfrm>
            <a:off x="3060700" y="5876925"/>
            <a:ext cx="28813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2060"/>
                </a:solidFill>
              </a:rPr>
              <a:t>И. Репин. Портрет </a:t>
            </a:r>
          </a:p>
          <a:p>
            <a:r>
              <a:rPr lang="ru-RU" b="1">
                <a:solidFill>
                  <a:srgbClr val="002060"/>
                </a:solidFill>
              </a:rPr>
              <a:t>П.М. Третьякова</a:t>
            </a:r>
          </a:p>
        </p:txBody>
      </p:sp>
      <p:sp>
        <p:nvSpPr>
          <p:cNvPr id="7175" name="Прямоугольник 3"/>
          <p:cNvSpPr>
            <a:spLocks noChangeArrowheads="1"/>
          </p:cNvSpPr>
          <p:nvPr/>
        </p:nvSpPr>
        <p:spPr bwMode="auto">
          <a:xfrm>
            <a:off x="6156325" y="5864225"/>
            <a:ext cx="28098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2060"/>
                </a:solidFill>
              </a:rPr>
              <a:t>Памятник П.М. Третьякову у галереи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4"/>
          <p:cNvSpPr>
            <a:spLocks noChangeArrowheads="1"/>
          </p:cNvSpPr>
          <p:nvPr/>
        </p:nvSpPr>
        <p:spPr bwMode="auto">
          <a:xfrm>
            <a:off x="611188" y="333375"/>
            <a:ext cx="81724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FFFF99"/>
                </a:solidFill>
              </a:rPr>
              <a:t>«Московский купец Павел Михайлович Третьяков…»</a:t>
            </a:r>
          </a:p>
        </p:txBody>
      </p:sp>
      <p:pic>
        <p:nvPicPr>
          <p:cNvPr id="8194" name="Picture 5" descr="05_kramsko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27313" y="1657350"/>
            <a:ext cx="3794125" cy="465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Rectangle 7"/>
          <p:cNvSpPr>
            <a:spLocks noChangeArrowheads="1"/>
          </p:cNvSpPr>
          <p:nvPr/>
        </p:nvSpPr>
        <p:spPr bwMode="auto">
          <a:xfrm>
            <a:off x="2730500" y="6381750"/>
            <a:ext cx="35893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000066"/>
                </a:solidFill>
              </a:rPr>
              <a:t>И. Крамской. Портрет Третьякова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377" y="332655"/>
            <a:ext cx="7772400" cy="720081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smtClean="0">
                <a:solidFill>
                  <a:srgbClr val="FFFF99"/>
                </a:solidFill>
              </a:rPr>
              <a:t>Формулирование проблемы</a:t>
            </a:r>
            <a:endParaRPr lang="ru-RU" sz="4000">
              <a:solidFill>
                <a:srgbClr val="FFFF99"/>
              </a:solidFill>
            </a:endParaRPr>
          </a:p>
        </p:txBody>
      </p:sp>
      <p:sp>
        <p:nvSpPr>
          <p:cNvPr id="23554" name="Текст 2"/>
          <p:cNvSpPr>
            <a:spLocks noGrp="1"/>
          </p:cNvSpPr>
          <p:nvPr>
            <p:ph type="body" idx="1"/>
          </p:nvPr>
        </p:nvSpPr>
        <p:spPr>
          <a:xfrm>
            <a:off x="530225" y="1484313"/>
            <a:ext cx="7772400" cy="5113337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b="1" dirty="0" smtClean="0">
                <a:solidFill>
                  <a:srgbClr val="99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Чем прославился Павел Михайлович Третьяков?</a:t>
            </a:r>
          </a:p>
          <a:p>
            <a:pPr algn="ctr" eaLnBrk="1" hangingPunct="1">
              <a:defRPr/>
            </a:pPr>
            <a:endParaRPr lang="ru-RU" sz="3400" b="1" dirty="0" smtClean="0">
              <a:solidFill>
                <a:srgbClr val="FFCC66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 eaLnBrk="1" hangingPunct="1">
              <a:defRPr/>
            </a:pPr>
            <a:endParaRPr lang="ru-RU" sz="3400" b="1" dirty="0" smtClean="0">
              <a:solidFill>
                <a:srgbClr val="FFCC66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 eaLnBrk="1" hangingPunct="1">
              <a:defRPr/>
            </a:pPr>
            <a:endParaRPr lang="ru-RU" sz="3200" dirty="0" smtClean="0">
              <a:latin typeface="Constantia" pitchFamily="18" charset="0"/>
            </a:endParaRPr>
          </a:p>
          <a:p>
            <a:pPr algn="ctr" eaLnBrk="1" hangingPunct="1">
              <a:defRPr/>
            </a:pPr>
            <a:endParaRPr lang="ru-RU" sz="3200" dirty="0" smtClean="0">
              <a:latin typeface="Constantia" pitchFamily="18" charset="0"/>
            </a:endParaRPr>
          </a:p>
          <a:p>
            <a:pPr algn="ctr" eaLnBrk="1" hangingPunct="1">
              <a:defRPr/>
            </a:pPr>
            <a:endParaRPr lang="ru-RU" dirty="0" smtClean="0">
              <a:latin typeface="Constantia" pitchFamily="18" charset="0"/>
            </a:endParaRPr>
          </a:p>
          <a:p>
            <a:pPr algn="ctr" eaLnBrk="1" hangingPunct="1">
              <a:defRPr/>
            </a:pPr>
            <a:r>
              <a:rPr lang="ru-RU" sz="3200" i="1" dirty="0" smtClean="0">
                <a:solidFill>
                  <a:srgbClr val="002060"/>
                </a:solidFill>
                <a:latin typeface="Constantia" pitchFamily="18" charset="0"/>
              </a:rPr>
              <a:t>Возможны и другие варианты проблемного вопроса</a:t>
            </a:r>
          </a:p>
        </p:txBody>
      </p:sp>
      <p:pic>
        <p:nvPicPr>
          <p:cNvPr id="9219" name="Picture 6" descr="вопро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9113" y="3284538"/>
            <a:ext cx="3248025" cy="201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227" y="260648"/>
            <a:ext cx="7772400" cy="72008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smtClean="0">
                <a:solidFill>
                  <a:srgbClr val="FFFF99"/>
                </a:solidFill>
                <a:effectLst/>
                <a:latin typeface="Calibri" pitchFamily="34" charset="0"/>
                <a:cs typeface="Calibri" pitchFamily="34" charset="0"/>
              </a:rPr>
              <a:t>Поиск решения проблемы</a:t>
            </a:r>
            <a:endParaRPr lang="ru-RU" sz="4000">
              <a:solidFill>
                <a:srgbClr val="FFFF99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242" name="Текст 2"/>
          <p:cNvSpPr>
            <a:spLocks noGrp="1"/>
          </p:cNvSpPr>
          <p:nvPr>
            <p:ph type="body" idx="1"/>
          </p:nvPr>
        </p:nvSpPr>
        <p:spPr>
          <a:xfrm>
            <a:off x="971550" y="1268413"/>
            <a:ext cx="7380288" cy="233997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ru-RU" sz="3200" b="1" smtClean="0">
                <a:solidFill>
                  <a:srgbClr val="FFC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nstantia" pitchFamily="18" charset="0"/>
              </a:rPr>
              <a:t>1. Просмотровое чтение. </a:t>
            </a:r>
          </a:p>
          <a:p>
            <a:pPr eaLnBrk="1" hangingPunct="1">
              <a:lnSpc>
                <a:spcPct val="90000"/>
              </a:lnSpc>
            </a:pPr>
            <a:r>
              <a:rPr lang="ru-RU" sz="3200" b="1" i="1" smtClean="0">
                <a:solidFill>
                  <a:srgbClr val="99FFCC"/>
                </a:solidFill>
                <a:latin typeface="Constantia" pitchFamily="18" charset="0"/>
              </a:rPr>
              <a:t>– </a:t>
            </a:r>
            <a:r>
              <a:rPr lang="ru-RU" sz="3200" b="1" smtClean="0">
                <a:solidFill>
                  <a:srgbClr val="99FFCC"/>
                </a:solidFill>
                <a:latin typeface="Constantia" pitchFamily="18" charset="0"/>
              </a:rPr>
              <a:t>На основе заглавия, иллюстраций, ключевых слов выскажите предположение, о чём будет этот текст?</a:t>
            </a:r>
          </a:p>
          <a:p>
            <a:pPr eaLnBrk="1" hangingPunct="1">
              <a:lnSpc>
                <a:spcPct val="90000"/>
              </a:lnSpc>
            </a:pPr>
            <a:endParaRPr lang="ru-RU" sz="2800" smtClean="0">
              <a:solidFill>
                <a:srgbClr val="000066"/>
              </a:solidFill>
              <a:latin typeface="Constantia" pitchFamily="18" charset="0"/>
            </a:endParaRPr>
          </a:p>
        </p:txBody>
      </p:sp>
      <p:pic>
        <p:nvPicPr>
          <p:cNvPr id="10243" name="Picture 6" descr="59895123_The_State_Tretyakov_Galler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1775" y="3856038"/>
            <a:ext cx="4113213" cy="274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227" y="476672"/>
            <a:ext cx="7772400" cy="79208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smtClean="0">
                <a:solidFill>
                  <a:srgbClr val="FFFF99"/>
                </a:solidFill>
                <a:effectLst/>
                <a:latin typeface="Calibri" pitchFamily="34" charset="0"/>
                <a:cs typeface="Calibri" pitchFamily="34" charset="0"/>
              </a:rPr>
              <a:t>Поиск решения проблемы</a:t>
            </a:r>
            <a:endParaRPr lang="ru-RU" sz="4000">
              <a:solidFill>
                <a:srgbClr val="FFFF99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266" name="Текст 2"/>
          <p:cNvSpPr>
            <a:spLocks noGrp="1"/>
          </p:cNvSpPr>
          <p:nvPr>
            <p:ph type="body" idx="1"/>
          </p:nvPr>
        </p:nvSpPr>
        <p:spPr>
          <a:xfrm>
            <a:off x="1042988" y="1628775"/>
            <a:ext cx="7331075" cy="3671888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ru-RU" sz="3200" b="1" dirty="0" smtClean="0">
                <a:solidFill>
                  <a:srgbClr val="FFC000"/>
                </a:solidFill>
                <a:latin typeface="Constantia" pitchFamily="18" charset="0"/>
              </a:rPr>
              <a:t>2. Ознакомительное чтение. </a:t>
            </a:r>
          </a:p>
          <a:p>
            <a:pPr eaLnBrk="1" hangingPunct="1">
              <a:lnSpc>
                <a:spcPct val="90000"/>
              </a:lnSpc>
            </a:pPr>
            <a:r>
              <a:rPr lang="ru-RU" sz="3200" b="1" i="1" dirty="0" smtClean="0">
                <a:solidFill>
                  <a:srgbClr val="99FFCC"/>
                </a:solidFill>
                <a:latin typeface="Constantia" pitchFamily="18" charset="0"/>
              </a:rPr>
              <a:t>– </a:t>
            </a:r>
            <a:r>
              <a:rPr lang="ru-RU" sz="3200" b="1" dirty="0" smtClean="0">
                <a:solidFill>
                  <a:srgbClr val="99FFCC"/>
                </a:solidFill>
                <a:latin typeface="Constantia" pitchFamily="18" charset="0"/>
              </a:rPr>
              <a:t>Выделите в тексте места остановок буквами: </a:t>
            </a:r>
            <a:r>
              <a:rPr lang="ru-RU" sz="3200" b="1" dirty="0" smtClean="0">
                <a:solidFill>
                  <a:srgbClr val="002060"/>
                </a:solidFill>
                <a:latin typeface="Constantia" pitchFamily="18" charset="0"/>
              </a:rPr>
              <a:t>В</a:t>
            </a:r>
            <a:r>
              <a:rPr lang="ru-RU" sz="3200" b="1" dirty="0" smtClean="0">
                <a:solidFill>
                  <a:srgbClr val="99FFCC"/>
                </a:solidFill>
                <a:latin typeface="Constantia" pitchFamily="18" charset="0"/>
              </a:rPr>
              <a:t> – вопрос автору, </a:t>
            </a:r>
            <a:r>
              <a:rPr lang="ru-RU" sz="3200" b="1" dirty="0" smtClean="0">
                <a:solidFill>
                  <a:srgbClr val="002060"/>
                </a:solidFill>
                <a:latin typeface="Constantia" pitchFamily="18" charset="0"/>
              </a:rPr>
              <a:t>О</a:t>
            </a:r>
            <a:r>
              <a:rPr lang="ru-RU" sz="3200" b="1" dirty="0" smtClean="0">
                <a:solidFill>
                  <a:srgbClr val="99FFCC"/>
                </a:solidFill>
                <a:latin typeface="Constantia" pitchFamily="18" charset="0"/>
              </a:rPr>
              <a:t> – прогнозирование ответа на возникший вопрос к автору, </a:t>
            </a:r>
            <a:r>
              <a:rPr lang="ru-RU" sz="3200" b="1" dirty="0" smtClean="0">
                <a:solidFill>
                  <a:srgbClr val="002060"/>
                </a:solidFill>
                <a:latin typeface="Constantia" pitchFamily="18" charset="0"/>
              </a:rPr>
              <a:t>П</a:t>
            </a:r>
            <a:r>
              <a:rPr lang="ru-RU" sz="3200" b="1" dirty="0" smtClean="0">
                <a:solidFill>
                  <a:srgbClr val="99FFCC"/>
                </a:solidFill>
                <a:latin typeface="Constantia" pitchFamily="18" charset="0"/>
              </a:rPr>
              <a:t> – проверка своего прогноза по тексту</a:t>
            </a:r>
            <a:r>
              <a:rPr lang="ru-RU" sz="3200" b="1" i="1" dirty="0" smtClean="0">
                <a:solidFill>
                  <a:srgbClr val="99FFCC"/>
                </a:solidFill>
                <a:latin typeface="Constantia" pitchFamily="18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ru-RU" sz="3000" b="1" dirty="0" smtClean="0">
              <a:solidFill>
                <a:srgbClr val="000066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665" y="717848"/>
            <a:ext cx="7772400" cy="79208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smtClean="0">
                <a:solidFill>
                  <a:srgbClr val="FFFF99"/>
                </a:solidFill>
                <a:effectLst/>
              </a:rPr>
              <a:t>Поиск решения проблемы</a:t>
            </a:r>
            <a:endParaRPr lang="ru-RU" sz="4000">
              <a:solidFill>
                <a:srgbClr val="FFFF99"/>
              </a:solidFill>
              <a:effectLst/>
            </a:endParaRPr>
          </a:p>
        </p:txBody>
      </p:sp>
      <p:sp>
        <p:nvSpPr>
          <p:cNvPr id="12290" name="Текст 2"/>
          <p:cNvSpPr>
            <a:spLocks noGrp="1"/>
          </p:cNvSpPr>
          <p:nvPr>
            <p:ph type="body" idx="1"/>
          </p:nvPr>
        </p:nvSpPr>
        <p:spPr>
          <a:xfrm>
            <a:off x="468313" y="1773238"/>
            <a:ext cx="7772400" cy="2730500"/>
          </a:xfrm>
        </p:spPr>
        <p:txBody>
          <a:bodyPr/>
          <a:lstStyle/>
          <a:p>
            <a:pPr algn="ctr" eaLnBrk="1" hangingPunct="1"/>
            <a:r>
              <a:rPr lang="ru-RU" sz="3200" b="1" dirty="0" smtClean="0">
                <a:solidFill>
                  <a:srgbClr val="FFC000"/>
                </a:solidFill>
                <a:latin typeface="Constantia" pitchFamily="18" charset="0"/>
              </a:rPr>
              <a:t>3. Изучающее чтение.</a:t>
            </a:r>
          </a:p>
          <a:p>
            <a:pPr eaLnBrk="1" hangingPunct="1"/>
            <a:r>
              <a:rPr lang="ru-RU" sz="3200" b="1" i="1" dirty="0" smtClean="0">
                <a:solidFill>
                  <a:srgbClr val="99FFCC"/>
                </a:solidFill>
                <a:latin typeface="Constantia" pitchFamily="18" charset="0"/>
              </a:rPr>
              <a:t>– </a:t>
            </a:r>
            <a:r>
              <a:rPr lang="ru-RU" sz="3200" b="1" dirty="0" smtClean="0">
                <a:solidFill>
                  <a:srgbClr val="99FFCC"/>
                </a:solidFill>
                <a:latin typeface="Constantia" pitchFamily="18" charset="0"/>
              </a:rPr>
              <a:t>Ответьте на вопросы по тексту: чем прославился Третьяков? Как вы догадались? </a:t>
            </a:r>
          </a:p>
          <a:p>
            <a:pPr eaLnBrk="1" hangingPunct="1"/>
            <a:endParaRPr lang="ru-RU" sz="3200" dirty="0" smtClean="0">
              <a:solidFill>
                <a:srgbClr val="000066"/>
              </a:solidFill>
              <a:latin typeface="Constantia" pitchFamily="18" charset="0"/>
            </a:endParaRPr>
          </a:p>
        </p:txBody>
      </p:sp>
      <p:pic>
        <p:nvPicPr>
          <p:cNvPr id="12291" name="Picture 5" descr="памят тре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00" y="3500438"/>
            <a:ext cx="2376488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260350"/>
            <a:ext cx="8145463" cy="1152525"/>
          </a:xfrm>
        </p:spPr>
        <p:txBody>
          <a:bodyPr/>
          <a:lstStyle/>
          <a:p>
            <a:pPr algn="just" eaLnBrk="1" hangingPunct="1">
              <a:defRPr/>
            </a:pPr>
            <a:r>
              <a:rPr lang="ru-RU" sz="2400" smtClean="0">
                <a:ln>
                  <a:noFill/>
                </a:ln>
                <a:solidFill>
                  <a:srgbClr val="FFFF99"/>
                </a:solidFill>
                <a:effectLst/>
                <a:latin typeface="Arial" charset="0"/>
              </a:rPr>
              <a:t>Рассмотри фото одного из залов Третьяковской галереи. Все картины разные, но есть у них одна общая черта. Какая?</a:t>
            </a:r>
          </a:p>
        </p:txBody>
      </p:sp>
      <p:pic>
        <p:nvPicPr>
          <p:cNvPr id="13314" name="Picture 4" descr="залы 3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827088" y="1557338"/>
            <a:ext cx="7561262" cy="50419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3"/>
            <a:ext cx="8496943" cy="64807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smtClean="0">
                <a:solidFill>
                  <a:srgbClr val="FFFF99"/>
                </a:solidFill>
                <a:effectLst/>
              </a:rPr>
              <a:t>Выражение решения проблемы</a:t>
            </a:r>
            <a:endParaRPr lang="ru-RU" sz="4000">
              <a:solidFill>
                <a:srgbClr val="FFFF99"/>
              </a:solidFill>
              <a:effectLst/>
            </a:endParaRPr>
          </a:p>
        </p:txBody>
      </p:sp>
      <p:sp>
        <p:nvSpPr>
          <p:cNvPr id="14338" name="Текст 2"/>
          <p:cNvSpPr>
            <a:spLocks noGrp="1"/>
          </p:cNvSpPr>
          <p:nvPr>
            <p:ph type="body" idx="1"/>
          </p:nvPr>
        </p:nvSpPr>
        <p:spPr>
          <a:xfrm>
            <a:off x="684213" y="1773238"/>
            <a:ext cx="7772400" cy="1509712"/>
          </a:xfrm>
        </p:spPr>
        <p:txBody>
          <a:bodyPr/>
          <a:lstStyle/>
          <a:p>
            <a:pPr algn="ctr" eaLnBrk="1" hangingPunct="1"/>
            <a:r>
              <a:rPr lang="ru-RU" sz="4400" b="1" smtClean="0">
                <a:solidFill>
                  <a:srgbClr val="002060"/>
                </a:solidFill>
                <a:latin typeface="Constantia" pitchFamily="18" charset="0"/>
              </a:rPr>
              <a:t>Чем прославился Павел Михайлович Третьяков?</a:t>
            </a:r>
          </a:p>
        </p:txBody>
      </p:sp>
      <p:pic>
        <p:nvPicPr>
          <p:cNvPr id="14339" name="Picture 6" descr="вопро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9113" y="3789363"/>
            <a:ext cx="3248025" cy="201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608</TotalTime>
  <Words>454</Words>
  <Application>Microsoft Office PowerPoint</Application>
  <PresentationFormat>Экран (4:3)</PresentationFormat>
  <Paragraphs>58</Paragraphs>
  <Slides>15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Презентация PowerPoint</vt:lpstr>
      <vt:lpstr>Презентация PowerPoint</vt:lpstr>
      <vt:lpstr>Презентация PowerPoint</vt:lpstr>
      <vt:lpstr>Формулирование проблемы</vt:lpstr>
      <vt:lpstr>Поиск решения проблемы</vt:lpstr>
      <vt:lpstr>Поиск решения проблемы</vt:lpstr>
      <vt:lpstr>Поиск решения проблемы</vt:lpstr>
      <vt:lpstr>Рассмотри фото одного из залов Третьяковской галереи. Все картины разные, но есть у них одна общая черта. Какая?</vt:lpstr>
      <vt:lpstr>Выражение решения проблемы</vt:lpstr>
      <vt:lpstr>Продуктивное задание </vt:lpstr>
      <vt:lpstr>Продуктивное задание </vt:lpstr>
      <vt:lpstr>Продуктивное задание </vt:lpstr>
      <vt:lpstr>Продуктивное задание </vt:lpstr>
      <vt:lpstr>Презентация PowerPoint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Светлана</cp:lastModifiedBy>
  <cp:revision>22</cp:revision>
  <dcterms:created xsi:type="dcterms:W3CDTF">2012-09-17T15:13:52Z</dcterms:created>
  <dcterms:modified xsi:type="dcterms:W3CDTF">2012-10-19T19:24:22Z</dcterms:modified>
</cp:coreProperties>
</file>