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3" r:id="rId3"/>
    <p:sldId id="265" r:id="rId4"/>
    <p:sldId id="268" r:id="rId5"/>
    <p:sldId id="271" r:id="rId6"/>
    <p:sldId id="270" r:id="rId7"/>
    <p:sldId id="272" r:id="rId8"/>
    <p:sldId id="275" r:id="rId9"/>
    <p:sldId id="273" r:id="rId10"/>
    <p:sldId id="279" r:id="rId11"/>
    <p:sldId id="281" r:id="rId12"/>
    <p:sldId id="280" r:id="rId13"/>
    <p:sldId id="269" r:id="rId14"/>
    <p:sldId id="276" r:id="rId15"/>
    <p:sldId id="277" r:id="rId16"/>
    <p:sldId id="274" r:id="rId17"/>
    <p:sldId id="267" r:id="rId18"/>
    <p:sldId id="266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CC"/>
    <a:srgbClr val="FFDDBF"/>
    <a:srgbClr val="EBBB8A"/>
    <a:srgbClr val="E7B98A"/>
    <a:srgbClr val="050403"/>
    <a:srgbClr val="FFFFFF"/>
    <a:srgbClr val="99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49" autoAdjust="0"/>
    <p:restoredTop sz="71204" autoAdjust="0"/>
  </p:normalViewPr>
  <p:slideViewPr>
    <p:cSldViewPr>
      <p:cViewPr varScale="1">
        <p:scale>
          <a:sx n="106" d="100"/>
          <a:sy n="106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09AF1F-2A1A-41FC-99E8-54A5EA79A1B9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8A91DA-BBB6-4B2A-B14B-94A71D428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Рисунок журнал  «Новый солдат» № 83 «Греческие гоплиты»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42B9CF-D8F3-47AB-A0B9-58ED7CD6C8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Афродита – </a:t>
            </a:r>
            <a:r>
              <a:rPr lang="en-US" smtClean="0"/>
              <a:t>http://upload.wikimedia.org/wikipedia/commons/6/68/Venus_Arles.jpg?uselang=ru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Пенелопа(справа) - </a:t>
            </a:r>
            <a:r>
              <a:rPr lang="en-US" smtClean="0"/>
              <a:t>http://upload.wikimedia.org/wikipedia/commons/c/c7/Brogi%2C_Carlo_%281850-1925%29_-_n._8329_-_Roma_-_Vaticano_-_Museo_Pio_Clementino_-_Penelope_-_Statua_arcaica%2C_quasi_al_naturale.jpg?uselang=ru</a:t>
            </a: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9FA23E-A0A0-40BB-A565-6131A1EA18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00068A-30EE-4601-9DFE-69EBB8D28E9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06E07E-8CAC-472D-9B55-AC79893CFEC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 eaLnBrk="1" hangingPunct="1"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C63E11-41E7-4DF8-B229-233F0BBA414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D91BA7-B776-4738-83A0-53D65D94E01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3768A8-BC67-4F17-980A-A843D5D30E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Макет крепости  - </a:t>
            </a:r>
            <a:r>
              <a:rPr lang="en-US" smtClean="0"/>
              <a:t>http://upload.wikimedia.org/wikipedia/commons/thumb/0/09/Makieta_Troja_RB.jpg/800px-Makieta_Troja_RB.jpg</a:t>
            </a: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BA4D7-A817-4EEA-82D1-899821D4FBC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Гомер - </a:t>
            </a:r>
            <a:r>
              <a:rPr lang="en-US" smtClean="0"/>
              <a:t>http://upload.wikimedia.org/wikipedia/commons/d/db/Homeros_Caetani_Louvre_Ma440_n2.jpg?uselang=ru</a:t>
            </a:r>
            <a:r>
              <a:rPr lang="ru-RU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построена на триггерах. При щелчке по рисунку возникает иллюстрация. Иллюстрации сюжета  расположены против часовой стрелки.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Брисеида - </a:t>
            </a:r>
            <a:r>
              <a:rPr lang="en-US" smtClean="0"/>
              <a:t>http://www.hellados.ru/gallery/pic/briseis_04.jpg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Ахилл и Агамемнон - </a:t>
            </a:r>
            <a:r>
              <a:rPr lang="en-US" smtClean="0"/>
              <a:t>http://upload.wikimedia.org/wikipedia/commons/thumb/6/6e/Peter_Paul_Rubens_164.jpg/590px-Peter_Paul_Rubens_164.jpg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Ахилл оплакивает Патрокла - </a:t>
            </a:r>
            <a:r>
              <a:rPr lang="en-US" smtClean="0"/>
              <a:t>http://upload.wikimedia.org/wikipedia/commons/b/bc/Nikolay_Ge_002.jpeg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Прощание Гектора с Андромахой - </a:t>
            </a:r>
            <a:r>
              <a:rPr lang="en-US" smtClean="0"/>
              <a:t>http://upload.wikimedia.org/wikipedia/commons/thumb/7/7d/Anton_Losenko_-_%D0%9F%D1%80%D0%BE%D1%89%D0%B0%D0%BD%D0%B8%D0%B5_%D0%93%D0%B5%D0%BA%D1%82%D0%BE%D1%80%D0%B0_%D1%81_%D0%90%D0%BD%D0%B4%D1%80%D0%BE%D0%BC%D0%B0%D1%85%D0%BE%D0%B9_-_Google_Art_Project.jpg/800px-Anton_Losenko_-_%D0%9F%D1%80%D0%BE%D1%89%D0%B0%D0%BD%D0%B8%D0%B5_%D0%93%D0%B5%D0%BA%D1%82%D0%BE%D1%80%D0%B0_%D1%81_%D0%90%D0%BD%D0%B4%D1%80%D0%BE%D0%BC%D0%B0%D1%85%D0%BE%D0%B9_-_Google_Art_Project.jpg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Гибель Гектора - </a:t>
            </a:r>
            <a:r>
              <a:rPr lang="en-US" smtClean="0"/>
              <a:t>http://upload.wikimedia.org/wikipedia/commons/9/9e/Slays_Hector.jpg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Триумф Ахилла - </a:t>
            </a:r>
            <a:r>
              <a:rPr lang="en-US" smtClean="0"/>
              <a:t>http://upload.wikimedia.org/wikipedia/commons/3/35/Triumphant_Achilles_in_Achilleion_levelled.jpg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Приам и Ахилл - </a:t>
            </a:r>
            <a:r>
              <a:rPr lang="en-US" smtClean="0"/>
              <a:t>http://upload.wikimedia.org/wikipedia/commons/c/c6/Alexandr_Ivanov_005.jpg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Андромаха оплакивает Гектора - </a:t>
            </a:r>
            <a:r>
              <a:rPr lang="en-US" smtClean="0"/>
              <a:t>http://upload.wikimedia.org/wikipedia/commons/thumb/5/5a/Jacques-Louis_David-_Andromache_Mourning_Hector.JPG/449px-Jacques-Louis_David-_Andromache_Mourning_Hector.JPG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Щелчок за пределами иллюстраций  –  переход на следующий слайд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44DA0A-E9D2-4BB8-A154-CA82C557CF0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построена на триггерах. При щелчке по рисунку возникает увеличенная иллюстрация. Иллюстрации сюжета  расположены против часовой стрелки.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Щелчок за пределами иллюстраций  –  переход на следующий слайд.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Гомер - </a:t>
            </a:r>
            <a:r>
              <a:rPr lang="en-US" smtClean="0"/>
              <a:t>http://upload.wikimedia.org/wikipedia/commons/d/db/Homeros_Caetani_Louvre_Ma440_n2.jpg?uselang=ru</a:t>
            </a:r>
            <a:r>
              <a:rPr lang="ru-RU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Одиссей и Калипсо - </a:t>
            </a:r>
            <a:r>
              <a:rPr lang="en-US" smtClean="0"/>
              <a:t>http://upload.wikimedia.org/wikipedia/commons/thumb/2/25/Arnold_B%C3%B6cklin_008.jpg/800px-Arnold_B%C3%B6cklin_008.jpg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Пенелопа и женихи - </a:t>
            </a:r>
            <a:r>
              <a:rPr lang="en-US" smtClean="0"/>
              <a:t>http://upload.wikimedia.org/wikipedia/commons/b/bf/JohnWilliamWaterhouse-PenelopeandtheSuitors%281912%29.jpg?uselang=ru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Одиссей и Навсикая - </a:t>
            </a:r>
            <a:r>
              <a:rPr lang="en-US" smtClean="0"/>
              <a:t>http://upload.wikimedia.org/wikipedia/commons/9/99/Odissey-serov.jpg?uselang=ru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Одиссей во дворце Алкиноя - </a:t>
            </a:r>
            <a:r>
              <a:rPr lang="en-US" smtClean="0"/>
              <a:t>http://upload.wikimedia.org/wikipedia/commons/6/63/Francesco_Hayez_028.jpg?uselang=ru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Полифем - </a:t>
            </a:r>
            <a:r>
              <a:rPr lang="en-US" smtClean="0"/>
              <a:t>http://upload.wikimedia.org/wikipedia/commons/7/79/Jakob_Jordaens_009.jpg?uselang=ru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Кирка (Цирцея) - </a:t>
            </a:r>
            <a:r>
              <a:rPr lang="en-US" smtClean="0"/>
              <a:t>http://upload.wikimedia.org/wikipedia/commons/8/8d/Giovanni_Benedetto_Castiglione_-_Circe_-_WGA4544.jpg?uselang=ru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Одиссей и сирены - </a:t>
            </a:r>
            <a:r>
              <a:rPr lang="en-US" smtClean="0"/>
              <a:t>http://upload.wikimedia.org/wikipedia/commons/thumb/8/8d/John_William_Waterhouse_-_Ulysses_and_the_Sirens_%281891%29.jpg/800px-John_William_Waterhouse_-_Ulysses_and_the_Sirens_%281891%29.jpg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Сцилла и Харибда - </a:t>
            </a:r>
            <a:r>
              <a:rPr lang="en-US" smtClean="0"/>
              <a:t>http://upload.wikimedia.org/wikipedia/commons/4/4a/Scylla_and_Charybdis.jpg?uselang=ru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Убийство женихов - </a:t>
            </a:r>
            <a:r>
              <a:rPr lang="en-US" smtClean="0"/>
              <a:t>http://www.sschool8.narod.ru/Masters/Moreau/7487.jpg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34E722-083A-4FAF-96B3-0ABFBBD0431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C977D-1EF7-45B7-A094-D498A7D9AB3D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9AC12-9086-41BE-B225-44732D4CE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B4ABA-9594-447F-873E-F4216B94C157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026DB-5E4C-49C9-B087-8B6D342FF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6A629-85D2-4C42-B98C-581C9060C8AC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802F4-0FC4-4A6E-AFA3-18B382544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881C-F866-434A-BFEB-0F0E1C95198E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556B-BF62-43F6-B1D9-334A51B70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4D9AA-6636-4A0D-AB67-5B0D1EE43253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D4C61-F719-4F91-A9AA-2F8B7EB0C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5E57B-D09C-46CF-A448-E7809C6DB4DF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1C68-DA13-485A-A209-C190E9DBF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5951C-2B18-4BD8-985D-8EAAA9F9BBD1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A18B1-6D3D-48A4-AEAA-C0CF0B6AE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8A2-18A9-457A-8BAC-7D5279F5832B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A237D-8EE5-4EBE-9C9C-D1BF3CE7A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CD84F-0CD4-4B1A-A528-57FCC6085A18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80FAB-F018-431F-912D-9EBFF01D2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12F52-9C31-436D-855D-F8210BB7046C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F7F3-E95D-4F59-B88D-B87037106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F0886-6729-4112-8A48-9AD3C77B7025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9D1C3-BDDF-4EAF-B41D-4824E9EFD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8173FA-9528-4E6F-8762-0AF1BE6C17A6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03565-ED1C-4E4D-972C-48B9D5B18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66" r:id="rId3"/>
    <p:sldLayoutId id="2147483673" r:id="rId4"/>
    <p:sldLayoutId id="2147483667" r:id="rId5"/>
    <p:sldLayoutId id="2147483674" r:id="rId6"/>
    <p:sldLayoutId id="2147483675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5.jpeg"/><Relationship Id="rId21" Type="http://schemas.openxmlformats.org/officeDocument/2006/relationships/image" Target="../media/image26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6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image" Target="../media/image5.jpeg"/><Relationship Id="rId21" Type="http://schemas.openxmlformats.org/officeDocument/2006/relationships/image" Target="../media/image42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24" Type="http://schemas.openxmlformats.org/officeDocument/2006/relationships/image" Target="../media/image8.jpeg"/><Relationship Id="rId5" Type="http://schemas.openxmlformats.org/officeDocument/2006/relationships/image" Target="../media/image10.jpeg"/><Relationship Id="rId15" Type="http://schemas.openxmlformats.org/officeDocument/2006/relationships/image" Target="../media/image36.jpeg"/><Relationship Id="rId23" Type="http://schemas.openxmlformats.org/officeDocument/2006/relationships/image" Target="../media/image44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6.pn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1989138"/>
            <a:ext cx="2130425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1113"/>
            <a:ext cx="7772400" cy="147002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ПОЭМЫ О ЛЮДЯХ И БОГАХ</a:t>
            </a:r>
            <a:endParaRPr lang="ru-RU" dirty="0"/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одзаголовок 2"/>
          <p:cNvSpPr txBox="1">
            <a:spLocks/>
          </p:cNvSpPr>
          <p:nvPr/>
        </p:nvSpPr>
        <p:spPr bwMode="auto">
          <a:xfrm>
            <a:off x="0" y="6240463"/>
            <a:ext cx="63722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мира. § 20.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Йошкар-Ола).</a:t>
            </a:r>
          </a:p>
        </p:txBody>
      </p:sp>
      <p:sp>
        <p:nvSpPr>
          <p:cNvPr id="14341" name="Прямоугольник 8"/>
          <p:cNvSpPr>
            <a:spLocks noChangeArrowheads="1"/>
          </p:cNvSpPr>
          <p:nvPr/>
        </p:nvSpPr>
        <p:spPr bwMode="auto">
          <a:xfrm>
            <a:off x="6394450" y="6488113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Группа 1"/>
          <p:cNvGrpSpPr>
            <a:grpSpLocks/>
          </p:cNvGrpSpPr>
          <p:nvPr/>
        </p:nvGrpSpPr>
        <p:grpSpPr bwMode="auto">
          <a:xfrm>
            <a:off x="252413" y="981075"/>
            <a:ext cx="8639175" cy="1033463"/>
            <a:chOff x="252000" y="1098966"/>
            <a:chExt cx="8640000" cy="103389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2000" y="1098966"/>
              <a:ext cx="8640000" cy="1033890"/>
            </a:xfrm>
            <a:prstGeom prst="roundRect">
              <a:avLst/>
            </a:prstGeom>
            <a:blipFill>
              <a:blip r:embed="rId3" cstate="print">
                <a:extLst>
                  <a:ext uri="{28A0092B-C50C-407E-A947-70E740481C1C}"/>
                </a:extLst>
              </a:blip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tIns="36000" bIns="3600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+mn-lt"/>
                </a:rPr>
                <a:t>	Почему «тёмные века» не уничтожили память о Троянской войне?</a:t>
              </a:r>
              <a:endParaRPr lang="ru-RU" sz="2600" dirty="0">
                <a:latin typeface="+mn-lt"/>
              </a:endParaRPr>
            </a:p>
          </p:txBody>
        </p:sp>
        <p:sp>
          <p:nvSpPr>
            <p:cNvPr id="21" name="Овал 20"/>
            <p:cNvSpPr>
              <a:spLocks noChangeAspect="1"/>
            </p:cNvSpPr>
            <p:nvPr/>
          </p:nvSpPr>
          <p:spPr>
            <a:xfrm>
              <a:off x="864000" y="1278000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2969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08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69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04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-150" dirty="0"/>
              <a:t>ЛЕГЕНДА О ТРОЯНСКОЙ ВОЙНЕ</a:t>
            </a:r>
          </a:p>
        </p:txBody>
      </p:sp>
      <p:pic>
        <p:nvPicPr>
          <p:cNvPr id="29701" name="Рисунок 3"/>
          <p:cNvPicPr>
            <a:picLocks noChangeAspect="1"/>
          </p:cNvPicPr>
          <p:nvPr/>
        </p:nvPicPr>
        <p:blipFill>
          <a:blip r:embed="rId6"/>
          <a:srcRect l="-31"/>
          <a:stretch>
            <a:fillRect/>
          </a:stretch>
        </p:blipFill>
        <p:spPr bwMode="auto">
          <a:xfrm>
            <a:off x="0" y="2133600"/>
            <a:ext cx="914400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84438" y="6335713"/>
            <a:ext cx="4175125" cy="511175"/>
          </a:xfrm>
          <a:prstGeom prst="roundRect">
            <a:avLst/>
          </a:prstGeom>
          <a:blipFill>
            <a:blip r:embed="rId3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Макет троянской крепости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79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4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75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-150" dirty="0"/>
              <a:t>ЛЕГЕНДА О ТРОЯНСКОЙ ВОЙНЕ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30000" y="972000"/>
            <a:ext cx="2484000" cy="3600000"/>
          </a:xfrm>
          <a:prstGeom prst="roundRect">
            <a:avLst>
              <a:gd name="adj" fmla="val 7800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635896" y="4725144"/>
            <a:ext cx="1824538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ИЛИАДА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Ἰλιάς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/>
            </a:extLst>
          </a:blip>
          <a:srcRect/>
          <a:stretch/>
        </p:blipFill>
        <p:spPr>
          <a:xfrm>
            <a:off x="252000" y="1260000"/>
            <a:ext cx="1440000" cy="1203343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452000" y="3276000"/>
            <a:ext cx="1440000" cy="1203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/>
            </a:extLst>
          </a:blip>
          <a:srcRect/>
          <a:stretch/>
        </p:blipFill>
        <p:spPr>
          <a:xfrm>
            <a:off x="7452000" y="5292000"/>
            <a:ext cx="1440000" cy="12024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2000" y="5292000"/>
            <a:ext cx="1440000" cy="12024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/>
            </a:extLst>
          </a:blip>
          <a:srcRect/>
          <a:stretch/>
        </p:blipFill>
        <p:spPr>
          <a:xfrm>
            <a:off x="252000" y="3276000"/>
            <a:ext cx="1440000" cy="1203343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/>
            </a:extLst>
          </a:blip>
          <a:srcRect/>
          <a:stretch/>
        </p:blipFill>
        <p:spPr>
          <a:xfrm>
            <a:off x="2411760" y="5292000"/>
            <a:ext cx="1440000" cy="12024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/>
            </a:extLst>
          </a:blip>
          <a:srcRect/>
          <a:stretch/>
        </p:blipFill>
        <p:spPr>
          <a:xfrm>
            <a:off x="5292080" y="5292000"/>
            <a:ext cx="1440000" cy="12024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/>
            </a:extLst>
          </a:blip>
          <a:srcRect/>
          <a:stretch/>
        </p:blipFill>
        <p:spPr>
          <a:xfrm>
            <a:off x="7452000" y="1260000"/>
            <a:ext cx="1440000" cy="1203343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79613" y="828675"/>
            <a:ext cx="5140325" cy="43910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13000" y="828675"/>
            <a:ext cx="4319588" cy="43910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/>
          <a:srcRect/>
          <a:stretch/>
        </p:blipFill>
        <p:spPr>
          <a:xfrm>
            <a:off x="1979613" y="828675"/>
            <a:ext cx="5140325" cy="43910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7"/>
          <a:srcRect/>
          <a:stretch/>
        </p:blipFill>
        <p:spPr>
          <a:xfrm>
            <a:off x="1954213" y="828675"/>
            <a:ext cx="5227637" cy="43910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24075" y="828675"/>
            <a:ext cx="4887913" cy="43910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9"/>
          <a:srcRect/>
          <a:stretch/>
        </p:blipFill>
        <p:spPr>
          <a:xfrm>
            <a:off x="1833563" y="828675"/>
            <a:ext cx="5462587" cy="43910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20875" y="828675"/>
            <a:ext cx="5254625" cy="43910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1"/>
          <a:srcRect/>
          <a:stretch/>
        </p:blipFill>
        <p:spPr>
          <a:xfrm>
            <a:off x="2411413" y="828675"/>
            <a:ext cx="4276725" cy="43910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4" name="TextBox 43"/>
          <p:cNvSpPr txBox="1"/>
          <p:nvPr/>
        </p:nvSpPr>
        <p:spPr>
          <a:xfrm>
            <a:off x="2825750" y="755650"/>
            <a:ext cx="3494088" cy="400050"/>
          </a:xfrm>
          <a:prstGeom prst="rect">
            <a:avLst/>
          </a:prstGeom>
          <a:blipFill>
            <a:blip r:embed="rId22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ПОХИЩЕНИЕ БРИСЕИДЫ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90763" y="755650"/>
            <a:ext cx="4505325" cy="400050"/>
          </a:xfrm>
          <a:prstGeom prst="rect">
            <a:avLst/>
          </a:prstGeom>
          <a:blipFill>
            <a:blip r:embed="rId22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ССОРА АХИЛЛА И АГАМЕМНОНА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68538" y="755650"/>
            <a:ext cx="4606925" cy="400050"/>
          </a:xfrm>
          <a:prstGeom prst="rect">
            <a:avLst/>
          </a:prstGeom>
          <a:blipFill>
            <a:blip r:embed="rId22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АХИЛЛ ОПЛАКИВАЕТ ПАТРОКЛА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39925" y="755650"/>
            <a:ext cx="5221288" cy="400050"/>
          </a:xfrm>
          <a:prstGeom prst="rect">
            <a:avLst/>
          </a:prstGeom>
          <a:blipFill>
            <a:blip r:embed="rId22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ПРОЩАНИЕ ГЕКТОРА С АНДРОМАХОЙ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316288" y="755650"/>
            <a:ext cx="2454275" cy="400050"/>
          </a:xfrm>
          <a:prstGeom prst="rect">
            <a:avLst/>
          </a:prstGeom>
          <a:blipFill>
            <a:blip r:embed="rId22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ГИБЕЛЬ ГЕКТОРА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48038" y="738188"/>
            <a:ext cx="2446337" cy="401637"/>
          </a:xfrm>
          <a:prstGeom prst="rect">
            <a:avLst/>
          </a:prstGeom>
          <a:blipFill>
            <a:blip r:embed="rId22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ТРИУМФ АХИЛЛА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349625" y="755650"/>
            <a:ext cx="2446338" cy="400050"/>
          </a:xfrm>
          <a:prstGeom prst="rect">
            <a:avLst/>
          </a:prstGeom>
          <a:blipFill>
            <a:blip r:embed="rId22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ПРИАМ И АХИЛЛ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619250" y="755650"/>
            <a:ext cx="5886450" cy="400050"/>
          </a:xfrm>
          <a:prstGeom prst="rect">
            <a:avLst/>
          </a:prstGeom>
          <a:blipFill>
            <a:blip r:embed="rId22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АНДРОМАХА ОПЛАКИВАЕТ ТЕЛО ГЕКТОРА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30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26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-150" dirty="0"/>
              <a:t>ЛЕГЕНДА О ТРОЯНСКОЙ ВОЙНЕ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30000" y="972000"/>
            <a:ext cx="2484000" cy="3600000"/>
          </a:xfrm>
          <a:prstGeom prst="roundRect">
            <a:avLst>
              <a:gd name="adj" fmla="val 7800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578400" y="4716000"/>
            <a:ext cx="1955984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ОДИССЕЯ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Ὀδυσσεία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/>
            </a:extLst>
          </a:blip>
          <a:srcRect/>
          <a:stretch/>
        </p:blipFill>
        <p:spPr>
          <a:xfrm>
            <a:off x="252000" y="1260000"/>
            <a:ext cx="1440000" cy="12024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/>
            </a:extLst>
          </a:blip>
          <a:srcRect/>
          <a:stretch/>
        </p:blipFill>
        <p:spPr>
          <a:xfrm>
            <a:off x="252000" y="2708920"/>
            <a:ext cx="1440000" cy="12024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/>
            </a:extLst>
          </a:blip>
          <a:srcRect/>
          <a:stretch/>
        </p:blipFill>
        <p:spPr>
          <a:xfrm>
            <a:off x="252000" y="4149080"/>
            <a:ext cx="1440000" cy="12024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/>
            </a:extLst>
          </a:blip>
          <a:srcRect/>
          <a:stretch/>
        </p:blipFill>
        <p:spPr>
          <a:xfrm>
            <a:off x="1691839" y="5445224"/>
            <a:ext cx="1440001" cy="12024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/>
            </a:extLst>
          </a:blip>
          <a:srcRect/>
          <a:stretch/>
        </p:blipFill>
        <p:spPr>
          <a:xfrm>
            <a:off x="3836392" y="5610976"/>
            <a:ext cx="1440000" cy="12024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12000" y="5445224"/>
            <a:ext cx="1440000" cy="12024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/>
            </a:extLst>
          </a:blip>
          <a:srcRect/>
          <a:stretch/>
        </p:blipFill>
        <p:spPr>
          <a:xfrm>
            <a:off x="7426507" y="4149080"/>
            <a:ext cx="1440001" cy="12024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/>
            </a:extLst>
          </a:blip>
          <a:srcRect/>
          <a:stretch/>
        </p:blipFill>
        <p:spPr>
          <a:xfrm>
            <a:off x="7426507" y="2708920"/>
            <a:ext cx="1440002" cy="12024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/>
            </a:extLst>
          </a:blip>
          <a:srcRect/>
          <a:stretch/>
        </p:blipFill>
        <p:spPr>
          <a:xfrm>
            <a:off x="7426509" y="1241918"/>
            <a:ext cx="1440000" cy="12024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5"/>
          <a:srcRect/>
          <a:stretch/>
        </p:blipFill>
        <p:spPr>
          <a:xfrm>
            <a:off x="1828800" y="792163"/>
            <a:ext cx="5486400" cy="43926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6"/>
          <a:srcRect/>
          <a:stretch/>
        </p:blipFill>
        <p:spPr>
          <a:xfrm>
            <a:off x="1828800" y="792163"/>
            <a:ext cx="5486400" cy="43926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7"/>
          <a:srcRect/>
          <a:stretch/>
        </p:blipFill>
        <p:spPr>
          <a:xfrm>
            <a:off x="2073275" y="792163"/>
            <a:ext cx="4965700" cy="43926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8"/>
          <a:srcRect/>
          <a:stretch/>
        </p:blipFill>
        <p:spPr>
          <a:xfrm>
            <a:off x="1828800" y="792163"/>
            <a:ext cx="5486400" cy="43926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28800" y="792163"/>
            <a:ext cx="5486400" cy="43926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31988" y="792163"/>
            <a:ext cx="5248275" cy="43926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1"/>
          <a:srcRect/>
          <a:stretch/>
        </p:blipFill>
        <p:spPr>
          <a:xfrm>
            <a:off x="1828800" y="792163"/>
            <a:ext cx="5486400" cy="43926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2"/>
          <a:srcRect/>
          <a:stretch/>
        </p:blipFill>
        <p:spPr>
          <a:xfrm>
            <a:off x="1828800" y="792163"/>
            <a:ext cx="5486400" cy="43926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86000" y="792163"/>
            <a:ext cx="4573588" cy="43926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3006725" y="755650"/>
            <a:ext cx="3108325" cy="400050"/>
          </a:xfrm>
          <a:prstGeom prst="rect">
            <a:avLst/>
          </a:prstGeom>
          <a:blipFill>
            <a:blip r:embed="rId24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ОДИССЕЙ И КАЛИПСО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16238" y="755650"/>
            <a:ext cx="3244850" cy="400050"/>
          </a:xfrm>
          <a:prstGeom prst="rect">
            <a:avLst/>
          </a:prstGeom>
          <a:blipFill>
            <a:blip r:embed="rId24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ПЕНЕЛОПА И ЖЕНИХИ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8150" y="755650"/>
            <a:ext cx="3189288" cy="400050"/>
          </a:xfrm>
          <a:prstGeom prst="rect">
            <a:avLst/>
          </a:prstGeom>
          <a:blipFill>
            <a:blip r:embed="rId24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ОДИССЕЙ И НАВСИКАЯ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78075" y="755650"/>
            <a:ext cx="4389438" cy="400050"/>
          </a:xfrm>
          <a:prstGeom prst="rect">
            <a:avLst/>
          </a:prstGeom>
          <a:blipFill>
            <a:blip r:embed="rId24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ОДИССЕЙ ВО ДВОРЦЕ АЛКИНОЯ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95713" y="755650"/>
            <a:ext cx="1554162" cy="400050"/>
          </a:xfrm>
          <a:prstGeom prst="rect">
            <a:avLst/>
          </a:prstGeom>
          <a:blipFill>
            <a:blip r:embed="rId24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ПОЛИФЕМ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90900" y="755650"/>
            <a:ext cx="2333625" cy="400050"/>
          </a:xfrm>
          <a:prstGeom prst="rect">
            <a:avLst/>
          </a:prstGeom>
          <a:blipFill>
            <a:blip r:embed="rId24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КИРКА (ЦИРЦЕЯ)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22613" y="755650"/>
            <a:ext cx="2898775" cy="400050"/>
          </a:xfrm>
          <a:prstGeom prst="rect">
            <a:avLst/>
          </a:prstGeom>
          <a:blipFill>
            <a:blip r:embed="rId24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ОДИССЕЙ И СИРЕНЫ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97213" y="755650"/>
            <a:ext cx="2881312" cy="400050"/>
          </a:xfrm>
          <a:prstGeom prst="rect">
            <a:avLst/>
          </a:prstGeom>
          <a:blipFill>
            <a:blip r:embed="rId24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СЦИЛЛА И ХАРИБДА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63875" y="768350"/>
            <a:ext cx="2984500" cy="400050"/>
          </a:xfrm>
          <a:prstGeom prst="rect">
            <a:avLst/>
          </a:prstGeom>
          <a:blipFill>
            <a:blip r:embed="rId24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УБИЙСТВО ЖЕНИХОВ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1044000"/>
            <a:ext cx="8640000" cy="2485787"/>
          </a:xfrm>
          <a:prstGeom prst="roundRect">
            <a:avLst/>
          </a:prstGeom>
          <a:blipFill>
            <a:blip r:embed="rId2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>
                <a:latin typeface="Comic Sans MS" pitchFamily="66" charset="0"/>
              </a:rPr>
              <a:t> Используя текст      § 20, в первой строке таблицы напиши, какие поступки героев «Илиады» и «Одиссеи» считаются в поэмах хорошими, а какие —плохими. Во второй строке объясни, почему.</a:t>
            </a:r>
          </a:p>
        </p:txBody>
      </p:sp>
      <p:grpSp>
        <p:nvGrpSpPr>
          <p:cNvPr id="3584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63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59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ПОЭМЫ О ТРОЯНСКОЙ ВОЙНЕ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3794125"/>
          <a:ext cx="8640762" cy="2316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600"/>
                <a:gridCol w="7920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u="none" strike="noStrike" kern="1200" baseline="0" dirty="0" smtClean="0"/>
                        <a:t>__________________________________</a:t>
                      </a:r>
                    </a:p>
                    <a:p>
                      <a:r>
                        <a:rPr lang="ru-RU" sz="2800" u="none" strike="noStrike" kern="1200" baseline="0" dirty="0" smtClean="0"/>
                        <a:t>__________________________________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u="none" strike="noStrike" kern="1200" baseline="0" dirty="0" smtClean="0"/>
                        <a:t>__________________________________</a:t>
                      </a:r>
                    </a:p>
                    <a:p>
                      <a:r>
                        <a:rPr lang="ru-RU" sz="2800" u="none" strike="noStrike" kern="1200" baseline="0" dirty="0" smtClean="0"/>
                        <a:t>__________________________________</a:t>
                      </a:r>
                    </a:p>
                    <a:p>
                      <a:r>
                        <a:rPr lang="ru-RU" sz="2800" u="none" strike="noStrike" kern="1200" baseline="0" dirty="0" smtClean="0"/>
                        <a:t>__________________________________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1044000"/>
            <a:ext cx="8640000" cy="2009061"/>
          </a:xfrm>
          <a:prstGeom prst="roundRect">
            <a:avLst/>
          </a:prstGeom>
          <a:blipFill>
            <a:blip r:embed="rId2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Отличается ли эта оценка от твоих представлений о таких поступках? Для ответа используй третью строку.</a:t>
            </a:r>
          </a:p>
        </p:txBody>
      </p:sp>
      <p:grpSp>
        <p:nvGrpSpPr>
          <p:cNvPr id="3686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84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6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80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ПОЭМЫ О ТРОЯНСКОЙ ВОЙНЕ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3794125"/>
          <a:ext cx="8640762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600"/>
                <a:gridCol w="7920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3.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u="none" strike="noStrike" kern="1200" baseline="0" dirty="0" smtClean="0"/>
                        <a:t>__________________________________</a:t>
                      </a:r>
                    </a:p>
                    <a:p>
                      <a:r>
                        <a:rPr lang="ru-RU" sz="2800" u="none" strike="noStrike" kern="1200" baseline="0" dirty="0" smtClean="0"/>
                        <a:t>__________________________________</a:t>
                      </a:r>
                    </a:p>
                    <a:p>
                      <a:r>
                        <a:rPr lang="ru-RU" sz="2800" u="none" strike="noStrike" kern="1200" baseline="0" dirty="0" smtClean="0"/>
                        <a:t>__________________________________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1044000"/>
            <a:ext cx="8640000" cy="2009061"/>
          </a:xfrm>
          <a:prstGeom prst="roundRect">
            <a:avLst/>
          </a:prstGeom>
          <a:blipFill>
            <a:blip r:embed="rId2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Максимальный уровень. </a:t>
            </a:r>
            <a:r>
              <a:rPr lang="ru-RU" sz="2800" dirty="0">
                <a:latin typeface="+mn-lt"/>
              </a:rPr>
              <a:t>Напиши в четвёртой строке, как бы ты поступил, оказавшись на месте героев «Илиады» и «Одиссеи».</a:t>
            </a:r>
          </a:p>
        </p:txBody>
      </p:sp>
      <p:grpSp>
        <p:nvGrpSpPr>
          <p:cNvPr id="3789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08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04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ПОЭМЫ О ТРОЯНСКОЙ ВОЙНЕ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3794125"/>
          <a:ext cx="8640762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600"/>
                <a:gridCol w="7920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4.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u="none" strike="noStrike" kern="1200" baseline="0" dirty="0" smtClean="0"/>
                        <a:t>__________________________________</a:t>
                      </a:r>
                    </a:p>
                    <a:p>
                      <a:r>
                        <a:rPr lang="ru-RU" sz="2800" u="none" strike="noStrike" kern="1200" baseline="0" dirty="0" smtClean="0"/>
                        <a:t>__________________________________</a:t>
                      </a:r>
                    </a:p>
                    <a:p>
                      <a:r>
                        <a:rPr lang="ru-RU" sz="2800" u="none" strike="noStrike" kern="1200" baseline="0" dirty="0" smtClean="0"/>
                        <a:t>__________________________________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1044000"/>
            <a:ext cx="8640000" cy="2009061"/>
          </a:xfrm>
          <a:prstGeom prst="roundRect">
            <a:avLst/>
          </a:prstGeom>
          <a:blipFill>
            <a:blip r:embed="rId2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 С помощью текста    § 20 выясни и запиши в таблицу, чем греческие боги отличаются от людей и чем похожи на них?</a:t>
            </a:r>
          </a:p>
        </p:txBody>
      </p:sp>
      <p:grpSp>
        <p:nvGrpSpPr>
          <p:cNvPr id="3891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43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39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ПОЭМЫ О ТРОЯНСКОЙ ВОЙНЕ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2413" y="3644900"/>
          <a:ext cx="864076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/>
                <a:gridCol w="2880000"/>
                <a:gridCol w="288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Сходства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Отличия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____________</a:t>
                      </a:r>
                    </a:p>
                    <a:p>
                      <a:pPr algn="just"/>
                      <a:r>
                        <a:rPr lang="ru-RU" sz="2800" dirty="0" smtClean="0"/>
                        <a:t>____________</a:t>
                      </a:r>
                    </a:p>
                    <a:p>
                      <a:pPr algn="just"/>
                      <a:r>
                        <a:rPr lang="ru-RU" sz="2800" dirty="0" smtClean="0"/>
                        <a:t>____________</a:t>
                      </a:r>
                    </a:p>
                    <a:p>
                      <a:pPr algn="just"/>
                      <a:r>
                        <a:rPr lang="ru-RU" sz="2800" dirty="0" smtClean="0"/>
                        <a:t>____________</a:t>
                      </a:r>
                    </a:p>
                    <a:p>
                      <a:pPr algn="just"/>
                      <a:r>
                        <a:rPr lang="ru-RU" sz="2800" dirty="0" smtClean="0"/>
                        <a:t>____________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____________</a:t>
                      </a:r>
                    </a:p>
                    <a:p>
                      <a:pPr algn="just"/>
                      <a:r>
                        <a:rPr lang="ru-RU" sz="2800" dirty="0" smtClean="0"/>
                        <a:t>____________</a:t>
                      </a:r>
                    </a:p>
                    <a:p>
                      <a:pPr algn="just"/>
                      <a:r>
                        <a:rPr lang="ru-RU" sz="2800" dirty="0" smtClean="0"/>
                        <a:t>____________</a:t>
                      </a:r>
                    </a:p>
                    <a:p>
                      <a:pPr algn="just"/>
                      <a:r>
                        <a:rPr lang="ru-RU" sz="2800" dirty="0" smtClean="0"/>
                        <a:t>____________</a:t>
                      </a:r>
                    </a:p>
                    <a:p>
                      <a:pPr algn="just"/>
                      <a:r>
                        <a:rPr lang="ru-RU" sz="2800" dirty="0" smtClean="0"/>
                        <a:t>____________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92824" y="3201000"/>
            <a:ext cx="1958351" cy="3645024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ПОЭМЫ ГОМЕРА СОХРАНИЛИ ПАМЯТЬ О ТРОЯНСКОЙ ВОЙНЕ, ВОБРАЛИ В СЕБЯ ПРЕДСТАВЛЕНИЯ ДРЕВНИХ ГРЕКОВ О ЛЮДЯХ И БОГАХ.</a:t>
            </a:r>
          </a:p>
        </p:txBody>
      </p:sp>
      <p:grpSp>
        <p:nvGrpSpPr>
          <p:cNvPr id="3993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9946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93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9942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7207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2000" y="972000"/>
            <a:ext cx="8640000" cy="1532334"/>
          </a:xfrm>
          <a:prstGeom prst="roundRect">
            <a:avLst/>
          </a:prstGeom>
          <a:blipFill>
            <a:blip r:embed="rId2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 Заполни таблицу, объяснив происхождение и современный смысл данных выражений.</a:t>
            </a:r>
          </a:p>
        </p:txBody>
      </p:sp>
      <p:grpSp>
        <p:nvGrpSpPr>
          <p:cNvPr id="4096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998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6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994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41001" name="Group 41"/>
          <p:cNvGraphicFramePr>
            <a:graphicFrameLocks noGrp="1"/>
          </p:cNvGraphicFramePr>
          <p:nvPr/>
        </p:nvGraphicFramePr>
        <p:xfrm>
          <a:off x="252413" y="2847975"/>
          <a:ext cx="8639175" cy="3382963"/>
        </p:xfrm>
        <a:graphic>
          <a:graphicData uri="http://schemas.openxmlformats.org/drawingml/2006/table">
            <a:tbl>
              <a:tblPr/>
              <a:tblGrid>
                <a:gridCol w="2879725"/>
                <a:gridCol w="2879725"/>
                <a:gridCol w="28797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Происхождение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выражений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Современный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смысл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яблоко раздора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троянский конь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ахиллесова пята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пройти между Сциллой 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Харибдой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2000" y="972000"/>
            <a:ext cx="8640000" cy="1055608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 Объясни и запиши, что связывает греческих богов и людей.</a:t>
            </a:r>
          </a:p>
        </p:txBody>
      </p:sp>
      <p:grpSp>
        <p:nvGrpSpPr>
          <p:cNvPr id="419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199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9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199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sp>
        <p:nvSpPr>
          <p:cNvPr id="41991" name="TextBox 2"/>
          <p:cNvSpPr txBox="1">
            <a:spLocks noChangeArrowheads="1"/>
          </p:cNvSpPr>
          <p:nvPr/>
        </p:nvSpPr>
        <p:spPr bwMode="auto">
          <a:xfrm>
            <a:off x="2820988" y="2924175"/>
            <a:ext cx="355123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mic Sans MS" pitchFamily="66" charset="0"/>
              </a:rPr>
              <a:t>_______________</a:t>
            </a:r>
          </a:p>
          <a:p>
            <a:r>
              <a:rPr lang="ru-RU" sz="2800">
                <a:latin typeface="Comic Sans MS" pitchFamily="66" charset="0"/>
              </a:rPr>
              <a:t>_______________</a:t>
            </a:r>
          </a:p>
          <a:p>
            <a:r>
              <a:rPr lang="ru-RU" sz="2800">
                <a:latin typeface="Comic Sans MS" pitchFamily="66" charset="0"/>
              </a:rPr>
              <a:t>_______________</a:t>
            </a:r>
          </a:p>
          <a:p>
            <a:r>
              <a:rPr lang="ru-RU" sz="2800">
                <a:latin typeface="Comic Sans MS" pitchFamily="66" charset="0"/>
              </a:rPr>
              <a:t>_______________</a:t>
            </a:r>
          </a:p>
          <a:p>
            <a:r>
              <a:rPr lang="ru-RU" sz="2800">
                <a:latin typeface="Comic Sans MS" pitchFamily="66" charset="0"/>
              </a:rPr>
              <a:t>_______________</a:t>
            </a:r>
          </a:p>
          <a:p>
            <a:r>
              <a:rPr lang="ru-RU" sz="2800">
                <a:latin typeface="Comic Sans MS" pitchFamily="66" charset="0"/>
              </a:rPr>
              <a:t>_______________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2000" y="2276872"/>
            <a:ext cx="2323639" cy="3600000"/>
          </a:xfrm>
          <a:prstGeom prst="roundRect">
            <a:avLst>
              <a:gd name="adj" fmla="val 10928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/>
            </a:extLst>
          </a:blip>
          <a:srcRect/>
          <a:stretch/>
        </p:blipFill>
        <p:spPr>
          <a:xfrm>
            <a:off x="6768000" y="2498372"/>
            <a:ext cx="2088000" cy="3153471"/>
          </a:xfrm>
          <a:prstGeom prst="roundRect">
            <a:avLst>
              <a:gd name="adj" fmla="val 83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3962400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 anchor="ctr"/>
          <a:lstStyle/>
          <a:p>
            <a:pPr marL="88900" indent="358775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Почему так все восхищаются Гомером? Пробовал я почитать его поэмы, только запутался… Так что ерунда всё это…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3962400"/>
          </a:xfrm>
          <a:ln>
            <a:round/>
          </a:ln>
        </p:spPr>
        <p:txBody>
          <a:bodyPr anchor="ctr"/>
          <a:lstStyle/>
          <a:p>
            <a:pPr marL="88900" indent="358775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Если бы твой отзыв услышали древние греки, они бы серьёзно возмутились и потребовали бы тебя наказать за неуважение к великому поэту.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3" name="Рисунок 10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9" name="Рисунок 13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Стрелка вправо 15"/>
          <p:cNvSpPr/>
          <p:nvPr/>
        </p:nvSpPr>
        <p:spPr>
          <a:xfrm>
            <a:off x="3806716" y="1916832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707904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324475"/>
            <a:ext cx="2873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8"/>
          <p:cNvSpPr>
            <a:spLocks noChangeArrowheads="1"/>
          </p:cNvSpPr>
          <p:nvPr/>
        </p:nvSpPr>
        <p:spPr bwMode="auto">
          <a:xfrm>
            <a:off x="392113" y="5157788"/>
            <a:ext cx="8620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Сравни мнения Антошки и учёных. Какое наблюдается противоречие?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ГРЕКИ ТАК ПОЧИТАЛИ ПОЭМЫ ГОМЕРА?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</a:p>
        </p:txBody>
      </p:sp>
      <p:grpSp>
        <p:nvGrpSpPr>
          <p:cNvPr id="174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1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ОПРЕДЕЛЯЕМ </a:t>
            </a:r>
            <a:r>
              <a:rPr lang="ru-RU" dirty="0" smtClean="0"/>
              <a:t>ПРОБЛЕМУ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52000" y="972000"/>
            <a:ext cx="8640000" cy="2009061"/>
          </a:xfrm>
          <a:prstGeom prst="roundRect">
            <a:avLst/>
          </a:prstGeom>
          <a:blipFill>
            <a:blip r:embed="rId2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Заполни 1-ю и 2-ю строки таблицы.</a:t>
            </a:r>
          </a:p>
          <a:p>
            <a:pPr indent="35718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Заполни таблицу целиком.</a:t>
            </a:r>
          </a:p>
        </p:txBody>
      </p:sp>
      <p:grpSp>
        <p:nvGrpSpPr>
          <p:cNvPr id="1946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94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90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52413" y="3213100"/>
          <a:ext cx="8640762" cy="3382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/>
                <a:gridCol w="2880000"/>
                <a:gridCol w="288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Признаки первобытного</a:t>
                      </a:r>
                    </a:p>
                    <a:p>
                      <a:pPr algn="ctr"/>
                      <a:r>
                        <a:rPr lang="ru-RU" sz="2400" dirty="0" smtClean="0"/>
                        <a:t>общества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Сферы общества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Признаки</a:t>
                      </a:r>
                    </a:p>
                    <a:p>
                      <a:pPr algn="ctr"/>
                      <a:r>
                        <a:rPr lang="ru-RU" sz="2400" dirty="0" smtClean="0"/>
                        <a:t>цивилизации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Хозяйство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Деление общества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Власть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Культура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7" name="Group 37"/>
          <p:cNvGraphicFramePr>
            <a:graphicFrameLocks noGrp="1"/>
          </p:cNvGraphicFramePr>
          <p:nvPr/>
        </p:nvGraphicFramePr>
        <p:xfrm>
          <a:off x="252413" y="1052513"/>
          <a:ext cx="8628062" cy="5699125"/>
        </p:xfrm>
        <a:graphic>
          <a:graphicData uri="http://schemas.openxmlformats.org/drawingml/2006/table">
            <a:tbl>
              <a:tblPr/>
              <a:tblGrid>
                <a:gridCol w="7880350"/>
                <a:gridCol w="747712"/>
              </a:tblGrid>
              <a:tr h="371475">
                <a:tc>
                  <a:txBody>
                    <a:bodyPr/>
                    <a:lstStyle/>
                    <a:p>
                      <a:pPr marL="0" marR="0" lvl="0" indent="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Жители Крита так и не взошли на </a:t>
                      </a: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ступень цивилизации</a:t>
                      </a: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Ахейские племена</a:t>
                      </a: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объединились в союзы во главе с вождями-царями.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Земледельцы-общинники </a:t>
                      </a: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крито-микенской цивилизации</a:t>
                      </a: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часть урожая должны были отдавать своим повелителям — царям.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 Микенах и других ахейских дворцах </a:t>
                      </a: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писцы</a:t>
                      </a: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пользовались знаками шумерской </a:t>
                      </a: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письменности</a:t>
                      </a: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Сами себя жители </a:t>
                      </a: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Древней Греции</a:t>
                      </a: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называли шумерами, а страну — Элладой.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40875" y="1807915"/>
            <a:ext cx="8640000" cy="3744812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Выбери в таблице верные утверждения и отметь их знаком «+».</a:t>
            </a:r>
          </a:p>
          <a:p>
            <a:pPr indent="35718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Исправь неверные утверждения так, чтобы они стали верными.</a:t>
            </a:r>
          </a:p>
          <a:p>
            <a:pPr indent="35718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</a:t>
            </a:r>
            <a:r>
              <a:rPr lang="ru-RU" sz="2800">
                <a:latin typeface="Comic Sans MS" pitchFamily="66" charset="0"/>
              </a:rPr>
              <a:t> Запиши в свободной строке таблицы любое верное утверждение, используя два-три любых выделенных слова.</a:t>
            </a:r>
          </a:p>
        </p:txBody>
      </p:sp>
      <p:grpSp>
        <p:nvGrpSpPr>
          <p:cNvPr id="2050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51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0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51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39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35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216920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-1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ЛЕГЕНДА О ТРОЯНСКОЙ ВОЙНЕ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8" y="365001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ПОЭМЫ О ТРОЯНСКОЙ ВОЙНЕ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252000" y="980728"/>
            <a:ext cx="8640000" cy="2826306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2425">
              <a:defRPr/>
            </a:pPr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3200">
                <a:latin typeface="Comic Sans MS" pitchFamily="66" charset="0"/>
              </a:rPr>
              <a:t>Раздели изученную историю Греции на этапы, отметь на ленте времени их границы.</a:t>
            </a:r>
          </a:p>
          <a:p>
            <a:pPr indent="352425">
              <a:defRPr/>
            </a:pPr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3200">
                <a:latin typeface="Comic Sans MS" pitchFamily="66" charset="0"/>
              </a:rPr>
              <a:t>Дай названия этапам и рубежам.</a:t>
            </a:r>
          </a:p>
        </p:txBody>
      </p:sp>
      <p:grpSp>
        <p:nvGrpSpPr>
          <p:cNvPr id="2355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644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640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3647" name="Group 95"/>
          <p:cNvGraphicFramePr>
            <a:graphicFrameLocks noGrp="1"/>
          </p:cNvGraphicFramePr>
          <p:nvPr/>
        </p:nvGraphicFramePr>
        <p:xfrm>
          <a:off x="252413" y="5400675"/>
          <a:ext cx="8615362" cy="1382713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19137"/>
                <a:gridCol w="717550"/>
                <a:gridCol w="717550"/>
                <a:gridCol w="719138"/>
                <a:gridCol w="717550"/>
                <a:gridCol w="717550"/>
                <a:gridCol w="717550"/>
                <a:gridCol w="719137"/>
                <a:gridCol w="717550"/>
                <a:gridCol w="7175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  <p:sp>
        <p:nvSpPr>
          <p:cNvPr id="19" name="Стрелка влево 4"/>
          <p:cNvSpPr/>
          <p:nvPr/>
        </p:nvSpPr>
        <p:spPr>
          <a:xfrm>
            <a:off x="265113" y="4824413"/>
            <a:ext cx="8632825" cy="684212"/>
          </a:xfrm>
          <a:custGeom>
            <a:avLst/>
            <a:gdLst>
              <a:gd name="connsiteX0" fmla="*/ 0 w 8455109"/>
              <a:gd name="connsiteY0" fmla="*/ 144016 h 288032"/>
              <a:gd name="connsiteX1" fmla="*/ 144016 w 8455109"/>
              <a:gd name="connsiteY1" fmla="*/ 0 h 288032"/>
              <a:gd name="connsiteX2" fmla="*/ 144016 w 8455109"/>
              <a:gd name="connsiteY2" fmla="*/ 72008 h 288032"/>
              <a:gd name="connsiteX3" fmla="*/ 8455109 w 8455109"/>
              <a:gd name="connsiteY3" fmla="*/ 72008 h 288032"/>
              <a:gd name="connsiteX4" fmla="*/ 8455109 w 8455109"/>
              <a:gd name="connsiteY4" fmla="*/ 216024 h 288032"/>
              <a:gd name="connsiteX5" fmla="*/ 144016 w 8455109"/>
              <a:gd name="connsiteY5" fmla="*/ 216024 h 288032"/>
              <a:gd name="connsiteX6" fmla="*/ 144016 w 8455109"/>
              <a:gd name="connsiteY6" fmla="*/ 288032 h 288032"/>
              <a:gd name="connsiteX7" fmla="*/ 0 w 8455109"/>
              <a:gd name="connsiteY7" fmla="*/ 144016 h 288032"/>
              <a:gd name="connsiteX0" fmla="*/ 0 w 8614135"/>
              <a:gd name="connsiteY0" fmla="*/ 449695 h 593711"/>
              <a:gd name="connsiteX1" fmla="*/ 144016 w 8614135"/>
              <a:gd name="connsiteY1" fmla="*/ 305679 h 593711"/>
              <a:gd name="connsiteX2" fmla="*/ 144016 w 8614135"/>
              <a:gd name="connsiteY2" fmla="*/ 377687 h 593711"/>
              <a:gd name="connsiteX3" fmla="*/ 8614135 w 8614135"/>
              <a:gd name="connsiteY3" fmla="*/ 0 h 593711"/>
              <a:gd name="connsiteX4" fmla="*/ 8455109 w 8614135"/>
              <a:gd name="connsiteY4" fmla="*/ 521703 h 593711"/>
              <a:gd name="connsiteX5" fmla="*/ 144016 w 8614135"/>
              <a:gd name="connsiteY5" fmla="*/ 521703 h 593711"/>
              <a:gd name="connsiteX6" fmla="*/ 144016 w 8614135"/>
              <a:gd name="connsiteY6" fmla="*/ 593711 h 593711"/>
              <a:gd name="connsiteX7" fmla="*/ 0 w 8614135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144016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014" h="706870">
                <a:moveTo>
                  <a:pt x="0" y="706870"/>
                </a:moveTo>
                <a:lnTo>
                  <a:pt x="144016" y="305679"/>
                </a:lnTo>
                <a:lnTo>
                  <a:pt x="248791" y="453887"/>
                </a:lnTo>
                <a:cubicBezTo>
                  <a:pt x="1424339" y="-63807"/>
                  <a:pt x="6769352" y="464400"/>
                  <a:pt x="8614135" y="0"/>
                </a:cubicBezTo>
                <a:lnTo>
                  <a:pt x="8634014" y="124138"/>
                </a:lnTo>
                <a:cubicBezTo>
                  <a:pt x="6382969" y="604816"/>
                  <a:pt x="2288215" y="53576"/>
                  <a:pt x="315466" y="559803"/>
                </a:cubicBezTo>
                <a:lnTo>
                  <a:pt x="401191" y="660386"/>
                </a:lnTo>
                <a:lnTo>
                  <a:pt x="0" y="70687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3646" name="Group 94"/>
          <p:cNvGraphicFramePr>
            <a:graphicFrameLocks noGrp="1"/>
          </p:cNvGraphicFramePr>
          <p:nvPr/>
        </p:nvGraphicFramePr>
        <p:xfrm>
          <a:off x="250825" y="4176713"/>
          <a:ext cx="8640763" cy="742950"/>
        </p:xfrm>
        <a:graphic>
          <a:graphicData uri="http://schemas.openxmlformats.org/drawingml/2006/table">
            <a:tbl>
              <a:tblPr/>
              <a:tblGrid>
                <a:gridCol w="2160588"/>
                <a:gridCol w="2160587"/>
                <a:gridCol w="2160588"/>
                <a:gridCol w="215900"/>
                <a:gridCol w="215900"/>
                <a:gridCol w="215900"/>
                <a:gridCol w="215900"/>
                <a:gridCol w="215900"/>
                <a:gridCol w="215900"/>
                <a:gridCol w="215900"/>
                <a:gridCol w="215900"/>
                <a:gridCol w="215900"/>
                <a:gridCol w="2159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-150" dirty="0"/>
              <a:t>ЛЕГЕНДА О ТРОЯНСКОЙ ВОЙНЕ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1005240"/>
            <a:ext cx="8640000" cy="1055608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Расставь события и явления в правильной последовательности.</a:t>
            </a:r>
          </a:p>
        </p:txBody>
      </p:sp>
      <p:grpSp>
        <p:nvGrpSpPr>
          <p:cNvPr id="2560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2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2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6" name="Группа 4"/>
          <p:cNvGrpSpPr>
            <a:grpSpLocks/>
          </p:cNvGrpSpPr>
          <p:nvPr/>
        </p:nvGrpSpPr>
        <p:grpSpPr bwMode="auto">
          <a:xfrm>
            <a:off x="260350" y="6011863"/>
            <a:ext cx="8623300" cy="779462"/>
            <a:chOff x="259593" y="5458406"/>
            <a:chExt cx="8624812" cy="778905"/>
          </a:xfrm>
        </p:grpSpPr>
        <p:sp>
          <p:nvSpPr>
            <p:cNvPr id="10" name="Полилиния 9"/>
            <p:cNvSpPr/>
            <p:nvPr/>
          </p:nvSpPr>
          <p:spPr>
            <a:xfrm>
              <a:off x="259593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690662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437156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868224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614718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</p:grpSp>
      <p:sp>
        <p:nvSpPr>
          <p:cNvPr id="25607" name="Прямоугольник 2"/>
          <p:cNvSpPr>
            <a:spLocks noChangeArrowheads="1"/>
          </p:cNvSpPr>
          <p:nvPr/>
        </p:nvSpPr>
        <p:spPr bwMode="auto">
          <a:xfrm>
            <a:off x="225425" y="2205038"/>
            <a:ext cx="863123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mic Sans MS" pitchFamily="66" charset="0"/>
              </a:rPr>
              <a:t>1. Вооружённые железными, а не бронзовыми мечами дорийцы разорили дворцы ахейских царей. </a:t>
            </a:r>
          </a:p>
          <a:p>
            <a:r>
              <a:rPr lang="ru-RU" sz="2400">
                <a:latin typeface="Comic Sans MS" pitchFamily="66" charset="0"/>
              </a:rPr>
              <a:t>2. Самым могущественным из ахейских царств считаются Микены на Пелопоннесе. Стены царских дворцов украшены росписями</a:t>
            </a:r>
            <a:r>
              <a:rPr lang="en-US" sz="2400">
                <a:latin typeface="Comic Sans MS" pitchFamily="66" charset="0"/>
              </a:rPr>
              <a:t> — </a:t>
            </a:r>
            <a:r>
              <a:rPr lang="ru-RU" sz="2400">
                <a:latin typeface="Comic Sans MS" pitchFamily="66" charset="0"/>
              </a:rPr>
              <a:t>фресками, вода подаётся по трубам в глиняные ванные, а нечистоты из туалетов стекают по каменным желобам.</a:t>
            </a:r>
          </a:p>
          <a:p>
            <a:r>
              <a:rPr lang="ru-RU" sz="2400">
                <a:latin typeface="Comic Sans MS" pitchFamily="66" charset="0"/>
              </a:rPr>
              <a:t>3. Владыка Микен в союзе с другими ахейскими царями осадил и разрушил Трою (Илион) </a:t>
            </a:r>
            <a:r>
              <a:rPr lang="en-US" sz="2400">
                <a:latin typeface="Comic Sans MS" pitchFamily="66" charset="0"/>
              </a:rPr>
              <a:t>—</a:t>
            </a:r>
            <a:r>
              <a:rPr lang="ru-RU" sz="2400">
                <a:latin typeface="Comic Sans MS" pitchFamily="66" charset="0"/>
              </a:rPr>
              <a:t> город на берегу Малой Азии.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-150" dirty="0"/>
              <a:t>ЛЕГЕНДА О ТРОЯНСКОЙ ВОЙНЕ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044000"/>
            <a:ext cx="8640000" cy="2772000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36000" bIns="36000" anchor="ctr">
            <a:spAutoFit/>
          </a:bodyPr>
          <a:lstStyle/>
          <a:p>
            <a:pPr indent="357188">
              <a:defRPr/>
            </a:pP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Какой процесс здесь представлен: </a:t>
            </a:r>
            <a:r>
              <a:rPr lang="ru-RU" sz="2800">
                <a:latin typeface="Comic Sans MS" pitchFamily="66" charset="0"/>
              </a:rPr>
              <a:t>упадка или расцвета Древней Греции? </a:t>
            </a:r>
            <a:r>
              <a:rPr lang="ru-RU" sz="2600">
                <a:latin typeface="Comic Sans MS" pitchFamily="66" charset="0"/>
              </a:rPr>
              <a:t>Приведи одно–два доказательства своей точки зрения.</a:t>
            </a:r>
          </a:p>
          <a:p>
            <a:pPr indent="35718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800">
                <a:latin typeface="Comic Sans MS" pitchFamily="66" charset="0"/>
              </a:rPr>
              <a:t>Запиши в таблице два-три доказательства своего утверждения.</a:t>
            </a:r>
            <a:endParaRPr lang="ru-RU" sz="2600">
              <a:latin typeface="Comic Sans MS" pitchFamily="66" charset="0"/>
            </a:endParaRPr>
          </a:p>
        </p:txBody>
      </p:sp>
      <p:grpSp>
        <p:nvGrpSpPr>
          <p:cNvPr id="2765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87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83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4" name="Группа 4"/>
          <p:cNvGrpSpPr>
            <a:grpSpLocks/>
          </p:cNvGrpSpPr>
          <p:nvPr/>
        </p:nvGrpSpPr>
        <p:grpSpPr bwMode="auto">
          <a:xfrm>
            <a:off x="260350" y="6011863"/>
            <a:ext cx="8623300" cy="779462"/>
            <a:chOff x="259593" y="5458406"/>
            <a:chExt cx="8624812" cy="778905"/>
          </a:xfrm>
        </p:grpSpPr>
        <p:sp>
          <p:nvSpPr>
            <p:cNvPr id="10" name="Полилиния 9"/>
            <p:cNvSpPr/>
            <p:nvPr/>
          </p:nvSpPr>
          <p:spPr>
            <a:xfrm>
              <a:off x="259593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690662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437156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868224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614718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</p:grpSp>
      <p:graphicFrame>
        <p:nvGraphicFramePr>
          <p:cNvPr id="27689" name="Group 41"/>
          <p:cNvGraphicFramePr>
            <a:graphicFrameLocks noGrp="1"/>
          </p:cNvGraphicFramePr>
          <p:nvPr/>
        </p:nvGraphicFramePr>
        <p:xfrm>
          <a:off x="252413" y="4087813"/>
          <a:ext cx="8639175" cy="1646237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-150" dirty="0"/>
              <a:t>ЛЕГЕНДА О ТРОЯНСКОЙ ВОЙНЕ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4745</TotalTime>
  <Words>792</Words>
  <Application>Microsoft Office PowerPoint</Application>
  <PresentationFormat>Экран (4:3)</PresentationFormat>
  <Paragraphs>177</Paragraphs>
  <Slides>19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Comic Sans MS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ПОЭМЫ О ЛЮДЯХ И БОГАХ</dc:title>
  <dc:creator>Telli</dc:creator>
  <cp:lastModifiedBy>Admin</cp:lastModifiedBy>
  <cp:revision>244</cp:revision>
  <dcterms:created xsi:type="dcterms:W3CDTF">2012-04-06T18:00:09Z</dcterms:created>
  <dcterms:modified xsi:type="dcterms:W3CDTF">2012-11-01T12:30:58Z</dcterms:modified>
</cp:coreProperties>
</file>