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05" r:id="rId2"/>
    <p:sldId id="339" r:id="rId3"/>
    <p:sldId id="267" r:id="rId4"/>
    <p:sldId id="340" r:id="rId5"/>
    <p:sldId id="323" r:id="rId6"/>
    <p:sldId id="341" r:id="rId7"/>
    <p:sldId id="309" r:id="rId8"/>
    <p:sldId id="334" r:id="rId9"/>
    <p:sldId id="342" r:id="rId10"/>
    <p:sldId id="290" r:id="rId11"/>
    <p:sldId id="325" r:id="rId12"/>
    <p:sldId id="343" r:id="rId13"/>
    <p:sldId id="344" r:id="rId14"/>
    <p:sldId id="335" r:id="rId15"/>
    <p:sldId id="313" r:id="rId16"/>
    <p:sldId id="328" r:id="rId17"/>
    <p:sldId id="34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FFFF"/>
    <a:srgbClr val="CCFFFF"/>
    <a:srgbClr val="CCECFF"/>
    <a:srgbClr val="CCFFCC"/>
    <a:srgbClr val="008000"/>
    <a:srgbClr val="009900"/>
    <a:srgbClr val="DDDDDD"/>
    <a:srgbClr val="C0C0C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828" autoAdjust="0"/>
    <p:restoredTop sz="70950" autoAdjust="0"/>
  </p:normalViewPr>
  <p:slideViewPr>
    <p:cSldViewPr>
      <p:cViewPr varScale="1">
        <p:scale>
          <a:sx n="112" d="100"/>
          <a:sy n="112" d="100"/>
        </p:scale>
        <p:origin x="-1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85A22E-18FA-4EB7-BA64-7B6ED0594BC0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83C0EB7-220E-4F38-82AD-F6E213616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Рисунок ж. Новый солдат № 50 Монгольский воин 1200-1350</a:t>
            </a: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95099E-2343-4DA7-B1B6-05A847161C0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карты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05F619-D745-4CCA-987F-470C2057153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B58D3F-2958-4C3D-8E15-25B2C3D5A74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Рисунок ж. Новый солдат № 50 Монгольский воин 1200-1350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34120F-7C0B-4737-A128-050170A4CE3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карты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784265-FEDF-4709-8F24-3524B2C7F56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EF1D31-D999-4252-AE86-CE8F4B2EDC2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карты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B00185-0F4A-442D-B7B9-EDDF9BE6284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карты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Выполнение задания в режиме просмотра возможно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 (инструмент «ПЕРО»)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C8371E-7711-41C5-9E94-65D728E17C9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Анимация построена на триггерах. Щелчок по документу (справа) выводит на слайд увеличенную копию документа. Щелчок по увеличенному документу сворачивает его. То же относится и к левому документу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758521-6C69-4D20-B7E7-DD6B76DA097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Анимация поставлена на щелчок. Вопрос исчезает, возникает авторская формулировка проблемной ситуации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519C8B-A2B4-4729-A146-ACA582A9EBC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 eaLnBrk="1" hangingPunct="1"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2DD775-6150-4DA9-A85E-671B3FD7F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таблицы. Заполнение таблицы в режиме просмотра происходит при использовании встроенных средств </a:t>
            </a:r>
            <a:r>
              <a:rPr lang="en-US" smtClean="0"/>
              <a:t>Microsoft PPT</a:t>
            </a: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F37D70-83E8-42C5-913F-E250263CC29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Степь </a:t>
            </a:r>
            <a:r>
              <a:rPr lang="sq-AL" smtClean="0">
                <a:ea typeface="Calibri" pitchFamily="34" charset="0"/>
                <a:cs typeface="Times New Roman" pitchFamily="18" charset="0"/>
              </a:rPr>
              <a:t>http://upload.wikimedia.org/wikipedia/commons/thumb/3/39/Stipa_lessingiana_habitat.jpg/800px-Stipa_lessingiana_habitat.jpg</a:t>
            </a:r>
            <a:endParaRPr lang="ru-RU" smtClean="0"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Верблюды </a:t>
            </a:r>
            <a:r>
              <a:rPr lang="sq-AL" smtClean="0">
                <a:ea typeface="Calibri" pitchFamily="34" charset="0"/>
                <a:cs typeface="Times New Roman" pitchFamily="18" charset="0"/>
              </a:rPr>
              <a:t>http://upload.wikimedia.org/wikipedia/commons/3/32/Camels_in_Kosh-Agachsky_District.jpg</a:t>
            </a:r>
            <a:endParaRPr lang="ru-RU" smtClean="0"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Лошади - </a:t>
            </a:r>
            <a:r>
              <a:rPr lang="sq-AL" smtClean="0">
                <a:ea typeface="Calibri" pitchFamily="34" charset="0"/>
                <a:cs typeface="Times New Roman" pitchFamily="18" charset="0"/>
              </a:rPr>
              <a:t>http://beta.inosmi.ru/images/20035/81/200358120.jpg</a:t>
            </a:r>
            <a:endParaRPr lang="ru-RU" smtClean="0"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Антилопы - </a:t>
            </a:r>
            <a:r>
              <a:rPr lang="sq-AL" smtClean="0">
                <a:ea typeface="Calibri" pitchFamily="34" charset="0"/>
                <a:cs typeface="Times New Roman" pitchFamily="18" charset="0"/>
              </a:rPr>
              <a:t>http://lentaregion.ru/wp-content/uploads/2011/08/Grants-gazelle-1024x666.jpg</a:t>
            </a:r>
            <a:endParaRPr lang="ru-RU" smtClean="0"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Волк </a:t>
            </a:r>
            <a:r>
              <a:rPr lang="sq-AL" smtClean="0">
                <a:ea typeface="Calibri" pitchFamily="34" charset="0"/>
                <a:cs typeface="Times New Roman" pitchFamily="18" charset="0"/>
              </a:rPr>
              <a:t>http://ic.pics.livejournal.com/valeriymaleev/62823840/104792/104792_1000.jpg</a:t>
            </a:r>
            <a:endParaRPr lang="ru-RU" smtClean="0"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Орел - </a:t>
            </a:r>
            <a:r>
              <a:rPr lang="sq-AL" smtClean="0">
                <a:ea typeface="Calibri" pitchFamily="34" charset="0"/>
                <a:cs typeface="Times New Roman" pitchFamily="18" charset="0"/>
              </a:rPr>
              <a:t>http://www.legendtour.ru/foto/m/informations/bird_03b.jpg</a:t>
            </a:r>
            <a:endParaRPr lang="ru-RU" smtClean="0"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D9C5CB-CB06-48BE-A8D0-CF4DA669AD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E451E4-8548-462D-B6BD-2270758040F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Кнопка- ссылка на скрытый слайд </a:t>
            </a:r>
          </a:p>
          <a:p>
            <a:pPr eaLnBrk="1" hangingPunct="1"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3D07A3-DBC6-4ABA-A08C-E7911663961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Анимация построена на триггерах. Щелчок по текстовому блоку открывает следующий фрагмент. Щелчок за пределами текстовых блоков – переход на следующий слайд.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Адрес рисунка – (Имя Чингисхана в каллиграфическом написании)</a:t>
            </a:r>
          </a:p>
          <a:p>
            <a:pPr eaLnBrk="1" hangingPunct="1">
              <a:spcBef>
                <a:spcPct val="0"/>
              </a:spcBef>
            </a:pPr>
            <a:r>
              <a:rPr lang="sq-AL" smtClean="0"/>
              <a:t>http://upload.wikimedia.org/wikipedia/commons/9/96/Genghiskhantraditional.svg</a:t>
            </a: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715B9-7187-46FE-8474-046E96BEEDF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722AD-036D-4F5A-84D6-00B1243E1E22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C45F8-BAD5-4D14-82A6-3B13DA8567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30DAB-3F83-47CC-A03D-9D0428B6D514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E149D-E806-433C-8DB0-77941A45E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30614-85C0-4933-A3CB-4407E6440233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63AE6-8F1B-4A28-83F5-4643D3CB7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5" name="Picture 5"/>
          <p:cNvPicPr>
            <a:picLocks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27763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FE1FE-A3F2-4183-8B1C-C6B69EE1CE5C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751A4-C1BF-4858-8E02-23416A391B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9768F-D99B-4AA6-BA0F-51D93D39BEB8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FCB23-79FF-48E2-8A5F-FB80F251F1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6" name="Picture 5"/>
          <p:cNvPicPr>
            <a:picLocks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27763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D9112-EDFF-4A88-AF67-423B008345ED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3B875-A47E-4850-8212-48953F813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FA73A-0E44-454D-9C64-78360D61B6AF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22FB5-26AD-43A0-A88A-BD2E01A69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4" name="Picture 5"/>
          <p:cNvPicPr>
            <a:picLocks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27763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0CFF0-7B2D-4A8E-BCBE-1773894F866B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704DE-AB93-4845-9947-A10B0AC355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27763"/>
            <a:ext cx="91440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9C0FD-6246-4092-8E1D-AF9A20A9AC51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CEC36-F455-455C-B491-C7AE588D7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2DC1E-DC3B-48A3-B5DC-D05160FCC14C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2282B-ADCD-4683-A4F5-C085F92E5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99233-FE0C-4E88-88E7-9406385447FE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10042-B38D-4B3E-A876-BAEECDD9B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69863"/>
            <a:ext cx="8642350" cy="1196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1495425"/>
            <a:ext cx="864235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D6EEE0-10E0-41C5-A264-82149F127770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29A987-75D6-4645-8F5A-F6D2D0FB3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0" r:id="rId3"/>
    <p:sldLayoutId id="2147483673" r:id="rId4"/>
    <p:sldLayoutId id="2147483669" r:id="rId5"/>
    <p:sldLayoutId id="2147483674" r:id="rId6"/>
    <p:sldLayoutId id="2147483675" r:id="rId7"/>
    <p:sldLayoutId id="2147483668" r:id="rId8"/>
    <p:sldLayoutId id="2147483667" r:id="rId9"/>
    <p:sldLayoutId id="2147483666" r:id="rId10"/>
    <p:sldLayoutId id="21474836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12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emf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62250" y="2781300"/>
            <a:ext cx="3475038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6394450" y="6488113"/>
            <a:ext cx="2749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© ООО «Баласс», 2013</a:t>
            </a:r>
          </a:p>
        </p:txBody>
      </p:sp>
      <p:sp>
        <p:nvSpPr>
          <p:cNvPr id="14339" name="Подзаголовок 2"/>
          <p:cNvSpPr txBox="1">
            <a:spLocks/>
          </p:cNvSpPr>
          <p:nvPr/>
        </p:nvSpPr>
        <p:spPr bwMode="auto">
          <a:xfrm>
            <a:off x="0" y="6240463"/>
            <a:ext cx="59404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Образовательная система «Школа 2100». 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Данилов Д.Д. и др. Всеобщая история. </a:t>
            </a:r>
            <a:r>
              <a:rPr lang="en-US" sz="1200">
                <a:solidFill>
                  <a:srgbClr val="400000"/>
                </a:solidFill>
                <a:latin typeface="Comic Sans MS" pitchFamily="66" charset="0"/>
              </a:rPr>
              <a:t>6</a:t>
            </a: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 класс. История Средних веков</a:t>
            </a:r>
            <a:r>
              <a:rPr lang="ru-RU" sz="1200">
                <a:solidFill>
                  <a:srgbClr val="400000"/>
                </a:solidFill>
              </a:rPr>
              <a:t>.</a:t>
            </a: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 § 11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Автор презентации: Казаринова Н.В. (учитель, г. Йошкар-Ола)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2130425"/>
            <a:ext cx="864096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МОНГОЛЬСКИЕ ЗАВОЕВАНИЯ</a:t>
            </a:r>
            <a:endParaRPr lang="ru-RU" sz="4000" dirty="0"/>
          </a:p>
        </p:txBody>
      </p:sp>
      <p:pic>
        <p:nvPicPr>
          <p:cNvPr id="14341" name="Рисунок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dirty="0" smtClean="0"/>
              <a:t>ВЕЛИКИЙ ХАН МОНГОЛЬСКИХ ПЛЕМЁН</a:t>
            </a:r>
            <a:endParaRPr lang="ru-RU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283968" y="2088000"/>
            <a:ext cx="4705904" cy="4032000"/>
          </a:xfrm>
          <a:prstGeom prst="roundRect">
            <a:avLst>
              <a:gd name="adj" fmla="val 7843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167313" y="6299200"/>
            <a:ext cx="3149600" cy="4429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Тэмуджин – Чингисхан.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/>
              <a:ext uri="{28A0092B-C50C-407E-A947-70E740481C1C}"/>
            </a:extLst>
          </a:blip>
          <a:stretch>
            <a:fillRect/>
          </a:stretch>
        </p:blipFill>
        <p:spPr>
          <a:xfrm>
            <a:off x="107504" y="1449360"/>
            <a:ext cx="803079" cy="5220000"/>
          </a:xfrm>
          <a:prstGeom prst="rect">
            <a:avLst/>
          </a:prstGeom>
          <a:solidFill>
            <a:srgbClr val="E1FFFF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1044088" y="2088000"/>
            <a:ext cx="3095864" cy="4032000"/>
          </a:xfrm>
          <a:prstGeom prst="roundRect">
            <a:avLst>
              <a:gd name="adj" fmla="val 896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indent="3651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Когда враги отравили отца Тэмуджина, его мать в одиночку растила детей. Они выкапывали съедобные коренья, ловили рыбу и даже мышей.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6000" y="2124000"/>
            <a:ext cx="2880000" cy="4032000"/>
          </a:xfrm>
          <a:prstGeom prst="roundRect">
            <a:avLst>
              <a:gd name="adj" fmla="val 1047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Когда один из братьев отнял у Тэмуджина его добычу – жаворонка, мальчик убил обидчика из своего первого детского лука.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4088" y="2071412"/>
            <a:ext cx="3096000" cy="4623911"/>
          </a:xfrm>
          <a:prstGeom prst="roundRect">
            <a:avLst>
              <a:gd name="adj" fmla="val 838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+mn-lt"/>
              </a:rPr>
              <a:t>Однажды воины одного из племён похитили Тэмуджина, шею и руки втиснули в деревянную колодку. Улучив момент, мальчишка стукнул колодкой своего стражника и бежал, спрятавшись от преследователей в телеге с шерстью.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72000" y="925423"/>
            <a:ext cx="7920000" cy="9194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indent="3651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Он отличался высоким крепким телом и «кошачьими глазами» с огненным взглядом.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8" y="981075"/>
            <a:ext cx="8640762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252000" y="929650"/>
            <a:ext cx="8640000" cy="1430179"/>
          </a:xfrm>
          <a:prstGeom prst="roundRect">
            <a:avLst/>
          </a:prstGeom>
          <a:blipFill>
            <a:blip r:embed="rId4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7188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600">
                <a:latin typeface="Comic Sans MS" pitchFamily="66" charset="0"/>
              </a:rPr>
              <a:t>Раздели покорённые монголами народы на группы по признаку «цивилизованные – первобытные».</a:t>
            </a:r>
          </a:p>
        </p:txBody>
      </p:sp>
      <p:pic>
        <p:nvPicPr>
          <p:cNvPr id="33797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0"/>
            <a:ext cx="8640960" cy="720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ПОКОРИТЕЛИ ЗЕМЛИ «ОТ МОРЯ ДО МОРЯ»</a:t>
            </a:r>
            <a:endParaRPr lang="ru-RU" sz="28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2413" y="2565400"/>
          <a:ext cx="8640762" cy="23780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000"/>
                <a:gridCol w="432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Цивилизованные </a:t>
                      </a:r>
                      <a:endParaRPr lang="ru-RU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Первобытные </a:t>
                      </a:r>
                      <a:endParaRPr lang="ru-RU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_____________________</a:t>
                      </a:r>
                    </a:p>
                    <a:p>
                      <a:r>
                        <a:rPr lang="ru-RU" sz="2400" dirty="0" smtClean="0"/>
                        <a:t>_____________________</a:t>
                      </a:r>
                    </a:p>
                    <a:p>
                      <a:r>
                        <a:rPr lang="ru-RU" sz="2400" dirty="0" smtClean="0"/>
                        <a:t>_____________________</a:t>
                      </a:r>
                    </a:p>
                    <a:p>
                      <a:r>
                        <a:rPr lang="ru-RU" sz="2400" dirty="0" smtClean="0"/>
                        <a:t>_____________________</a:t>
                      </a:r>
                    </a:p>
                    <a:p>
                      <a:r>
                        <a:rPr lang="ru-RU" sz="2400" dirty="0" smtClean="0"/>
                        <a:t>_____________________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_____________________</a:t>
                      </a:r>
                    </a:p>
                    <a:p>
                      <a:r>
                        <a:rPr lang="ru-RU" sz="2400" dirty="0" smtClean="0"/>
                        <a:t>_____________________</a:t>
                      </a:r>
                    </a:p>
                    <a:p>
                      <a:r>
                        <a:rPr lang="ru-RU" sz="2400" dirty="0" smtClean="0"/>
                        <a:t>_____________________</a:t>
                      </a:r>
                    </a:p>
                    <a:p>
                      <a:r>
                        <a:rPr lang="ru-RU" sz="2400" dirty="0" smtClean="0"/>
                        <a:t>_____________________</a:t>
                      </a:r>
                    </a:p>
                    <a:p>
                      <a:r>
                        <a:rPr lang="ru-RU" sz="2400" dirty="0" smtClean="0"/>
                        <a:t>_____________________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251520" y="5157192"/>
            <a:ext cx="8640000" cy="1430179"/>
          </a:xfrm>
          <a:prstGeom prst="roundRect">
            <a:avLst/>
          </a:prstGeom>
          <a:blipFill>
            <a:blip r:embed="rId4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7188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600">
                <a:latin typeface="Comic Sans MS" pitchFamily="66" charset="0"/>
              </a:rPr>
              <a:t>Раздели покорённые монголами народы на группы по признаку «разные цивилизации».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2000" y="836712"/>
            <a:ext cx="8640000" cy="1055608"/>
          </a:xfrm>
          <a:prstGeom prst="roundRect">
            <a:avLst/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7188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В чём причины успешных завоеваний монголов?</a:t>
            </a:r>
            <a:endParaRPr lang="ru-RU" sz="2600">
              <a:latin typeface="Comic Sans MS" pitchFamily="66" charset="0"/>
            </a:endParaRPr>
          </a:p>
        </p:txBody>
      </p:sp>
      <p:pic>
        <p:nvPicPr>
          <p:cNvPr id="35844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0"/>
            <a:ext cx="8640960" cy="720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ПОКОРИТЕЛИ ЗЕМЛИ «ОТ МОРЯ ДО МОРЯ»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2002" y="2232000"/>
            <a:ext cx="2823332" cy="3960000"/>
          </a:xfrm>
          <a:prstGeom prst="roundRect">
            <a:avLst>
              <a:gd name="adj" fmla="val 9524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7" name="TextBox 6"/>
          <p:cNvSpPr txBox="1"/>
          <p:nvPr/>
        </p:nvSpPr>
        <p:spPr>
          <a:xfrm>
            <a:off x="3276600" y="2232025"/>
            <a:ext cx="5614988" cy="3970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none" rIns="36000">
            <a:spAutoFit/>
          </a:bodyPr>
          <a:lstStyle/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b="1" dirty="0">
                <a:latin typeface="+mn-lt"/>
              </a:rPr>
              <a:t>_____________________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b="1" dirty="0">
                <a:latin typeface="+mn-lt"/>
              </a:rPr>
              <a:t>_____________________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b="1" dirty="0">
                <a:latin typeface="+mn-lt"/>
              </a:rPr>
              <a:t>_____________________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b="1" dirty="0">
                <a:latin typeface="+mn-lt"/>
              </a:rPr>
              <a:t>_____________________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mic Sans MS" panose="030F0702030302020204" pitchFamily="66" charset="0"/>
              <a:buChar char="…"/>
              <a:defRPr/>
            </a:pPr>
            <a:r>
              <a:rPr lang="ru-RU" sz="2800" b="1" dirty="0">
                <a:latin typeface="+mn-lt"/>
              </a:rPr>
              <a:t>_____________________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mic Sans MS" panose="030F0702030302020204" pitchFamily="66" charset="0"/>
              <a:buChar char="…"/>
              <a:defRPr/>
            </a:pPr>
            <a:r>
              <a:rPr lang="ru-RU" sz="2800" b="1" dirty="0">
                <a:latin typeface="+mn-lt"/>
              </a:rPr>
              <a:t>_____________________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Группа 2"/>
          <p:cNvGrpSpPr>
            <a:grpSpLocks/>
          </p:cNvGrpSpPr>
          <p:nvPr/>
        </p:nvGrpSpPr>
        <p:grpSpPr bwMode="auto">
          <a:xfrm>
            <a:off x="252413" y="981075"/>
            <a:ext cx="8639175" cy="1055688"/>
            <a:chOff x="252000" y="2713588"/>
            <a:chExt cx="8640000" cy="1055608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52000" y="2713588"/>
              <a:ext cx="8640000" cy="1055608"/>
            </a:xfrm>
            <a:prstGeom prst="roundRect">
              <a:avLst/>
            </a:prstGeom>
            <a:blipFill>
              <a:blip r:embed="rId3" cstate="print">
                <a:extLst>
                  <a:ext uri="{28A0092B-C50C-407E-A947-70E740481C1C}"/>
                </a:extLst>
              </a:blip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600" dirty="0">
                  <a:latin typeface="+mn-lt"/>
                </a:rPr>
                <a:t>	</a:t>
              </a:r>
              <a:r>
                <a:rPr lang="ru-RU" sz="2800" dirty="0">
                  <a:latin typeface="+mn-lt"/>
                </a:rPr>
                <a:t>Почему распалась единая Монгольская империя? </a:t>
              </a:r>
              <a:endParaRPr lang="ru-RU" sz="2600" dirty="0">
                <a:latin typeface="+mn-lt"/>
              </a:endParaRPr>
            </a:p>
          </p:txBody>
        </p:sp>
        <p:sp>
          <p:nvSpPr>
            <p:cNvPr id="10" name="Овал 9"/>
            <p:cNvSpPr>
              <a:spLocks noChangeAspect="1"/>
            </p:cNvSpPr>
            <p:nvPr/>
          </p:nvSpPr>
          <p:spPr>
            <a:xfrm>
              <a:off x="827584" y="2893636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37891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000" y="0"/>
            <a:ext cx="8640960" cy="900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«НЕЛЬЗЯ УПРАВЛЯТЬ ПОДНЕБЕСНОЙ СИДЯ НА КОНЕ»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2338388"/>
            <a:ext cx="5616575" cy="39703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none" rIns="36000">
            <a:spAutoFit/>
          </a:bodyPr>
          <a:lstStyle/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b="1" dirty="0">
                <a:latin typeface="+mn-lt"/>
              </a:rPr>
              <a:t>_____________________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b="1" dirty="0">
                <a:latin typeface="+mn-lt"/>
              </a:rPr>
              <a:t>_____________________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b="1" dirty="0">
                <a:latin typeface="+mn-lt"/>
              </a:rPr>
              <a:t>_____________________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b="1" dirty="0">
                <a:latin typeface="+mn-lt"/>
              </a:rPr>
              <a:t>_____________________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mic Sans MS" panose="030F0702030302020204" pitchFamily="66" charset="0"/>
              <a:buChar char="…"/>
              <a:defRPr/>
            </a:pPr>
            <a:r>
              <a:rPr lang="ru-RU" sz="2800" b="1" dirty="0">
                <a:latin typeface="+mn-lt"/>
              </a:rPr>
              <a:t>_____________________</a:t>
            </a:r>
          </a:p>
          <a:p>
            <a:pPr marL="514350" indent="-5143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mic Sans MS" panose="030F0702030302020204" pitchFamily="66" charset="0"/>
              <a:buChar char="…"/>
              <a:defRPr/>
            </a:pPr>
            <a:r>
              <a:rPr lang="ru-RU" sz="2800" b="1" dirty="0">
                <a:latin typeface="+mn-lt"/>
              </a:rPr>
              <a:t>_____________________</a:t>
            </a:r>
          </a:p>
        </p:txBody>
      </p:sp>
      <p:pic>
        <p:nvPicPr>
          <p:cNvPr id="3789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19363"/>
            <a:ext cx="344328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981075"/>
            <a:ext cx="8639175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39939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000" y="0"/>
            <a:ext cx="8640960" cy="900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«НЕЛЬЗЯ УПРАВЛЯТЬ ПОДНЕБЕСНОЙ СИДЯ НА КОНЕ»</a:t>
            </a:r>
            <a:endParaRPr lang="ru-RU" sz="2800" dirty="0"/>
          </a:p>
        </p:txBody>
      </p: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252413" y="2713038"/>
            <a:ext cx="8639175" cy="1873250"/>
            <a:chOff x="252000" y="2713588"/>
            <a:chExt cx="8640000" cy="1872853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52000" y="2713588"/>
              <a:ext cx="8640000" cy="1872853"/>
            </a:xfrm>
            <a:prstGeom prst="roundRect">
              <a:avLst/>
            </a:prstGeom>
            <a:blipFill>
              <a:blip r:embed="rId5" cstate="print">
                <a:extLst>
                  <a:ext uri="{28A0092B-C50C-407E-A947-70E740481C1C}"/>
                </a:extLst>
              </a:blip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600" dirty="0">
                  <a:latin typeface="+mn-lt"/>
                </a:rPr>
                <a:t>	На какие государства распалась Монгольская империя?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600" dirty="0">
                  <a:latin typeface="+mn-lt"/>
                </a:rPr>
                <a:t>	В пределах каких цивилизаций оказались разные части Монгольской империи?</a:t>
              </a:r>
            </a:p>
          </p:txBody>
        </p:sp>
        <p:sp>
          <p:nvSpPr>
            <p:cNvPr id="10" name="Овал 9"/>
            <p:cNvSpPr>
              <a:spLocks noChangeAspect="1"/>
            </p:cNvSpPr>
            <p:nvPr/>
          </p:nvSpPr>
          <p:spPr>
            <a:xfrm>
              <a:off x="827584" y="2924944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  <p:sp>
          <p:nvSpPr>
            <p:cNvPr id="11" name="Овал 10"/>
            <p:cNvSpPr>
              <a:spLocks noChangeAspect="1"/>
            </p:cNvSpPr>
            <p:nvPr/>
          </p:nvSpPr>
          <p:spPr>
            <a:xfrm>
              <a:off x="830760" y="3734728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52000" y="1800000"/>
            <a:ext cx="8640000" cy="3600000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МОНГОЛЬСКАЯ ДЕРЖАВА, ПОКОРИВШАЯ МНОГИЕ ОБЛАСТИ СРЕДНЕВЕКОВЫХ ЦИВИЛИЗАЦИЙ, РАСПАЛАСЬ К КОНЦУ XIV ВЕКА.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pic>
        <p:nvPicPr>
          <p:cNvPr id="41987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81075"/>
            <a:ext cx="9144000" cy="5759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252000" y="2718901"/>
            <a:ext cx="8640000" cy="1430179"/>
          </a:xfrm>
          <a:prstGeom prst="roundRect">
            <a:avLst/>
          </a:prstGeom>
          <a:blipFill>
            <a:blip r:embed="rId4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7188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600">
                <a:latin typeface="Comic Sans MS" pitchFamily="66" charset="0"/>
              </a:rPr>
              <a:t>Придумай и нанеси на карту 2-3 условных знака для доказательства успешности походов Чингисхана.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pic>
        <p:nvPicPr>
          <p:cNvPr id="44038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72475" y="0"/>
            <a:ext cx="7715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81075"/>
            <a:ext cx="9144000" cy="5759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252000" y="2769979"/>
            <a:ext cx="8640000" cy="1328023"/>
          </a:xfrm>
          <a:prstGeom prst="roundRect">
            <a:avLst/>
          </a:prstGeom>
          <a:blipFill>
            <a:blip r:embed="rId4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7188"/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400">
                <a:latin typeface="Comic Sans MS" pitchFamily="66" charset="0"/>
              </a:rPr>
              <a:t>Нанеси на карту условные знаки, показывающие, что монгольские завоевания затронули все цивилизации Старого Света.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pic>
        <p:nvPicPr>
          <p:cNvPr id="46086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72475" y="0"/>
            <a:ext cx="7715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292725" y="981075"/>
            <a:ext cx="3598863" cy="4679950"/>
          </a:xfrm>
          <a:blipFill dpi="0" rotWithShape="1">
            <a:blip r:embed="rId3"/>
            <a:srcRect/>
            <a:tile tx="0" ty="0" sx="100000" sy="100000" flip="none" algn="tl"/>
          </a:blipFill>
          <a:ln>
            <a:round/>
          </a:ln>
        </p:spPr>
        <p:txBody>
          <a:bodyPr/>
          <a:lstStyle/>
          <a:p>
            <a:pPr marL="88900" indent="0" algn="ctr" eaLnBrk="1" hangingPunct="1">
              <a:spcBef>
                <a:spcPct val="0"/>
              </a:spcBef>
              <a:buFont typeface="Comic Sans MS" pitchFamily="66" charset="0"/>
              <a:buNone/>
            </a:pPr>
            <a:r>
              <a:rPr lang="ru-RU" sz="1800" i="1" smtClean="0"/>
              <a:t>Спор Чингисхана со своим другом Боорчу</a:t>
            </a:r>
          </a:p>
          <a:p>
            <a:pPr marL="88900" indent="0" algn="ctr" eaLnBrk="1" hangingPunct="1">
              <a:spcBef>
                <a:spcPct val="0"/>
              </a:spcBef>
              <a:buFont typeface="Comic Sans MS" pitchFamily="66" charset="0"/>
              <a:buNone/>
            </a:pPr>
            <a:r>
              <a:rPr lang="ru-RU" sz="1800" i="1" smtClean="0"/>
              <a:t>о счастье мужчины</a:t>
            </a:r>
          </a:p>
          <a:p>
            <a:pPr marL="88900" indent="0" algn="ctr" eaLnBrk="1" hangingPunct="1">
              <a:spcBef>
                <a:spcPct val="0"/>
              </a:spcBef>
              <a:buFont typeface="Comic Sans MS" pitchFamily="66" charset="0"/>
              <a:buNone/>
            </a:pPr>
            <a:endParaRPr lang="ru-RU" sz="1800" i="1" smtClean="0"/>
          </a:p>
          <a:p>
            <a:pPr marL="88900" indent="0" eaLnBrk="1" hangingPunct="1">
              <a:spcBef>
                <a:spcPct val="0"/>
              </a:spcBef>
              <a:buFont typeface="Comic Sans MS" pitchFamily="66" charset="0"/>
              <a:buNone/>
            </a:pPr>
            <a:r>
              <a:rPr lang="ru-RU" sz="1700" b="1" i="1" smtClean="0"/>
              <a:t>Боорчу</a:t>
            </a:r>
            <a:r>
              <a:rPr lang="ru-RU" sz="1700" smtClean="0"/>
              <a:t>: «Весенним радостным днём отправиться на охоту, заседлать доброго коня…»</a:t>
            </a:r>
          </a:p>
          <a:p>
            <a:pPr marL="88900" indent="0" eaLnBrk="1" hangingPunct="1">
              <a:spcBef>
                <a:spcPct val="0"/>
              </a:spcBef>
              <a:buFont typeface="Comic Sans MS" pitchFamily="66" charset="0"/>
              <a:buNone/>
            </a:pPr>
            <a:r>
              <a:rPr lang="ru-RU" sz="1700" b="1" i="1" smtClean="0"/>
              <a:t>Чингисхан</a:t>
            </a:r>
            <a:r>
              <a:rPr lang="ru-RU" sz="1700" smtClean="0"/>
              <a:t>: «Нет! Самая большая радость для мужчины – это побеждать врагов, гнать их перед собой, отнимать у них имущество, видеть, как плачут их близкие, ездить на их лошадях, сжимать в своих объятиях их дочерей и жён».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52413" y="981075"/>
            <a:ext cx="3598862" cy="4679950"/>
          </a:xfrm>
          <a:prstGeom prst="roundRect">
            <a:avLst>
              <a:gd name="adj" fmla="val 10315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>
            <a:round/>
          </a:ln>
        </p:spPr>
        <p:txBody>
          <a:bodyPr/>
          <a:lstStyle/>
          <a:p>
            <a:pPr marL="88900" indent="0" algn="ctr" eaLnBrk="1" hangingPunct="1">
              <a:spcBef>
                <a:spcPct val="0"/>
              </a:spcBef>
              <a:buFont typeface="Comic Sans MS" pitchFamily="66" charset="0"/>
              <a:buNone/>
            </a:pPr>
            <a:r>
              <a:rPr lang="ru-RU" sz="1400" i="1" smtClean="0"/>
              <a:t>Надпись на стеле, сооружённой в Китае последователями</a:t>
            </a:r>
          </a:p>
          <a:p>
            <a:pPr marL="88900" indent="0" algn="ctr" eaLnBrk="1" hangingPunct="1">
              <a:spcBef>
                <a:spcPct val="0"/>
              </a:spcBef>
              <a:buFont typeface="Comic Sans MS" pitchFamily="66" charset="0"/>
              <a:buNone/>
            </a:pPr>
            <a:r>
              <a:rPr lang="ru-RU" sz="1400" i="1" smtClean="0"/>
              <a:t>даосизма в 1219 году, когда их духовный лидер Чан-Чунь</a:t>
            </a:r>
          </a:p>
          <a:p>
            <a:pPr marL="88900" indent="0" algn="ctr" eaLnBrk="1" hangingPunct="1">
              <a:spcBef>
                <a:spcPct val="0"/>
              </a:spcBef>
              <a:buFont typeface="Comic Sans MS" pitchFamily="66" charset="0"/>
              <a:buNone/>
            </a:pPr>
            <a:r>
              <a:rPr lang="ru-RU" sz="1400" i="1" smtClean="0"/>
              <a:t>был вызван к Чингисхану, Слова Чингисхана:</a:t>
            </a:r>
          </a:p>
          <a:p>
            <a:pPr marL="88900" indent="0" eaLnBrk="1" hangingPunct="1">
              <a:spcBef>
                <a:spcPct val="0"/>
              </a:spcBef>
              <a:buFont typeface="Comic Sans MS" pitchFamily="66" charset="0"/>
              <a:buNone/>
            </a:pPr>
            <a:r>
              <a:rPr lang="ru-RU" sz="1400" smtClean="0"/>
              <a:t>«Небо устало от надменности и любви к роскоши, достигших в Китае своего предела. Я живу на Севере, где алчности возникнуть не может никогда… Моя одежда и пища – те же лохмотья и еда, что у пастухов и конюхов… Я обращаюсь с простым народом так же сочувственно, как с детьми, а со своими воинами – как с братьями… Принимая участие в битвах, я всегда нахожусь впереди. За семь лет я совершил великое дело, и отныне все пространство подчинено единому закону».</a:t>
            </a:r>
          </a:p>
        </p:txBody>
      </p:sp>
      <p:sp>
        <p:nvSpPr>
          <p:cNvPr id="22" name="Стрелка вправо 21"/>
          <p:cNvSpPr/>
          <p:nvPr/>
        </p:nvSpPr>
        <p:spPr>
          <a:xfrm>
            <a:off x="3762000" y="1700808"/>
            <a:ext cx="1620000" cy="360000"/>
          </a:xfrm>
          <a:prstGeom prst="rightArrow">
            <a:avLst>
              <a:gd name="adj1" fmla="val 50000"/>
              <a:gd name="adj2" fmla="val 87830"/>
            </a:avLst>
          </a:prstGeom>
          <a:solidFill>
            <a:srgbClr val="FF000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3762000" y="3356992"/>
            <a:ext cx="1620000" cy="360000"/>
          </a:xfrm>
          <a:prstGeom prst="leftArrow">
            <a:avLst>
              <a:gd name="adj1" fmla="val 50000"/>
              <a:gd name="adj2" fmla="val 90532"/>
            </a:avLst>
          </a:prstGeom>
          <a:solidFill>
            <a:srgbClr val="00B05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бъект 6"/>
          <p:cNvSpPr>
            <a:spLocks/>
          </p:cNvSpPr>
          <p:nvPr/>
        </p:nvSpPr>
        <p:spPr bwMode="auto">
          <a:xfrm>
            <a:off x="254000" y="981075"/>
            <a:ext cx="8640763" cy="4679950"/>
          </a:xfrm>
          <a:prstGeom prst="roundRect">
            <a:avLst>
              <a:gd name="adj" fmla="val 8194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44450">
            <a:solidFill>
              <a:srgbClr val="00CC00"/>
            </a:solidFill>
            <a:round/>
            <a:headEnd/>
            <a:tailEnd/>
          </a:ln>
        </p:spPr>
        <p:txBody>
          <a:bodyPr/>
          <a:lstStyle/>
          <a:p>
            <a:pPr marL="88900" algn="ctr">
              <a:buFont typeface="Comic Sans MS" pitchFamily="66" charset="0"/>
              <a:buNone/>
            </a:pPr>
            <a:r>
              <a:rPr lang="ru-RU" sz="2800" i="1">
                <a:latin typeface="Comic Sans MS" pitchFamily="66" charset="0"/>
              </a:rPr>
              <a:t>Спор Чингисхана со своим другом Боорчу</a:t>
            </a:r>
          </a:p>
          <a:p>
            <a:pPr marL="88900" algn="ctr">
              <a:buFont typeface="Comic Sans MS" pitchFamily="66" charset="0"/>
              <a:buNone/>
            </a:pPr>
            <a:r>
              <a:rPr lang="ru-RU" sz="2800" i="1">
                <a:latin typeface="Comic Sans MS" pitchFamily="66" charset="0"/>
              </a:rPr>
              <a:t>о счастье мужчины</a:t>
            </a:r>
          </a:p>
          <a:p>
            <a:pPr marL="88900" algn="ctr">
              <a:buFont typeface="Comic Sans MS" pitchFamily="66" charset="0"/>
              <a:buNone/>
            </a:pPr>
            <a:endParaRPr lang="ru-RU" sz="2600" i="1">
              <a:latin typeface="Comic Sans MS" pitchFamily="66" charset="0"/>
            </a:endParaRPr>
          </a:p>
          <a:p>
            <a:pPr marL="88900" algn="just">
              <a:buFont typeface="Comic Sans MS" pitchFamily="66" charset="0"/>
              <a:buNone/>
            </a:pPr>
            <a:r>
              <a:rPr lang="ru-RU" sz="2600" b="1" i="1">
                <a:latin typeface="Comic Sans MS" pitchFamily="66" charset="0"/>
              </a:rPr>
              <a:t>Боорчу</a:t>
            </a:r>
            <a:r>
              <a:rPr lang="ru-RU" sz="2600">
                <a:latin typeface="Comic Sans MS" pitchFamily="66" charset="0"/>
              </a:rPr>
              <a:t>: «Весенним радостным днём отправиться на охоту, заседлать доброго коня…»</a:t>
            </a:r>
          </a:p>
          <a:p>
            <a:pPr marL="88900" algn="just">
              <a:buFont typeface="Comic Sans MS" pitchFamily="66" charset="0"/>
              <a:buNone/>
            </a:pPr>
            <a:r>
              <a:rPr lang="ru-RU" sz="2600" b="1" i="1">
                <a:latin typeface="Comic Sans MS" pitchFamily="66" charset="0"/>
              </a:rPr>
              <a:t>Чингисхан</a:t>
            </a:r>
            <a:r>
              <a:rPr lang="ru-RU" sz="2600">
                <a:latin typeface="Comic Sans MS" pitchFamily="66" charset="0"/>
              </a:rPr>
              <a:t>: «Нет! Самая большая радость для мужчины – это побеждать врагов, гнать их перед собой, отнимать у них имущество, видеть, как плачут их близкие, ездить на их лошадях, сжимать в своих объятиях их дочерей и жён».</a:t>
            </a:r>
          </a:p>
        </p:txBody>
      </p:sp>
      <p:sp>
        <p:nvSpPr>
          <p:cNvPr id="12" name="Объект 1"/>
          <p:cNvSpPr>
            <a:spLocks/>
          </p:cNvSpPr>
          <p:nvPr/>
        </p:nvSpPr>
        <p:spPr bwMode="auto">
          <a:xfrm>
            <a:off x="252413" y="981075"/>
            <a:ext cx="8639175" cy="4679950"/>
          </a:xfrm>
          <a:prstGeom prst="roundRect">
            <a:avLst>
              <a:gd name="adj" fmla="val 809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44450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marL="88900" algn="ctr">
              <a:buFont typeface="Comic Sans MS" pitchFamily="66" charset="0"/>
              <a:buNone/>
            </a:pPr>
            <a:r>
              <a:rPr lang="ru-RU" sz="2200" i="1">
                <a:latin typeface="Comic Sans MS" pitchFamily="66" charset="0"/>
              </a:rPr>
              <a:t>Надпись на стеле, сооружённой в Китае последователями</a:t>
            </a:r>
          </a:p>
          <a:p>
            <a:pPr marL="88900" algn="ctr">
              <a:buFont typeface="Comic Sans MS" pitchFamily="66" charset="0"/>
              <a:buNone/>
            </a:pPr>
            <a:r>
              <a:rPr lang="ru-RU" sz="2200" i="1">
                <a:latin typeface="Comic Sans MS" pitchFamily="66" charset="0"/>
              </a:rPr>
              <a:t>даосизма в 1219 году, когда их духовный лидер Чан-Чунь</a:t>
            </a:r>
          </a:p>
          <a:p>
            <a:pPr marL="88900" algn="ctr">
              <a:buFont typeface="Comic Sans MS" pitchFamily="66" charset="0"/>
              <a:buNone/>
            </a:pPr>
            <a:r>
              <a:rPr lang="ru-RU" sz="2200" i="1">
                <a:latin typeface="Comic Sans MS" pitchFamily="66" charset="0"/>
              </a:rPr>
              <a:t>был вызван к Чингисхану, чтобы поведать ему</a:t>
            </a:r>
          </a:p>
          <a:p>
            <a:pPr marL="88900" algn="ctr">
              <a:buFont typeface="Comic Sans MS" pitchFamily="66" charset="0"/>
              <a:buNone/>
            </a:pPr>
            <a:r>
              <a:rPr lang="ru-RU" sz="2200" i="1">
                <a:latin typeface="Comic Sans MS" pitchFamily="66" charset="0"/>
              </a:rPr>
              <a:t>тайну бессмертия. Слова Чингисхана:</a:t>
            </a:r>
          </a:p>
          <a:p>
            <a:pPr marL="88900">
              <a:buFont typeface="Comic Sans MS" pitchFamily="66" charset="0"/>
              <a:buNone/>
            </a:pPr>
            <a:r>
              <a:rPr lang="ru-RU" sz="2200">
                <a:latin typeface="Comic Sans MS" pitchFamily="66" charset="0"/>
              </a:rPr>
              <a:t>«Небо устало от надменности и любви к роскоши, достигших в Китае своего предела. Я живу на Севере, где алчности возникнуть не может никогда… Моя одежда и пища – те же лохмотья и еда, что у пастухов и конюхов… Я обращаюсь с простым народом так же сочувственно, как с детьми, а со своими воинами – как с братьями… Принимая участие в битвах, я всегда нахожусь впереди. За семь лет я совершил великое дело, и отныне всё пространство подчинено единому закону».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2000" y="5805264"/>
            <a:ext cx="8640000" cy="885349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>
                <a:latin typeface="+mn-lt"/>
              </a:rPr>
              <a:t>	Обладателем каких человеческих качеств предстаёт Чингисхан в этом источнике?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sp>
        <p:nvSpPr>
          <p:cNvPr id="20" name="Овал 19"/>
          <p:cNvSpPr>
            <a:spLocks noChangeAspect="1"/>
          </p:cNvSpPr>
          <p:nvPr/>
        </p:nvSpPr>
        <p:spPr>
          <a:xfrm>
            <a:off x="827616" y="5949312"/>
            <a:ext cx="288000" cy="28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796" tIns="409271" rIns="10794" bIns="409269" spcCol="1270" anchor="ctr"/>
          <a:lstStyle/>
          <a:p>
            <a:pPr algn="ctr" defTabSz="7556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300" dirty="0"/>
          </a:p>
        </p:txBody>
      </p:sp>
      <p:pic>
        <p:nvPicPr>
          <p:cNvPr id="16402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CE1E2"/>
              </a:clrFrom>
              <a:clrTo>
                <a:srgbClr val="DCE1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28050" y="0"/>
            <a:ext cx="615950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ая прямоугольная выноска 18"/>
          <p:cNvSpPr/>
          <p:nvPr/>
        </p:nvSpPr>
        <p:spPr>
          <a:xfrm>
            <a:off x="252000" y="1800000"/>
            <a:ext cx="8640000" cy="3600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ПОЧЕМУ МОНГОЛЫ НЕ СОЗДАЛИ ЕЩЁ ОДНОЙ ЦИВИЛИЗАЦИИ?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2000" y="1800000"/>
            <a:ext cx="8640000" cy="3600000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ВАША ФОРМУЛИРОВКА ПРОБЛЕМЫ МОЖЕТ НЕ СОВПАДАТЬ С АВТОРСКОЙ. ПОЖАЛУЙСТА, ВЫБЕРИТЕ В КЛАССЕ ТУ ФОРМУЛИРОВКУ, КОТОРАЯ ВАМ НАИБОЛЕЕ ИНТЕРЕСНА!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pic>
        <p:nvPicPr>
          <p:cNvPr id="18438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CE1E2"/>
              </a:clrFrom>
              <a:clrTo>
                <a:srgbClr val="DCE1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28050" y="0"/>
            <a:ext cx="615950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2000" y="980728"/>
            <a:ext cx="8640000" cy="1532334"/>
          </a:xfrm>
          <a:prstGeom prst="roundRect">
            <a:avLst/>
          </a:prstGeom>
          <a:blipFill>
            <a:blip r:embed="rId3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083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800">
                <a:latin typeface="Comic Sans MS" pitchFamily="66" charset="0"/>
              </a:rPr>
              <a:t>При помощи цифр укажи признаки первобытности (1) и цивилизации (2).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660232" y="2880000"/>
            <a:ext cx="1501920" cy="10800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971600" y="2880000"/>
            <a:ext cx="1500360" cy="10800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744000" y="2880000"/>
            <a:ext cx="1661010" cy="10800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317428" y="4140000"/>
            <a:ext cx="1606500" cy="10800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292080" y="4140000"/>
            <a:ext cx="1361370" cy="10800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971600" y="5400000"/>
            <a:ext cx="1552500" cy="10800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067944" y="5400000"/>
            <a:ext cx="1152480" cy="10800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444208" y="5400000"/>
            <a:ext cx="1680000" cy="10800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93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681038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66" name="Group 38"/>
          <p:cNvGraphicFramePr>
            <a:graphicFrameLocks noGrp="1"/>
          </p:cNvGraphicFramePr>
          <p:nvPr/>
        </p:nvGraphicFramePr>
        <p:xfrm>
          <a:off x="252413" y="981075"/>
          <a:ext cx="8640762" cy="5724525"/>
        </p:xfrm>
        <a:graphic>
          <a:graphicData uri="http://schemas.openxmlformats.org/drawingml/2006/table">
            <a:tbl>
              <a:tblPr/>
              <a:tblGrid>
                <a:gridCol w="1684337"/>
                <a:gridCol w="1050925"/>
                <a:gridCol w="5905500"/>
              </a:tblGrid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Понятия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Определения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</a:tr>
              <a:tr h="766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Религия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Крупное государство, объединившее территории с разным населением, хозяйством,  различными традициями, но управляемое из одного центра, как правило, одним человеком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681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Государ</a:t>
                      </a: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ство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С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оюз родовых общин, которые избирают одного вождя, сообща защищают территорию, связаны обычаями и верованиями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1147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Империя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В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ера людей в сверхъестественные силы, способные творить чудеса, а также вера в наличие у человека души, продолжающей существование после смерти тела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Племя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Группа людей, возводящих своё происхождение к общему предку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Род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Организация управления обществом, людьми, которые проживают на какой-то определённой территории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22" name="Скругленный прямоугольник 21"/>
          <p:cNvSpPr/>
          <p:nvPr/>
        </p:nvSpPr>
        <p:spPr>
          <a:xfrm>
            <a:off x="283750" y="2883798"/>
            <a:ext cx="8640000" cy="1055608"/>
          </a:xfrm>
          <a:prstGeom prst="roundRect">
            <a:avLst/>
          </a:prstGeom>
          <a:blipFill>
            <a:blip r:embed="rId3" cstate="print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indent="35877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</a:t>
            </a:r>
            <a:r>
              <a:rPr lang="ru-RU" sz="2800" b="1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ru-RU" sz="2800">
                <a:latin typeface="Comic Sans MS" pitchFamily="66" charset="0"/>
              </a:rPr>
              <a:t>С помощью стрелок соедини понятия с их определениями.</a:t>
            </a:r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pc="-150" dirty="0" smtClean="0"/>
              <a:t>ВСПОМИНАЕМ ТО, ЧТО ЗНАЕМ</a:t>
            </a:r>
            <a:endParaRPr lang="ru-RU" sz="3600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2124075" y="1268413"/>
            <a:ext cx="863600" cy="0"/>
          </a:xfrm>
          <a:prstGeom prst="straightConnector1">
            <a:avLst/>
          </a:prstGeom>
          <a:ln w="44450">
            <a:solidFill>
              <a:schemeClr val="bg1">
                <a:lumMod val="50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681038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2000" y="980728"/>
            <a:ext cx="8640000" cy="987504"/>
          </a:xfrm>
          <a:prstGeom prst="roundRect">
            <a:avLst/>
          </a:prstGeom>
          <a:blipFill>
            <a:blip r:embed="rId3">
              <a:extLst>
                <a:ext uri="{28A0092B-C50C-407E-A947-70E740481C1C}"/>
              </a:extLst>
            </a:blip>
            <a:tile tx="0" ty="0" sx="100000" sy="100000" flip="none" algn="tl"/>
          </a:blipFill>
          <a:ln w="254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08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0070C0"/>
                </a:solidFill>
                <a:latin typeface="+mn-lt"/>
              </a:rPr>
              <a:t>Необходимый уровень. </a:t>
            </a:r>
            <a:r>
              <a:rPr lang="ru-RU" sz="2600" dirty="0">
                <a:latin typeface="+mn-lt"/>
              </a:rPr>
              <a:t>Вспомни особенности климата, растительного и животного мира степей.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pc="-150" dirty="0"/>
              <a:t>ВСПОМИНАЕМ ТО, ЧТО ЗНАЕМ</a:t>
            </a:r>
            <a:endParaRPr lang="ru-RU" sz="3600" dirty="0"/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681038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/>
            </a:extLst>
          </a:blip>
          <a:srcRect/>
          <a:stretch/>
        </p:blipFill>
        <p:spPr>
          <a:xfrm>
            <a:off x="3262868" y="2302389"/>
            <a:ext cx="2618264" cy="1980000"/>
          </a:xfrm>
          <a:prstGeom prst="roundRect">
            <a:avLst>
              <a:gd name="adj" fmla="val 11375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/>
            </a:extLst>
          </a:blip>
          <a:srcRect/>
          <a:stretch/>
        </p:blipFill>
        <p:spPr>
          <a:xfrm>
            <a:off x="252000" y="2302389"/>
            <a:ext cx="2618264" cy="1980000"/>
          </a:xfrm>
          <a:prstGeom prst="roundRect">
            <a:avLst>
              <a:gd name="adj" fmla="val 10413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/>
            </a:extLst>
          </a:blip>
          <a:srcRect/>
          <a:stretch/>
        </p:blipFill>
        <p:spPr>
          <a:xfrm>
            <a:off x="6240904" y="2304000"/>
            <a:ext cx="2618264" cy="1980000"/>
          </a:xfrm>
          <a:prstGeom prst="roundRect">
            <a:avLst>
              <a:gd name="adj" fmla="val 10894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/>
            </a:extLst>
          </a:blip>
          <a:srcRect/>
          <a:stretch/>
        </p:blipFill>
        <p:spPr>
          <a:xfrm>
            <a:off x="3262868" y="4680000"/>
            <a:ext cx="2618264" cy="198000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/>
            </a:extLst>
          </a:blip>
          <a:srcRect/>
          <a:stretch/>
        </p:blipFill>
        <p:spPr>
          <a:xfrm>
            <a:off x="6240904" y="4680000"/>
            <a:ext cx="2618264" cy="198000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/>
            </a:extLst>
          </a:blip>
          <a:srcRect/>
          <a:stretch/>
        </p:blipFill>
        <p:spPr>
          <a:xfrm>
            <a:off x="252000" y="4680000"/>
            <a:ext cx="2618264" cy="1980000"/>
          </a:xfrm>
          <a:prstGeom prst="roundRect">
            <a:avLst>
              <a:gd name="adj" fmla="val 11375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2000" y="1124744"/>
            <a:ext cx="8639999" cy="13280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1. Великий хан монгольских племён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999" y="2749049"/>
            <a:ext cx="8640000" cy="13280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2. Покорители земли «от моря до моря»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519" y="4405233"/>
            <a:ext cx="8640480" cy="13280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txBody>
          <a:bodyPr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3. «Нельзя управлять Поднебесной сидя на коне»</a:t>
            </a:r>
          </a:p>
        </p:txBody>
      </p:sp>
      <p:pic>
        <p:nvPicPr>
          <p:cNvPr id="26629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52000" y="960562"/>
            <a:ext cx="8640000" cy="1872853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indent="352425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600">
                <a:latin typeface="Comic Sans MS" pitchFamily="66" charset="0"/>
              </a:rPr>
              <a:t>На ленте времени подпиши даты: провозглашение правителем монголов Чингисхана (1); взятие Иерусалима крестоносцами (2).</a:t>
            </a:r>
          </a:p>
        </p:txBody>
      </p:sp>
      <p:pic>
        <p:nvPicPr>
          <p:cNvPr id="27652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dirty="0" smtClean="0"/>
              <a:t>ВЕЛИКИЙ ХАН МОНГОЛЬСКИХ ПЛЕМЁН</a:t>
            </a:r>
            <a:endParaRPr lang="ru-RU" sz="30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2413" y="3406775"/>
          <a:ext cx="8640762" cy="741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455"/>
                <a:gridCol w="785455"/>
                <a:gridCol w="785455"/>
                <a:gridCol w="785455"/>
                <a:gridCol w="785455"/>
                <a:gridCol w="785455"/>
                <a:gridCol w="785455"/>
                <a:gridCol w="785455"/>
                <a:gridCol w="785455"/>
                <a:gridCol w="785455"/>
                <a:gridCol w="7854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IX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XIII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XIV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XV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251520" y="4725144"/>
            <a:ext cx="8640000" cy="1872853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indent="352425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600">
                <a:latin typeface="Comic Sans MS" pitchFamily="66" charset="0"/>
              </a:rPr>
              <a:t>Над лентой времени обозначь эпоху крестовых походов (с 1-го до</a:t>
            </a:r>
            <a:r>
              <a:rPr lang="ru-RU" sz="2600"/>
              <a:t> </a:t>
            </a:r>
            <a:r>
              <a:rPr lang="ru-RU" sz="2600">
                <a:latin typeface="Comic Sans MS" pitchFamily="66" charset="0"/>
              </a:rPr>
              <a:t>4-го), под лентой времени обозначь эпоху монгольских завоеваний.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52000" y="960562"/>
            <a:ext cx="8640000" cy="1736646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indent="352425"/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400">
                <a:latin typeface="Comic Sans MS" pitchFamily="66" charset="0"/>
              </a:rPr>
              <a:t>Определи, на какой ступени развития стояли монгольские племена до </a:t>
            </a:r>
            <a:r>
              <a:rPr lang="en-US" sz="2400">
                <a:latin typeface="Comic Sans MS" pitchFamily="66" charset="0"/>
              </a:rPr>
              <a:t>XIII </a:t>
            </a:r>
            <a:r>
              <a:rPr lang="ru-RU" sz="2400">
                <a:latin typeface="Comic Sans MS" pitchFamily="66" charset="0"/>
              </a:rPr>
              <a:t>века. Подтверди фактами, укажи те признаки, которые появились при Чингисхане.</a:t>
            </a:r>
          </a:p>
        </p:txBody>
      </p:sp>
      <p:pic>
        <p:nvPicPr>
          <p:cNvPr id="29700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dirty="0" smtClean="0"/>
              <a:t>ВЕЛИКИЙ ХАН МОНГОЛЬСКИХ ПЛЕМЁН</a:t>
            </a:r>
            <a:endParaRPr lang="ru-RU" sz="3000" dirty="0"/>
          </a:p>
        </p:txBody>
      </p:sp>
      <p:pic>
        <p:nvPicPr>
          <p:cNvPr id="29702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852738"/>
            <a:ext cx="1231900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Фигура, имеющая форму буквы L 4"/>
          <p:cNvSpPr/>
          <p:nvPr/>
        </p:nvSpPr>
        <p:spPr>
          <a:xfrm rot="5400000">
            <a:off x="1554266" y="3202658"/>
            <a:ext cx="1570477" cy="4176000"/>
          </a:xfrm>
          <a:prstGeom prst="corner">
            <a:avLst>
              <a:gd name="adj1" fmla="val 16120"/>
              <a:gd name="adj2" fmla="val 16110"/>
            </a:avLst>
          </a:pr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3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Полилиния 5"/>
          <p:cNvSpPr/>
          <p:nvPr/>
        </p:nvSpPr>
        <p:spPr>
          <a:xfrm>
            <a:off x="900113" y="4048125"/>
            <a:ext cx="3025775" cy="479425"/>
          </a:xfrm>
          <a:custGeom>
            <a:avLst/>
            <a:gdLst>
              <a:gd name="connsiteX0" fmla="*/ 0 w 2359246"/>
              <a:gd name="connsiteY0" fmla="*/ 0 h 2068018"/>
              <a:gd name="connsiteX1" fmla="*/ 2359246 w 2359246"/>
              <a:gd name="connsiteY1" fmla="*/ 0 h 2068018"/>
              <a:gd name="connsiteX2" fmla="*/ 2359246 w 2359246"/>
              <a:gd name="connsiteY2" fmla="*/ 2068018 h 2068018"/>
              <a:gd name="connsiteX3" fmla="*/ 0 w 2359246"/>
              <a:gd name="connsiteY3" fmla="*/ 2068018 h 2068018"/>
              <a:gd name="connsiteX4" fmla="*/ 0 w 2359246"/>
              <a:gd name="connsiteY4" fmla="*/ 0 h 2068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9246" h="2068018">
                <a:moveTo>
                  <a:pt x="0" y="0"/>
                </a:moveTo>
                <a:lnTo>
                  <a:pt x="2359246" y="0"/>
                </a:lnTo>
                <a:lnTo>
                  <a:pt x="2359246" y="2068018"/>
                </a:lnTo>
                <a:lnTo>
                  <a:pt x="0" y="20680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3820" tIns="83820" rIns="83820" bIns="83820" spcCol="1270"/>
          <a:lstStyle/>
          <a:p>
            <a:pPr defTabSz="9779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dirty="0"/>
              <a:t>ПЕРВОБЫТНОСТЬ </a:t>
            </a: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4198868" y="3991972"/>
            <a:ext cx="445140" cy="445140"/>
          </a:xfrm>
          <a:prstGeom prst="triangle">
            <a:avLst>
              <a:gd name="adj" fmla="val 100000"/>
            </a:avLst>
          </a:pr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3">
            <a:schemeClr val="accent3">
              <a:alpha val="90000"/>
              <a:hueOff val="0"/>
              <a:satOff val="0"/>
              <a:lumOff val="0"/>
              <a:alphaOff val="-20000"/>
            </a:schemeClr>
          </a:fillRef>
          <a:effectRef idx="2">
            <a:schemeClr val="accent3">
              <a:alpha val="90000"/>
              <a:hueOff val="0"/>
              <a:satOff val="0"/>
              <a:lumOff val="0"/>
              <a:alphaOff val="-20000"/>
            </a:schemeClr>
          </a:effectRef>
          <a:fontRef idx="minor">
            <a:schemeClr val="lt1"/>
          </a:fontRef>
        </p:style>
      </p:sp>
      <p:sp>
        <p:nvSpPr>
          <p:cNvPr id="10" name="Фигура, имеющая форму буквы L 9"/>
          <p:cNvSpPr/>
          <p:nvPr/>
        </p:nvSpPr>
        <p:spPr>
          <a:xfrm rot="5400000">
            <a:off x="6018949" y="2488164"/>
            <a:ext cx="1570477" cy="4175624"/>
          </a:xfrm>
          <a:prstGeom prst="corner">
            <a:avLst>
              <a:gd name="adj1" fmla="val 16120"/>
              <a:gd name="adj2" fmla="val 16110"/>
            </a:avLst>
          </a:prstGeom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rgbClr r="0" g="0" b="0"/>
          </a:lnRef>
          <a:fillRef idx="3">
            <a:schemeClr val="accent3">
              <a:alpha val="90000"/>
              <a:hueOff val="0"/>
              <a:satOff val="0"/>
              <a:lumOff val="0"/>
              <a:alphaOff val="-40000"/>
            </a:schemeClr>
          </a:fillRef>
          <a:effectRef idx="2">
            <a:schemeClr val="accent3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</p:sp>
      <p:sp>
        <p:nvSpPr>
          <p:cNvPr id="11" name="Полилиния 10"/>
          <p:cNvSpPr/>
          <p:nvPr/>
        </p:nvSpPr>
        <p:spPr>
          <a:xfrm>
            <a:off x="5305425" y="3346450"/>
            <a:ext cx="2795588" cy="485775"/>
          </a:xfrm>
          <a:custGeom>
            <a:avLst/>
            <a:gdLst>
              <a:gd name="connsiteX0" fmla="*/ 0 w 2359246"/>
              <a:gd name="connsiteY0" fmla="*/ 0 h 2068018"/>
              <a:gd name="connsiteX1" fmla="*/ 2359246 w 2359246"/>
              <a:gd name="connsiteY1" fmla="*/ 0 h 2068018"/>
              <a:gd name="connsiteX2" fmla="*/ 2359246 w 2359246"/>
              <a:gd name="connsiteY2" fmla="*/ 2068018 h 2068018"/>
              <a:gd name="connsiteX3" fmla="*/ 0 w 2359246"/>
              <a:gd name="connsiteY3" fmla="*/ 2068018 h 2068018"/>
              <a:gd name="connsiteX4" fmla="*/ 0 w 2359246"/>
              <a:gd name="connsiteY4" fmla="*/ 0 h 2068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9246" h="2068018">
                <a:moveTo>
                  <a:pt x="0" y="0"/>
                </a:moveTo>
                <a:lnTo>
                  <a:pt x="2359246" y="0"/>
                </a:lnTo>
                <a:lnTo>
                  <a:pt x="2359246" y="2068018"/>
                </a:lnTo>
                <a:lnTo>
                  <a:pt x="0" y="20680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83820" tIns="83820" rIns="83820" bIns="83820" spcCol="1270"/>
          <a:lstStyle/>
          <a:p>
            <a:pPr algn="ctr" defTabSz="9779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dirty="0"/>
              <a:t>ЦИВИЛИЗАЦИЯ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775" y="4875213"/>
            <a:ext cx="3838575" cy="15700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___________________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___________________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___________________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___________________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48250" y="4159250"/>
            <a:ext cx="3840163" cy="15684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___________________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___________________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___________________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___________________</a:t>
            </a:r>
          </a:p>
        </p:txBody>
      </p:sp>
      <p:sp>
        <p:nvSpPr>
          <p:cNvPr id="16" name="Управляющая кнопка: сведения 15">
            <a:hlinkClick r:id="rId6" action="ppaction://hlinksldjump" highlightClick="1"/>
          </p:cNvPr>
          <p:cNvSpPr/>
          <p:nvPr/>
        </p:nvSpPr>
        <p:spPr>
          <a:xfrm>
            <a:off x="8712000" y="6444000"/>
            <a:ext cx="360000" cy="360000"/>
          </a:xfrm>
          <a:prstGeom prst="actionButtonInformation">
            <a:avLst/>
          </a:prstGeom>
          <a:solidFill>
            <a:schemeClr val="accent4">
              <a:lumMod val="20000"/>
              <a:lumOff val="80000"/>
            </a:schemeClr>
          </a:solidFill>
          <a:ln w="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18215</TotalTime>
  <Words>994</Words>
  <Application>Microsoft Office PowerPoint</Application>
  <PresentationFormat>Экран (4:3)</PresentationFormat>
  <Paragraphs>143</Paragraphs>
  <Slides>17</Slides>
  <Notes>16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Comic Sans MS</vt:lpstr>
      <vt:lpstr>Calibri</vt:lpstr>
      <vt:lpstr>Times New Roman</vt:lpstr>
      <vt:lpstr>Тема1</vt:lpstr>
      <vt:lpstr>Тема1</vt:lpstr>
      <vt:lpstr>Тема1</vt:lpstr>
      <vt:lpstr>Тема1</vt:lpstr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МОНГОЛЬСКИЕ ЗАВОЕВАНИЯ</dc:title>
  <dc:creator>Telli</dc:creator>
  <cp:lastModifiedBy>Admin</cp:lastModifiedBy>
  <cp:revision>615</cp:revision>
  <dcterms:created xsi:type="dcterms:W3CDTF">2012-04-06T18:00:09Z</dcterms:created>
  <dcterms:modified xsi:type="dcterms:W3CDTF">2013-10-10T08:09:40Z</dcterms:modified>
</cp:coreProperties>
</file>