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65" r:id="rId4"/>
    <p:sldId id="270" r:id="rId5"/>
    <p:sldId id="271" r:id="rId6"/>
    <p:sldId id="272" r:id="rId7"/>
    <p:sldId id="273" r:id="rId8"/>
    <p:sldId id="266" r:id="rId9"/>
    <p:sldId id="274" r:id="rId10"/>
    <p:sldId id="269" r:id="rId11"/>
    <p:sldId id="276" r:id="rId12"/>
    <p:sldId id="268" r:id="rId13"/>
    <p:sldId id="267" r:id="rId14"/>
    <p:sldId id="275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DDDD"/>
    <a:srgbClr val="990000"/>
    <a:srgbClr val="0000CC"/>
    <a:srgbClr val="FFDDBF"/>
    <a:srgbClr val="EBBB8A"/>
    <a:srgbClr val="E7B98A"/>
    <a:srgbClr val="0504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9" autoAdjust="0"/>
    <p:restoredTop sz="70410" autoAdjust="0"/>
  </p:normalViewPr>
  <p:slideViewPr>
    <p:cSldViewPr>
      <p:cViewPr>
        <p:scale>
          <a:sx n="110" d="100"/>
          <a:sy n="110" d="100"/>
        </p:scale>
        <p:origin x="-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3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76AB59-BDE2-4A16-BB0C-A33E183A3F02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6D949A3-7D8F-4F56-B0E9-DE1A46459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http://myfhology.narod.ru/gods/greece-gods/zeus2.jpg</a:t>
            </a: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C7EBBF-7671-438B-825C-D2EB0CCDAED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B682F4-868E-4D7E-A590-4BD21D74F3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7CD17D-8D40-41BC-8839-F642BA2C69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A28C5B-3EE2-4020-AEFE-E0E9CE3B2B2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D30B93-B5C7-4ED4-80A0-60D1ABB550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рисунка со стр. 141 </a:t>
            </a: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96BB71-2036-43BE-B4FF-E676C64D3C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рисунков.</a:t>
            </a:r>
          </a:p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осуществляется при помощи встроенных средств </a:t>
            </a:r>
            <a:r>
              <a:rPr lang="en-US" smtClean="0"/>
              <a:t>Microsoft PPT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Иллюстрации из Википедии (Зевс, Афина, Аид,  Гера, Гефест, Аполлон, Афродита, Артемида, Посейдон )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7F741A-BB0E-4E6A-98C7-CDDED4651B2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DCDEB-62E1-4F66-8037-7261E50F5A90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3BCEB-3E42-49E5-BE04-B15605FE2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13AD-F3EB-4B7F-9F42-D0B9714E6C9E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9801F-25A7-4152-A1FB-10DE4C773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1162A-DE51-45D4-97B7-E35861C213C8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F107-452A-477B-8056-E1766B9EA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F5F72-676B-440F-B84D-A627E319FBFE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2130C-785A-405B-99B5-F37538B04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F0D0-10AF-46B4-AB59-FCB39C88731D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00727-A10A-49FA-95BA-83D8A325B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7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38DBA-4E3E-4B22-B65C-7862078EE527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53857-C9EF-4895-A840-238ECAEAC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A913A-D8C3-4438-B883-E2683B714DC0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20223-F903-4609-94D5-39124B092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6445-F11E-4421-902B-341E8A80E4F9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E8ED2-2BD3-456D-85A6-6D084B322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BB3-48A1-433B-A2BF-67466DD98F17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9643-767B-4DB8-9C62-F8D7EFD11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4FC3-8C46-4276-B3BE-649EE73C4EEE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F5748-3DD8-4DDF-9317-661438C56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C3DAD-5C4A-4706-A417-74049184C63A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4C3A8-BA19-49A9-8ADD-49BAFEC9A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D88E59-E3E1-4D58-8A65-A2A41354D814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CF95EE-A252-49EA-ADFB-596854C2E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5.jpeg"/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420938"/>
            <a:ext cx="274637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1113"/>
            <a:ext cx="7772400" cy="147002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КОСМОС ОЛИМПИЙСКИХ БОГОВ</a:t>
            </a:r>
            <a:endParaRPr lang="ru-RU" dirty="0"/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240463"/>
            <a:ext cx="61563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 22.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grpSp>
        <p:nvGrpSpPr>
          <p:cNvPr id="2867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94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90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14000" y="1080000"/>
            <a:ext cx="4720552" cy="5738180"/>
          </a:xfrm>
          <a:prstGeom prst="roundRect">
            <a:avLst>
              <a:gd name="adj" fmla="val 4964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080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ОТ ХАОСА – К ОЛИМПИЙСКОМУ </a:t>
            </a:r>
            <a:r>
              <a:rPr lang="ru-RU" sz="3200" spc="-150" dirty="0"/>
              <a:t>СПОКОЙСТВИЮ</a:t>
            </a:r>
            <a:endParaRPr lang="ru-RU" sz="3200" dirty="0"/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252413" y="2276475"/>
            <a:ext cx="8639175" cy="2281238"/>
            <a:chOff x="252000" y="2276872"/>
            <a:chExt cx="8640000" cy="2281476"/>
          </a:xfrm>
        </p:grpSpPr>
        <p:grpSp>
          <p:nvGrpSpPr>
            <p:cNvPr id="28679" name="Группа 4"/>
            <p:cNvGrpSpPr>
              <a:grpSpLocks/>
            </p:cNvGrpSpPr>
            <p:nvPr/>
          </p:nvGrpSpPr>
          <p:grpSpPr bwMode="auto">
            <a:xfrm>
              <a:off x="252000" y="2276872"/>
              <a:ext cx="8640000" cy="2281476"/>
              <a:chOff x="252000" y="2276872"/>
              <a:chExt cx="8640000" cy="2281476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252000" y="2276872"/>
                <a:ext cx="8640000" cy="2281476"/>
              </a:xfrm>
              <a:prstGeom prst="roundRect">
                <a:avLst/>
              </a:prstGeom>
              <a:blipFill>
                <a:blip r:embed="rId6">
                  <a:extLst>
                    <a:ext uri="{28A0092B-C50C-407E-A947-70E740481C1C}"/>
                  </a:extLst>
                </a:blip>
                <a:tile tx="0" ty="0" sx="100000" sy="100000" flip="none" algn="tl"/>
              </a:blip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200" dirty="0">
                    <a:latin typeface="+mn-lt"/>
                  </a:rPr>
                  <a:t>	На </a:t>
                </a:r>
                <a:r>
                  <a:rPr lang="ru-RU" sz="3200" dirty="0">
                    <a:latin typeface="+mn-lt"/>
                  </a:rPr>
                  <a:t>какие части (царства) делили мир древние греки? </a:t>
                </a:r>
                <a:endParaRPr lang="ru-RU" sz="3200" dirty="0">
                  <a:latin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200" dirty="0">
                    <a:latin typeface="+mn-lt"/>
                  </a:rPr>
                  <a:t>	</a:t>
                </a:r>
                <a:r>
                  <a:rPr lang="ru-RU" sz="3200" dirty="0">
                    <a:latin typeface="+mn-lt"/>
                  </a:rPr>
                  <a:t>Сравни </a:t>
                </a:r>
                <a:r>
                  <a:rPr lang="ru-RU" sz="3200" dirty="0">
                    <a:latin typeface="+mn-lt"/>
                  </a:rPr>
                  <a:t>с </a:t>
                </a:r>
                <a:r>
                  <a:rPr lang="ru-RU" sz="3200" dirty="0">
                    <a:latin typeface="+mn-lt"/>
                  </a:rPr>
                  <a:t>картиной </a:t>
                </a:r>
                <a:r>
                  <a:rPr lang="ru-RU" sz="3200" dirty="0">
                    <a:latin typeface="+mn-lt"/>
                  </a:rPr>
                  <a:t>мира древних египтян. В чём сходство и различие?</a:t>
                </a:r>
              </a:p>
            </p:txBody>
          </p:sp>
          <p:sp>
            <p:nvSpPr>
              <p:cNvPr id="20" name="Овал 19"/>
              <p:cNvSpPr>
                <a:spLocks noChangeAspect="1"/>
              </p:cNvSpPr>
              <p:nvPr/>
            </p:nvSpPr>
            <p:spPr>
              <a:xfrm>
                <a:off x="864000" y="2556000"/>
                <a:ext cx="252000" cy="252000"/>
              </a:xfrm>
              <a:prstGeom prst="ellipse">
                <a:avLst/>
              </a:prstGeom>
              <a:solidFill>
                <a:srgbClr val="00B0F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5241" tIns="562479" rIns="15240" bIns="562477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400"/>
              </a:p>
            </p:txBody>
          </p:sp>
        </p:grp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864000" y="3528000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51520" y="2152054"/>
            <a:ext cx="8640960" cy="2758202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5600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Подпиши имена богов под их изображениями. С помощью стрелок покажи, чему они покровительствовали.</a:t>
            </a:r>
          </a:p>
          <a:p>
            <a:pPr indent="355600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600">
                <a:latin typeface="Comic Sans MS" pitchFamily="66" charset="0"/>
              </a:rPr>
              <a:t>Запиши имя ещё одного бога (богини) и покажи, чему он (она) покровительствует.</a:t>
            </a:r>
          </a:p>
        </p:txBody>
      </p:sp>
      <p:grpSp>
        <p:nvGrpSpPr>
          <p:cNvPr id="1029" name="Группа 1028"/>
          <p:cNvGrpSpPr>
            <a:grpSpLocks/>
          </p:cNvGrpSpPr>
          <p:nvPr/>
        </p:nvGrpSpPr>
        <p:grpSpPr bwMode="auto">
          <a:xfrm>
            <a:off x="250825" y="1260475"/>
            <a:ext cx="8640763" cy="5219700"/>
            <a:chOff x="251520" y="1260000"/>
            <a:chExt cx="8640480" cy="5220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140675" y="1412409"/>
              <a:ext cx="2871694" cy="461990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+mn-lt"/>
                </a:rPr>
                <a:t>Природные силы</a:t>
              </a:r>
              <a:endParaRPr lang="ru-RU" sz="2400" dirty="0">
                <a:latin typeface="+mn-lt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856615" y="2152226"/>
              <a:ext cx="1363617" cy="461990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+mn-lt"/>
                </a:rPr>
                <a:t>Занятия</a:t>
              </a:r>
              <a:endParaRPr lang="ru-RU" sz="2400" dirty="0">
                <a:latin typeface="+mn-lt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026471" y="3789033"/>
              <a:ext cx="1100102" cy="461989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+mn-lt"/>
                </a:rPr>
                <a:t>Война</a:t>
              </a:r>
              <a:endParaRPr lang="ru-RU" sz="2400" dirty="0">
                <a:latin typeface="+mn-lt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731114" y="4479635"/>
              <a:ext cx="3690817" cy="461990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+mn-lt"/>
                </a:rPr>
                <a:t>Человеческие качества</a:t>
              </a:r>
              <a:endParaRPr lang="ru-RU" sz="2400" dirty="0">
                <a:latin typeface="+mn-lt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723269" y="2996825"/>
              <a:ext cx="1696981" cy="461990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+mn-lt"/>
                </a:rPr>
                <a:t>Искусство</a:t>
              </a:r>
              <a:endParaRPr lang="ru-RU" sz="2400" dirty="0">
                <a:latin typeface="+mn-lt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/>
              </a:extLst>
            </a:blip>
            <a:srcRect/>
            <a:stretch/>
          </p:blipFill>
          <p:spPr>
            <a:xfrm>
              <a:off x="7740000" y="1260000"/>
              <a:ext cx="1152000" cy="1440000"/>
            </a:xfrm>
            <a:prstGeom prst="roundRect">
              <a:avLst>
                <a:gd name="adj" fmla="val 10879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/>
              </a:extLst>
            </a:blip>
            <a:srcRect/>
            <a:stretch/>
          </p:blipFill>
          <p:spPr>
            <a:xfrm>
              <a:off x="251520" y="5040000"/>
              <a:ext cx="1152000" cy="1440000"/>
            </a:xfrm>
            <a:prstGeom prst="roundRect">
              <a:avLst>
                <a:gd name="adj" fmla="val 12533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/>
              </a:extLst>
            </a:blip>
            <a:srcRect/>
            <a:stretch/>
          </p:blipFill>
          <p:spPr>
            <a:xfrm>
              <a:off x="252000" y="1260000"/>
              <a:ext cx="1152000" cy="1440000"/>
            </a:xfrm>
            <a:prstGeom prst="roundRect">
              <a:avLst>
                <a:gd name="adj" fmla="val 11706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/>
              </a:extLst>
            </a:blip>
            <a:srcRect/>
            <a:stretch/>
          </p:blipFill>
          <p:spPr>
            <a:xfrm>
              <a:off x="252000" y="3168000"/>
              <a:ext cx="1151840" cy="1440000"/>
            </a:xfrm>
            <a:prstGeom prst="roundRect">
              <a:avLst>
                <a:gd name="adj" fmla="val 12532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/>
              </a:extLst>
            </a:blip>
            <a:srcRect b="-1"/>
            <a:stretch/>
          </p:blipFill>
          <p:spPr>
            <a:xfrm>
              <a:off x="7740000" y="3168000"/>
              <a:ext cx="1152000" cy="1440000"/>
            </a:xfrm>
            <a:prstGeom prst="roundRect">
              <a:avLst>
                <a:gd name="adj" fmla="val 10879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24" name="Рисунок 1023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/>
              </a:extLst>
            </a:blip>
            <a:srcRect/>
            <a:stretch/>
          </p:blipFill>
          <p:spPr>
            <a:xfrm>
              <a:off x="7740000" y="5040000"/>
              <a:ext cx="1152000" cy="1440000"/>
            </a:xfrm>
            <a:prstGeom prst="roundRect">
              <a:avLst>
                <a:gd name="adj" fmla="val 12533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25" name="Рисунок 102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/>
              </a:extLst>
            </a:blip>
            <a:srcRect/>
            <a:stretch/>
          </p:blipFill>
          <p:spPr>
            <a:xfrm>
              <a:off x="5904000" y="5040000"/>
              <a:ext cx="924640" cy="1440000"/>
            </a:xfrm>
            <a:prstGeom prst="roundRect">
              <a:avLst>
                <a:gd name="adj" fmla="val 15122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27" name="Рисунок 102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/>
              </a:extLst>
            </a:blip>
            <a:srcRect/>
            <a:stretch/>
          </p:blipFill>
          <p:spPr>
            <a:xfrm>
              <a:off x="2304000" y="5040000"/>
              <a:ext cx="934320" cy="1440000"/>
            </a:xfrm>
            <a:prstGeom prst="roundRect">
              <a:avLst>
                <a:gd name="adj" fmla="val 14628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28" name="Picture 4" descr="File:Vulcan (Bissen).jpg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/>
              </a:extLst>
            </a:blip>
            <a:srcRect/>
            <a:stretch/>
          </p:blipFill>
          <p:spPr bwMode="auto">
            <a:xfrm>
              <a:off x="4060800" y="5040000"/>
              <a:ext cx="1019420" cy="1440000"/>
            </a:xfrm>
            <a:prstGeom prst="roundRect">
              <a:avLst>
                <a:gd name="adj" fmla="val 1339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</p:grpSp>
      <p:grpSp>
        <p:nvGrpSpPr>
          <p:cNvPr id="3072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3" name="Рисунок 14" descr="_1_~1.JPG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29" name="Рисунок 17" descr="Cartoon-Clipart-Free-18.gif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0" name="Заголовок 10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ОТ ОЛИМПА ДО ТАРТАРА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Группа 4"/>
          <p:cNvGrpSpPr>
            <a:grpSpLocks/>
          </p:cNvGrpSpPr>
          <p:nvPr/>
        </p:nvGrpSpPr>
        <p:grpSpPr bwMode="auto">
          <a:xfrm>
            <a:off x="252413" y="1008063"/>
            <a:ext cx="8639175" cy="1736725"/>
            <a:chOff x="252000" y="867038"/>
            <a:chExt cx="8640000" cy="173664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2000" y="867038"/>
              <a:ext cx="8640000" cy="1736646"/>
            </a:xfrm>
            <a:prstGeom prst="roundRect">
              <a:avLst/>
            </a:prstGeom>
            <a:blipFill>
              <a:blip r:embed="rId2">
                <a:extLst>
                  <a:ext uri="{28A0092B-C50C-407E-A947-70E740481C1C}"/>
                </a:extLst>
              </a:blip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Сделай </a:t>
              </a:r>
              <a:r>
                <a:rPr lang="ru-RU" sz="3200" dirty="0">
                  <a:latin typeface="+mn-lt"/>
                </a:rPr>
                <a:t>вывод о том, почему греческие </a:t>
              </a:r>
              <a:r>
                <a:rPr lang="ru-RU" sz="3200" dirty="0">
                  <a:latin typeface="+mn-lt"/>
                </a:rPr>
                <a:t>боги не </a:t>
              </a:r>
              <a:r>
                <a:rPr lang="ru-RU" sz="3200" dirty="0">
                  <a:latin typeface="+mn-lt"/>
                </a:rPr>
                <a:t>похожи на Бога Библии.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64000" y="111600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3277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82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78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РАЗВЕНЧАНИЕ МИФА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80000" y="2916000"/>
            <a:ext cx="2647534" cy="2880000"/>
          </a:xfrm>
          <a:prstGeom prst="roundRect">
            <a:avLst>
              <a:gd name="adj" fmla="val 11789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28000" y="2916000"/>
            <a:ext cx="2755327" cy="28800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AF507438-7753-43E0-B8FC-AC1667EBCBE1}"/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148263" y="5903913"/>
            <a:ext cx="3167062" cy="782637"/>
          </a:xfrm>
          <a:prstGeom prst="roundRect">
            <a:avLst/>
          </a:prstGeom>
          <a:blipFill>
            <a:blip r:embed="rId2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Задумавшаяся поэтесса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Сапфо. Роспись I в.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188" y="5903913"/>
            <a:ext cx="3625850" cy="782637"/>
          </a:xfrm>
          <a:prstGeom prst="roundRect">
            <a:avLst/>
          </a:prstGeom>
          <a:blipFill>
            <a:blip r:embed="rId2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Древнегреческие поэты.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Рисунок на вазе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738329"/>
            <a:ext cx="7920000" cy="3507343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РЕЛИГИИ ДРЕВНИХ ГРЕКОВ ЗАМЕТНЫ ОТЛИЧИЯ ОТ ДРЕВНЕВОСТОЧНЫХ ВЕРОВАНИЙ.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379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02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798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7207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2000" y="972000"/>
            <a:ext cx="8640000" cy="2009061"/>
          </a:xfrm>
          <a:prstGeom prst="roundRect">
            <a:avLst/>
          </a:prstGeom>
          <a:blipFill>
            <a:blip r:embed="rId2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24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Основываясь на тексте § 22, объясни, почему некоторые греки начинают сомневаться в существовании олимпийских богов.</a:t>
            </a:r>
          </a:p>
        </p:txBody>
      </p:sp>
      <p:grpSp>
        <p:nvGrpSpPr>
          <p:cNvPr id="3482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30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26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047875" y="3068960"/>
            <a:ext cx="5048250" cy="3152775"/>
          </a:xfrm>
          <a:prstGeom prst="roundRect">
            <a:avLst>
              <a:gd name="adj" fmla="val 8208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89013" y="6300788"/>
            <a:ext cx="7399337" cy="5095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Развалины древнегреческого храма Афродиты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2000" y="972000"/>
            <a:ext cx="8640000" cy="2485787"/>
          </a:xfrm>
          <a:prstGeom prst="roundRect">
            <a:avLst/>
          </a:prstGeom>
          <a:blipFill>
            <a:blip r:embed="rId2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24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Продолжи заполнять таблицу «Религии Древнего мира». Заполни строку «религия Древней Греции», в первой колонке укажи, кто правит поступками людей и богов.</a:t>
            </a:r>
          </a:p>
        </p:txBody>
      </p:sp>
      <p:grpSp>
        <p:nvGrpSpPr>
          <p:cNvPr id="3584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74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70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65113" y="4200525"/>
          <a:ext cx="8639175" cy="2468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/>
                <a:gridCol w="2160000"/>
                <a:gridCol w="2160000"/>
                <a:gridCol w="216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Религии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Различие</a:t>
                      </a:r>
                    </a:p>
                    <a:p>
                      <a:pPr algn="ctr"/>
                      <a:r>
                        <a:rPr lang="ru-RU" sz="2400" dirty="0" smtClean="0"/>
                        <a:t>богов и людей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Судьба после</a:t>
                      </a:r>
                    </a:p>
                    <a:p>
                      <a:pPr algn="ctr"/>
                      <a:r>
                        <a:rPr lang="ru-RU" sz="2400" dirty="0" smtClean="0"/>
                        <a:t>смерти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Зачем обращаются</a:t>
                      </a:r>
                    </a:p>
                    <a:p>
                      <a:pPr algn="ctr"/>
                      <a:r>
                        <a:rPr lang="ru-RU" sz="2400" dirty="0" smtClean="0"/>
                        <a:t>к богам?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Древняя Греция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3962400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 anchor="ctr"/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А разве с богами можно спорить? Я думаю, что все древние народы своих богов боялись и приносили им жертвы.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3962400"/>
          </a:xfrm>
          <a:ln>
            <a:round/>
          </a:ln>
        </p:spPr>
        <p:txBody>
          <a:bodyPr anchor="ctr"/>
          <a:lstStyle/>
          <a:p>
            <a:pPr marL="88900" indent="358775">
              <a:spcBef>
                <a:spcPct val="0"/>
              </a:spcBef>
            </a:pPr>
            <a:r>
              <a:rPr lang="ru-RU" smtClean="0"/>
              <a:t>Не все. Например, греки умудрялись со своими богами не только спорить, но иногда и посмеивались над ними. 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734050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300663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мнения Антошки и учёных.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ГРЕКИ ЧАСТО СПОРИЛИ С БОГАМИ? ПОЧЕМУ ГРЕЧЕСКИЕ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БОГИ НЕ ПОХОЖИ НА БОГА БИБЛИИ?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</a:t>
            </a:r>
            <a:r>
              <a:rPr lang="ru-RU" dirty="0" smtClean="0"/>
              <a:t>ПРОБЛЕМУ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05" name="Group 49"/>
          <p:cNvGraphicFramePr>
            <a:graphicFrameLocks noGrp="1"/>
          </p:cNvGraphicFramePr>
          <p:nvPr/>
        </p:nvGraphicFramePr>
        <p:xfrm>
          <a:off x="265113" y="1341438"/>
          <a:ext cx="8640762" cy="4964112"/>
        </p:xfrm>
        <a:graphic>
          <a:graphicData uri="http://schemas.openxmlformats.org/drawingml/2006/table">
            <a:tbl>
              <a:tblPr/>
              <a:tblGrid>
                <a:gridCol w="1684337"/>
                <a:gridCol w="1050925"/>
                <a:gridCol w="5905500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Понятия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Религия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Дом бога-покровителя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Легендарные сказания о героях, богах, явлениях природы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15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Храм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Люди, знающие молитвы для обращения к богам и обряды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богослужения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Праздник в честь верховного бога Зевса, живущего на горе Олимп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Жрец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Вера людей в Бога или богов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356775" y="2093044"/>
            <a:ext cx="8640000" cy="3439239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2000" rIns="72000" anchor="ctr">
            <a:spAutoFit/>
          </a:bodyPr>
          <a:lstStyle/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С помощью стрелок соедини понятия с их определениями.</a:t>
            </a:r>
          </a:p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Впиши в первую колонку недостающие понятия.</a:t>
            </a:r>
          </a:p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Впиши в последнюю строку известное тебе слово с соответствующим ему значением.</a:t>
            </a:r>
          </a:p>
        </p:txBody>
      </p:sp>
      <p:grpSp>
        <p:nvGrpSpPr>
          <p:cNvPr id="1949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50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9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9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124075" y="1557338"/>
            <a:ext cx="863600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44" name="Group 40"/>
          <p:cNvGraphicFramePr>
            <a:graphicFrameLocks noGrp="1"/>
          </p:cNvGraphicFramePr>
          <p:nvPr/>
        </p:nvGraphicFramePr>
        <p:xfrm>
          <a:off x="252413" y="1196975"/>
          <a:ext cx="8628062" cy="4903788"/>
        </p:xfrm>
        <a:graphic>
          <a:graphicData uri="http://schemas.openxmlformats.org/drawingml/2006/table">
            <a:tbl>
              <a:tblPr/>
              <a:tblGrid>
                <a:gridCol w="7880350"/>
                <a:gridCol w="7477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Древние египтяне считали главным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богом Ра.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Уту-Шамаш — бог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Древнего Египта.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Сфинксы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— мифические звери с телом льва и головой человека.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Цивилизация Древнего Китая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породила учение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Будды.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Моисей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— главный пророк древних евреев.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Конфуций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— основатель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буддизма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grpSp>
        <p:nvGrpSpPr>
          <p:cNvPr id="2153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42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3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38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2282" y="1446858"/>
            <a:ext cx="8627811" cy="4200704"/>
          </a:xfrm>
          <a:prstGeom prst="roundRect">
            <a:avLst>
              <a:gd name="adj" fmla="val 10887"/>
            </a:avLst>
          </a:prstGeom>
          <a:blipFill>
            <a:blip r:embed="rId5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Выбери в таблице утверждения, которые относятся к понятию «цивилизация», и отметь их знаком «+».</a:t>
            </a:r>
          </a:p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Исправь неверные утверждения так, чтобы они стали верными.</a:t>
            </a:r>
          </a:p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Выполни задание на повышенном уровне, запиши в свободной строке таблицы любое верное утверждение, используя два-три любых выделенных слова.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72000"/>
            <a:ext cx="8640000" cy="1532334"/>
          </a:xfrm>
          <a:prstGeom prst="roundRect">
            <a:avLst/>
          </a:prstGeom>
          <a:blipFill>
            <a:blip r:embed="rId3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Сделай </a:t>
            </a:r>
            <a:r>
              <a:rPr lang="ru-RU" sz="2800" dirty="0">
                <a:latin typeface="+mn-lt"/>
              </a:rPr>
              <a:t>подписи под рисунками, изображающими </a:t>
            </a:r>
            <a:r>
              <a:rPr lang="ru-RU" sz="2800" dirty="0">
                <a:latin typeface="+mn-lt"/>
              </a:rPr>
              <a:t>основные </a:t>
            </a:r>
            <a:r>
              <a:rPr lang="ru-RU" sz="2800" dirty="0">
                <a:latin typeface="+mn-lt"/>
              </a:rPr>
              <a:t>правила жизни греческого полиса.</a:t>
            </a:r>
          </a:p>
        </p:txBody>
      </p:sp>
      <p:grpSp>
        <p:nvGrpSpPr>
          <p:cNvPr id="2355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70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6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59480" y="3068960"/>
            <a:ext cx="2225040" cy="2160000"/>
          </a:xfrm>
          <a:prstGeom prst="roundRect">
            <a:avLst>
              <a:gd name="adj" fmla="val 11013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23560" name="TextBox 18"/>
          <p:cNvSpPr txBox="1">
            <a:spLocks noChangeArrowheads="1"/>
          </p:cNvSpPr>
          <p:nvPr/>
        </p:nvSpPr>
        <p:spPr bwMode="auto">
          <a:xfrm>
            <a:off x="366713" y="5589588"/>
            <a:ext cx="2492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____________</a:t>
            </a:r>
          </a:p>
          <a:p>
            <a:pPr algn="ctr"/>
            <a:r>
              <a:rPr lang="ru-RU" sz="2400">
                <a:latin typeface="Comic Sans MS" pitchFamily="66" charset="0"/>
              </a:rPr>
              <a:t>____________</a:t>
            </a:r>
          </a:p>
        </p:txBody>
      </p:sp>
      <p:sp>
        <p:nvSpPr>
          <p:cNvPr id="23561" name="TextBox 19"/>
          <p:cNvSpPr txBox="1">
            <a:spLocks noChangeArrowheads="1"/>
          </p:cNvSpPr>
          <p:nvPr/>
        </p:nvSpPr>
        <p:spPr bwMode="auto">
          <a:xfrm>
            <a:off x="3325813" y="5597525"/>
            <a:ext cx="2492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____________</a:t>
            </a:r>
          </a:p>
          <a:p>
            <a:pPr algn="ctr"/>
            <a:r>
              <a:rPr lang="ru-RU" sz="2400">
                <a:latin typeface="Comic Sans MS" pitchFamily="66" charset="0"/>
              </a:rPr>
              <a:t>____________</a:t>
            </a:r>
          </a:p>
        </p:txBody>
      </p:sp>
      <p:sp>
        <p:nvSpPr>
          <p:cNvPr id="23562" name="TextBox 20"/>
          <p:cNvSpPr txBox="1">
            <a:spLocks noChangeArrowheads="1"/>
          </p:cNvSpPr>
          <p:nvPr/>
        </p:nvSpPr>
        <p:spPr bwMode="auto">
          <a:xfrm>
            <a:off x="6183313" y="5622925"/>
            <a:ext cx="24923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____________</a:t>
            </a:r>
          </a:p>
          <a:p>
            <a:pPr algn="ctr"/>
            <a:r>
              <a:rPr lang="ru-RU" sz="2400">
                <a:latin typeface="Comic Sans MS" pitchFamily="66" charset="0"/>
              </a:rPr>
              <a:t>____________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42707" y="3068960"/>
            <a:ext cx="2029093" cy="2160000"/>
          </a:xfrm>
          <a:prstGeom prst="roundRect">
            <a:avLst>
              <a:gd name="adj" fmla="val 12832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6415414" y="3068960"/>
            <a:ext cx="2029093" cy="2160000"/>
          </a:xfrm>
          <a:prstGeom prst="roundRect">
            <a:avLst>
              <a:gd name="adj" fmla="val 13791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2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08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484784"/>
            <a:ext cx="8639999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ОТ ХАОСА – К ОЛИМПИЙСКОМУ </a:t>
            </a:r>
            <a:r>
              <a:rPr lang="ru-RU" sz="3600" b="1" spc="-1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СПОКОЙСТВИЮ</a:t>
            </a:r>
            <a:endParaRPr lang="ru-RU" sz="3600" b="1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8" y="365001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ОТ ОЛИМПА ДО ТАРТАРА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5090175"/>
            <a:ext cx="602764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РАЗВЕНЧАНИЕ МИФА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080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ОТ ХАОСА – К ОЛИМПИЙСКОМУ </a:t>
            </a:r>
            <a:r>
              <a:rPr lang="ru-RU" sz="3200" spc="-150" dirty="0"/>
              <a:t>СПОКОЙСТВИЮ</a:t>
            </a:r>
          </a:p>
        </p:txBody>
      </p:sp>
      <p:grpSp>
        <p:nvGrpSpPr>
          <p:cNvPr id="2662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54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50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252000" y="1149256"/>
            <a:ext cx="8640000" cy="1055608"/>
          </a:xfrm>
          <a:prstGeom prst="roundRect">
            <a:avLst/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Расставь </a:t>
            </a:r>
            <a:r>
              <a:rPr lang="ru-RU" sz="2800" dirty="0">
                <a:latin typeface="+mn-lt"/>
              </a:rPr>
              <a:t>события и явления в правильной </a:t>
            </a:r>
            <a:r>
              <a:rPr lang="ru-RU" sz="2800" dirty="0">
                <a:latin typeface="+mn-lt"/>
              </a:rPr>
              <a:t>последовательности.</a:t>
            </a:r>
            <a:endParaRPr lang="ru-RU" sz="2800" dirty="0">
              <a:latin typeface="+mn-lt"/>
            </a:endParaRPr>
          </a:p>
        </p:txBody>
      </p:sp>
      <p:grpSp>
        <p:nvGrpSpPr>
          <p:cNvPr id="26632" name="Группа 20"/>
          <p:cNvGrpSpPr>
            <a:grpSpLocks/>
          </p:cNvGrpSpPr>
          <p:nvPr/>
        </p:nvGrpSpPr>
        <p:grpSpPr bwMode="auto">
          <a:xfrm>
            <a:off x="260350" y="5891213"/>
            <a:ext cx="8623300" cy="777875"/>
            <a:chOff x="259593" y="5458406"/>
            <a:chExt cx="8624812" cy="778905"/>
          </a:xfrm>
        </p:grpSpPr>
        <p:sp>
          <p:nvSpPr>
            <p:cNvPr id="22" name="Полилиния 21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</p:grpSp>
      <p:sp>
        <p:nvSpPr>
          <p:cNvPr id="26633" name="Прямоугольник 26"/>
          <p:cNvSpPr>
            <a:spLocks noChangeArrowheads="1"/>
          </p:cNvSpPr>
          <p:nvPr/>
        </p:nvSpPr>
        <p:spPr bwMode="auto">
          <a:xfrm>
            <a:off x="225425" y="2217738"/>
            <a:ext cx="8631238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rIns="72000" anchor="ctr">
            <a:spAutoFit/>
          </a:bodyPr>
          <a:lstStyle/>
          <a:p>
            <a:r>
              <a:rPr lang="ru-RU" sz="2500">
                <a:latin typeface="Comic Sans MS" pitchFamily="66" charset="0"/>
              </a:rPr>
              <a:t>1. Олимпийские боги разрешили людям преобразовывать природу. На смену золотому веку пришёл железный век ремесла и торговли.</a:t>
            </a:r>
          </a:p>
          <a:p>
            <a:r>
              <a:rPr lang="ru-RU" sz="2500">
                <a:latin typeface="Comic Sans MS" pitchFamily="66" charset="0"/>
              </a:rPr>
              <a:t>2. Восстание против титанов олимпийских богов во главе с Зевсом, которые убили или покорили титанов. </a:t>
            </a:r>
          </a:p>
          <a:p>
            <a:r>
              <a:rPr lang="ru-RU" sz="2500">
                <a:latin typeface="Comic Sans MS" pitchFamily="66" charset="0"/>
              </a:rPr>
              <a:t>3. Возникновение из хаоса (беспорядка) первого поколения богов во главе с Небом-Ураном. Наступило время правления титанов, ставшее золотым веком людей-земледельцев.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080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ОТ ХАОСА – К ОЛИМПИЙСКОМУ </a:t>
            </a:r>
            <a:r>
              <a:rPr lang="ru-RU" sz="3200" spc="-150" dirty="0"/>
              <a:t>СПОКОЙСТВИЮ</a:t>
            </a:r>
          </a:p>
        </p:txBody>
      </p:sp>
      <p:grpSp>
        <p:nvGrpSpPr>
          <p:cNvPr id="2765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72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68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252000" y="1196752"/>
            <a:ext cx="8640000" cy="3200876"/>
          </a:xfrm>
          <a:prstGeom prst="roundRect">
            <a:avLst>
              <a:gd name="adj" fmla="val 11906"/>
            </a:avLst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Какой процесс из истории Древней Греции отражён в мифах о происхождении богов: развития или упадка цивилизации? Запиши в таблице одно доказательство своего утверждения.</a:t>
            </a:r>
          </a:p>
          <a:p>
            <a:pPr indent="35718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600">
                <a:latin typeface="Comic Sans MS" pitchFamily="66" charset="0"/>
              </a:rPr>
              <a:t>Запиши в таблице два-три доказательства своего утверждения.</a:t>
            </a:r>
          </a:p>
        </p:txBody>
      </p:sp>
      <p:graphicFrame>
        <p:nvGraphicFramePr>
          <p:cNvPr id="27674" name="Group 26"/>
          <p:cNvGraphicFramePr>
            <a:graphicFrameLocks noGrp="1"/>
          </p:cNvGraphicFramePr>
          <p:nvPr/>
        </p:nvGraphicFramePr>
        <p:xfrm>
          <a:off x="252413" y="4729163"/>
          <a:ext cx="8639175" cy="200660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3695</TotalTime>
  <Words>622</Words>
  <Application>Microsoft Office PowerPoint</Application>
  <PresentationFormat>Экран (4:3)</PresentationFormat>
  <Paragraphs>97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 ОЛИМПИЙСКИХ БОГОВ</dc:title>
  <dc:creator>Telli</dc:creator>
  <cp:lastModifiedBy>Admin</cp:lastModifiedBy>
  <cp:revision>232</cp:revision>
  <dcterms:created xsi:type="dcterms:W3CDTF">2012-04-06T18:00:09Z</dcterms:created>
  <dcterms:modified xsi:type="dcterms:W3CDTF">2012-12-03T11:12:27Z</dcterms:modified>
</cp:coreProperties>
</file>