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67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75" r:id="rId11"/>
    <p:sldId id="266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800000"/>
    <a:srgbClr val="0F4D10"/>
    <a:srgbClr val="008000"/>
    <a:srgbClr val="151515"/>
    <a:srgbClr val="242424"/>
    <a:srgbClr val="000000"/>
    <a:srgbClr val="444444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945" autoAdjust="0"/>
    <p:restoredTop sz="94556" autoAdjust="0"/>
  </p:normalViewPr>
  <p:slideViewPr>
    <p:cSldViewPr>
      <p:cViewPr varScale="1">
        <p:scale>
          <a:sx n="69" d="100"/>
          <a:sy n="69" d="100"/>
        </p:scale>
        <p:origin x="-780" y="-90"/>
      </p:cViewPr>
      <p:guideLst>
        <p:guide orient="horz" pos="3657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46085125" cy="460851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0509C56D-BF19-4310-B838-FC218DC58A1F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EFA59D1B-F6F1-40CD-9E97-1D87AA381B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883B2-8C55-425B-9C9C-5E9F3F2CAB21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D3CC81-A18F-4695-9A63-D3DD919D0A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A71FF6-F7C1-4BD3-9C9A-7DC69B394F5B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565BC3-95B3-4CD5-BD49-2FCE8C550B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80E575-461C-4ED2-8D6D-A1A12D0BFA2B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FE399F-BC75-4A39-B2AA-1C75FE0CDA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6D7C74-8391-435D-B294-D3A48068CB7B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F92C2A-0D39-43C8-804D-ECC4F4190C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9651DD-6817-41F1-9597-7BD334809E97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B5DF1D-A4BB-4EE1-861E-9FE5C08B31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D110E4-5AF7-4801-90E8-D6C9F945BAAB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D6456D-F1DD-4627-B69D-B914B8651C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EC858F-8E73-4F4F-9C93-59DA74A7788C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77D06D-83D4-47B5-B123-16F8BC9DC2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F6440B-FC71-49AA-AB10-499850F2CE88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80B01B-974B-4093-970F-3D8837DE8D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D3F996-D71C-4F28-8701-29E3D59AFA4A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A0FE68-AEB3-4C52-AA4D-A29CF2FE54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8BDB33-E4AB-4F09-B065-29C41E06E59E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180810-41F4-4F8A-915C-F6038DCDA7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0571D9-1609-4ACA-9369-67509F6B9925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0DA8EA-B8E1-424C-8576-8310CD0583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8D1D174-24CA-41F0-8CB7-2B704F7E01BB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059E1D3-8187-4E3B-A9F1-1E07A2B5D0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3"/>
          <p:cNvSpPr txBox="1">
            <a:spLocks noChangeArrowheads="1"/>
          </p:cNvSpPr>
          <p:nvPr/>
        </p:nvSpPr>
        <p:spPr bwMode="auto">
          <a:xfrm>
            <a:off x="0" y="3578225"/>
            <a:ext cx="9144000" cy="549275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5.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1</a:t>
            </a:r>
            <a:r>
              <a:rPr lang="ru-RU" sz="3000" b="1">
                <a:solidFill>
                  <a:srgbClr val="151515"/>
                </a:solidFill>
              </a:rPr>
              <a:t>.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 Понятие о процентах</a:t>
            </a:r>
          </a:p>
        </p:txBody>
      </p:sp>
      <p:sp>
        <p:nvSpPr>
          <p:cNvPr id="14338" name="TextBox 10"/>
          <p:cNvSpPr txBox="1">
            <a:spLocks noChangeArrowheads="1"/>
          </p:cNvSpPr>
          <p:nvPr/>
        </p:nvSpPr>
        <p:spPr bwMode="auto">
          <a:xfrm>
            <a:off x="0" y="6334125"/>
            <a:ext cx="20510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srgbClr val="0F4D10"/>
                </a:solidFill>
                <a:latin typeface="Verdana" pitchFamily="34" charset="0"/>
              </a:rPr>
              <a:t>Школа 2100</a:t>
            </a:r>
          </a:p>
          <a:p>
            <a:r>
              <a:rPr lang="en-US" sz="1400" b="1">
                <a:solidFill>
                  <a:srgbClr val="0F4D10"/>
                </a:solidFill>
                <a:latin typeface="Verdana" pitchFamily="34" charset="0"/>
              </a:rPr>
              <a:t>school2100.ru</a:t>
            </a:r>
            <a:endParaRPr lang="ru-RU" sz="1400" b="1">
              <a:solidFill>
                <a:srgbClr val="0F4D10"/>
              </a:solidFill>
              <a:latin typeface="Verdan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-26988"/>
            <a:ext cx="3132138" cy="900113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Презентация для учебника</a:t>
            </a:r>
          </a:p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Козлова С. А., Рубин А. Г.</a:t>
            </a:r>
          </a:p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«Математика,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</a:rPr>
              <a:t>6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 класс. Ч.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</a:rPr>
              <a:t>1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»</a:t>
            </a:r>
          </a:p>
        </p:txBody>
      </p:sp>
      <p:sp>
        <p:nvSpPr>
          <p:cNvPr id="14340" name="TextBox 5"/>
          <p:cNvSpPr txBox="1">
            <a:spLocks noChangeArrowheads="1"/>
          </p:cNvSpPr>
          <p:nvPr/>
        </p:nvSpPr>
        <p:spPr bwMode="auto">
          <a:xfrm>
            <a:off x="0" y="2781300"/>
            <a:ext cx="9144000" cy="549275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ГЛАВА 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V</a:t>
            </a:r>
            <a:r>
              <a:rPr lang="ru-RU" sz="3000" b="1">
                <a:solidFill>
                  <a:srgbClr val="151515"/>
                </a:solidFill>
              </a:rPr>
              <a:t>. 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ПРОЦЕНТЫ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19399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Задачи на проценты</a:t>
            </a:r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, по сути,</a:t>
            </a:r>
          </a:p>
          <a:p>
            <a:pPr algn="ctr"/>
            <a:r>
              <a:rPr lang="ru-RU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являются задачами на дроби</a:t>
            </a:r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30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но дроби особого вида</a:t>
            </a:r>
          </a:p>
          <a:p>
            <a:pPr algn="ctr"/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со знаменателем </a:t>
            </a:r>
            <a:r>
              <a:rPr lang="ru-RU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100</a:t>
            </a:r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).</a:t>
            </a:r>
          </a:p>
        </p:txBody>
      </p:sp>
      <p:pic>
        <p:nvPicPr>
          <p:cNvPr id="23554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5" name="TextBox 7"/>
          <p:cNvSpPr txBox="1">
            <a:spLocks noChangeArrowheads="1"/>
          </p:cNvSpPr>
          <p:nvPr/>
        </p:nvSpPr>
        <p:spPr bwMode="auto">
          <a:xfrm>
            <a:off x="0" y="74613"/>
            <a:ext cx="3132138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Понятие</a:t>
            </a:r>
          </a:p>
          <a:p>
            <a:pPr algn="ctr"/>
            <a:r>
              <a:rPr lang="ru-RU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 процентах</a:t>
            </a:r>
          </a:p>
        </p:txBody>
      </p:sp>
      <p:sp>
        <p:nvSpPr>
          <p:cNvPr id="23556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 задачах на проценты</a:t>
            </a:r>
          </a:p>
        </p:txBody>
      </p:sp>
      <p:sp>
        <p:nvSpPr>
          <p:cNvPr id="12" name="TextBox 11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520" y="3293985"/>
            <a:ext cx="8640960" cy="2419509"/>
          </a:xfrm>
          <a:prstGeom prst="rect">
            <a:avLst/>
          </a:prstGeom>
          <a:blipFill rotWithShape="1">
            <a:blip r:embed="rId3"/>
            <a:stretch>
              <a:fillRect t="-4030" b="-8312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3132138" y="7938"/>
            <a:ext cx="6011862" cy="900112"/>
          </a:xfrm>
          <a:prstGeom prst="snip2DiagRect">
            <a:avLst>
              <a:gd name="adj1" fmla="val 18127"/>
              <a:gd name="adj2" fmla="val 0"/>
            </a:avLst>
          </a:prstGeom>
          <a:solidFill>
            <a:schemeClr val="bg1">
              <a:alpha val="9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ПРОВЕРЬТЕ СЕБЯ</a:t>
            </a:r>
          </a:p>
        </p:txBody>
      </p:sp>
      <p:sp>
        <p:nvSpPr>
          <p:cNvPr id="24578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0763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Ответьте на следующие вопросы:</a:t>
            </a:r>
            <a:endParaRPr lang="en-US" sz="22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7938"/>
            <a:ext cx="3132138" cy="900112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Делимость.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Свойства делимости</a:t>
            </a:r>
          </a:p>
        </p:txBody>
      </p:sp>
      <p:pic>
        <p:nvPicPr>
          <p:cNvPr id="24580" name="Рисунок 1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1" name="TextBox 1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ПРОВЕРЬТЕ СЕБЯ</a:t>
            </a:r>
          </a:p>
        </p:txBody>
      </p:sp>
      <p:sp>
        <p:nvSpPr>
          <p:cNvPr id="24582" name="TextBox 14"/>
          <p:cNvSpPr txBox="1">
            <a:spLocks noChangeArrowheads="1"/>
          </p:cNvSpPr>
          <p:nvPr/>
        </p:nvSpPr>
        <p:spPr bwMode="auto">
          <a:xfrm>
            <a:off x="250825" y="1773238"/>
            <a:ext cx="8640763" cy="4302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Что такое процент?</a:t>
            </a:r>
          </a:p>
        </p:txBody>
      </p:sp>
      <p:sp>
        <p:nvSpPr>
          <p:cNvPr id="24583" name="TextBox 14"/>
          <p:cNvSpPr txBox="1">
            <a:spLocks noChangeArrowheads="1"/>
          </p:cNvSpPr>
          <p:nvPr/>
        </p:nvSpPr>
        <p:spPr bwMode="auto">
          <a:xfrm>
            <a:off x="250825" y="2259013"/>
            <a:ext cx="8640763" cy="7699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Найдите один процент от чисел: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100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1000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250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10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7300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1000000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24584" name="TextBox 14"/>
          <p:cNvSpPr txBox="1">
            <a:spLocks noChangeArrowheads="1"/>
          </p:cNvSpPr>
          <p:nvPr/>
        </p:nvSpPr>
        <p:spPr bwMode="auto">
          <a:xfrm>
            <a:off x="250825" y="3109913"/>
            <a:ext cx="8640763" cy="4302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Сколько процентов от числа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200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 составляет число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100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?</a:t>
            </a:r>
          </a:p>
        </p:txBody>
      </p:sp>
      <p:sp>
        <p:nvSpPr>
          <p:cNvPr id="24585" name="TextBox 14"/>
          <p:cNvSpPr txBox="1">
            <a:spLocks noChangeArrowheads="1"/>
          </p:cNvSpPr>
          <p:nvPr/>
        </p:nvSpPr>
        <p:spPr bwMode="auto">
          <a:xfrm>
            <a:off x="250825" y="3608388"/>
            <a:ext cx="8640763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Скольким процентам от числа 1 соответствует осьмушка?</a:t>
            </a:r>
          </a:p>
        </p:txBody>
      </p:sp>
      <p:sp>
        <p:nvSpPr>
          <p:cNvPr id="24586" name="TextBox 24"/>
          <p:cNvSpPr txBox="1">
            <a:spLocks noChangeArrowheads="1"/>
          </p:cNvSpPr>
          <p:nvPr/>
        </p:nvSpPr>
        <p:spPr bwMode="auto">
          <a:xfrm>
            <a:off x="250825" y="4144963"/>
            <a:ext cx="8640763" cy="7699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Каким дробям соответствует: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56</a:t>
            </a:r>
            <a:r>
              <a:rPr lang="en-US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%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25</a:t>
            </a:r>
            <a:r>
              <a:rPr lang="en-US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%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10</a:t>
            </a:r>
            <a:r>
              <a:rPr lang="en-US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%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r>
              <a:rPr lang="en-US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%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120%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0,</a:t>
            </a:r>
            <a:r>
              <a:rPr lang="en-US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%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? </a:t>
            </a:r>
          </a:p>
        </p:txBody>
      </p:sp>
      <p:sp>
        <p:nvSpPr>
          <p:cNvPr id="24587" name="TextBox 17"/>
          <p:cNvSpPr txBox="1">
            <a:spLocks noChangeArrowheads="1"/>
          </p:cNvSpPr>
          <p:nvPr/>
        </p:nvSpPr>
        <p:spPr bwMode="auto">
          <a:xfrm>
            <a:off x="0" y="74613"/>
            <a:ext cx="3132138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Понятие</a:t>
            </a:r>
          </a:p>
          <a:p>
            <a:pPr algn="ctr"/>
            <a:r>
              <a:rPr lang="ru-RU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 процентах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520" y="1268760"/>
            <a:ext cx="8640960" cy="1408975"/>
          </a:xfrm>
          <a:prstGeom prst="rect">
            <a:avLst/>
          </a:prstGeom>
          <a:blipFill rotWithShape="1">
            <a:blip r:embed="rId2"/>
            <a:stretch>
              <a:fillRect t="-6926" b="-5628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  <p:pic>
        <p:nvPicPr>
          <p:cNvPr id="15362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TextBox 7"/>
          <p:cNvSpPr txBox="1">
            <a:spLocks noChangeArrowheads="1"/>
          </p:cNvSpPr>
          <p:nvPr/>
        </p:nvSpPr>
        <p:spPr bwMode="auto">
          <a:xfrm>
            <a:off x="0" y="74613"/>
            <a:ext cx="3132138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Понятие</a:t>
            </a:r>
          </a:p>
          <a:p>
            <a:pPr algn="ctr"/>
            <a:r>
              <a:rPr lang="ru-RU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 процентах</a:t>
            </a:r>
          </a:p>
        </p:txBody>
      </p:sp>
      <p:sp>
        <p:nvSpPr>
          <p:cNvPr id="15364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Определение процента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50825" y="2759075"/>
            <a:ext cx="8642350" cy="11684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Для</a:t>
            </a:r>
            <a:r>
              <a:rPr lang="en-US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обозначения процента</a:t>
            </a:r>
            <a:endParaRPr lang="en-US" sz="35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используется</a:t>
            </a:r>
            <a:r>
              <a:rPr lang="en-US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знак </a:t>
            </a:r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%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ru-RU" sz="35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3987800"/>
            <a:ext cx="8642350" cy="224631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Вместо</a:t>
            </a:r>
            <a:endParaRPr lang="en-US" sz="35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«</a:t>
            </a:r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процент от данного числа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» можно говорить</a:t>
            </a:r>
            <a:endParaRPr lang="en-US" sz="35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«</a:t>
            </a:r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процент</a:t>
            </a:r>
            <a:r>
              <a:rPr lang="en-US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данного числа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».</a:t>
            </a:r>
            <a:endParaRPr lang="ru-RU" sz="35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50825" y="1268413"/>
            <a:ext cx="8642350" cy="4032250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Исторически сложилось так,</a:t>
            </a:r>
          </a:p>
          <a:p>
            <a:pPr algn="ctr"/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что некоторые дроби</a:t>
            </a:r>
          </a:p>
          <a:p>
            <a:pPr algn="ctr"/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с числителем </a:t>
            </a:r>
            <a:r>
              <a:rPr lang="ru-RU" sz="3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имеют,</a:t>
            </a:r>
          </a:p>
          <a:p>
            <a:pPr algn="ctr"/>
            <a:r>
              <a:rPr lang="ru-RU" sz="3200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кроме общепринятого математического</a:t>
            </a:r>
          </a:p>
          <a:p>
            <a:pPr algn="ctr"/>
            <a:r>
              <a:rPr lang="ru-RU" sz="3200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стандартного названия</a:t>
            </a:r>
          </a:p>
          <a:p>
            <a:pPr algn="ctr"/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(оно выражается числительным),</a:t>
            </a:r>
          </a:p>
          <a:p>
            <a:pPr algn="ctr"/>
            <a:r>
              <a:rPr lang="ru-RU" sz="3200" i="1">
                <a:solidFill>
                  <a:srgbClr val="632523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ещё и своё индивидуальное название 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(выражается существительным).</a:t>
            </a:r>
          </a:p>
        </p:txBody>
      </p:sp>
      <p:pic>
        <p:nvPicPr>
          <p:cNvPr id="16386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TextBox 7"/>
          <p:cNvSpPr txBox="1">
            <a:spLocks noChangeArrowheads="1"/>
          </p:cNvSpPr>
          <p:nvPr/>
        </p:nvSpPr>
        <p:spPr bwMode="auto">
          <a:xfrm>
            <a:off x="0" y="74613"/>
            <a:ext cx="3132138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Понятие</a:t>
            </a:r>
          </a:p>
          <a:p>
            <a:pPr algn="ctr"/>
            <a:r>
              <a:rPr lang="ru-RU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 процентах</a:t>
            </a:r>
          </a:p>
        </p:txBody>
      </p:sp>
      <p:sp>
        <p:nvSpPr>
          <p:cNvPr id="16388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Индивидуальные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названия дробей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4778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ПРИМЕР</a:t>
            </a:r>
          </a:p>
        </p:txBody>
      </p:sp>
      <p:pic>
        <p:nvPicPr>
          <p:cNvPr id="17410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TextBox 7"/>
          <p:cNvSpPr txBox="1">
            <a:spLocks noChangeArrowheads="1"/>
          </p:cNvSpPr>
          <p:nvPr/>
        </p:nvSpPr>
        <p:spPr bwMode="auto">
          <a:xfrm>
            <a:off x="0" y="74613"/>
            <a:ext cx="3132138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Понятие</a:t>
            </a:r>
          </a:p>
          <a:p>
            <a:pPr algn="ctr"/>
            <a:r>
              <a:rPr lang="ru-RU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 процентах</a:t>
            </a:r>
          </a:p>
        </p:txBody>
      </p:sp>
      <p:sp>
        <p:nvSpPr>
          <p:cNvPr id="17412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Индивидуальные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названия дробей</a:t>
            </a:r>
          </a:p>
        </p:txBody>
      </p:sp>
      <p:sp>
        <p:nvSpPr>
          <p:cNvPr id="6" name="TextBox 5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520" y="1844824"/>
            <a:ext cx="8640960" cy="3636316"/>
          </a:xfrm>
          <a:prstGeom prst="rect">
            <a:avLst/>
          </a:prstGeom>
          <a:blipFill rotWithShape="1">
            <a:blip r:embed="rId3"/>
            <a:stretch>
              <a:fillRect l="-846" r="-846" b="-4698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4778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ПРИМЕР</a:t>
            </a:r>
          </a:p>
        </p:txBody>
      </p:sp>
      <p:pic>
        <p:nvPicPr>
          <p:cNvPr id="18434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TextBox 7"/>
          <p:cNvSpPr txBox="1">
            <a:spLocks noChangeArrowheads="1"/>
          </p:cNvSpPr>
          <p:nvPr/>
        </p:nvSpPr>
        <p:spPr bwMode="auto">
          <a:xfrm>
            <a:off x="0" y="74613"/>
            <a:ext cx="3132138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Понятие</a:t>
            </a:r>
          </a:p>
          <a:p>
            <a:pPr algn="ctr"/>
            <a:r>
              <a:rPr lang="ru-RU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 процентах</a:t>
            </a:r>
          </a:p>
        </p:txBody>
      </p:sp>
      <p:sp>
        <p:nvSpPr>
          <p:cNvPr id="18436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Индивидуальные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названия дробей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50825" y="1847850"/>
            <a:ext cx="8642350" cy="7683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Дробей,</a:t>
            </a: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имеющих индивидуальные названия, мало.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3789363"/>
            <a:ext cx="8642350" cy="12461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В названии последней дроби хорошо видно устаревшее русское название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цифры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8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– «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осемь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», или «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осмь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».</a:t>
            </a:r>
          </a:p>
        </p:txBody>
      </p:sp>
      <p:sp>
        <p:nvSpPr>
          <p:cNvPr id="11" name="TextBox 10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520" y="2695455"/>
            <a:ext cx="8640960" cy="1032911"/>
          </a:xfrm>
          <a:prstGeom prst="rect">
            <a:avLst/>
          </a:prstGeom>
          <a:blipFill rotWithShape="1">
            <a:blip r:embed="rId3"/>
            <a:stretch>
              <a:fillRect l="-846" t="-4118" r="-846" b="-3529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5094288"/>
            <a:ext cx="8642350" cy="163036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В старину индивидуальные названия имело большее количество дробей, чем сейчас.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Более того, была даже некоторая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система названий таких дробей.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4778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ИСТОРИЧЕСКИЕ ПРИМЕРЫ</a:t>
            </a:r>
          </a:p>
        </p:txBody>
      </p:sp>
      <p:pic>
        <p:nvPicPr>
          <p:cNvPr id="19458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TextBox 7"/>
          <p:cNvSpPr txBox="1">
            <a:spLocks noChangeArrowheads="1"/>
          </p:cNvSpPr>
          <p:nvPr/>
        </p:nvSpPr>
        <p:spPr bwMode="auto">
          <a:xfrm>
            <a:off x="0" y="74613"/>
            <a:ext cx="3132138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Понятие</a:t>
            </a:r>
          </a:p>
          <a:p>
            <a:pPr algn="ctr"/>
            <a:r>
              <a:rPr lang="ru-RU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 процентах</a:t>
            </a:r>
          </a:p>
        </p:txBody>
      </p:sp>
      <p:sp>
        <p:nvSpPr>
          <p:cNvPr id="19460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Индивидуальные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названия дробей</a:t>
            </a:r>
          </a:p>
        </p:txBody>
      </p:sp>
      <p:sp>
        <p:nvSpPr>
          <p:cNvPr id="6" name="TextBox 5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520" y="1808820"/>
            <a:ext cx="8640960" cy="1834669"/>
          </a:xfrm>
          <a:prstGeom prst="rect">
            <a:avLst/>
          </a:prstGeom>
          <a:blipFill rotWithShape="1">
            <a:blip r:embed="rId3"/>
            <a:stretch>
              <a:fillRect t="-1661" b="-664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  <p:sp>
        <p:nvSpPr>
          <p:cNvPr id="13" name="TextBox 12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520" y="3699030"/>
            <a:ext cx="8640960" cy="2029723"/>
          </a:xfrm>
          <a:prstGeom prst="rect">
            <a:avLst/>
          </a:prstGeom>
          <a:blipFill rotWithShape="1">
            <a:blip r:embed="rId4"/>
            <a:stretch>
              <a:fillRect l="-141" t="-1502" r="-141" b="-300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  <p:sp>
        <p:nvSpPr>
          <p:cNvPr id="14" name="TextBox 13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9027495" y="4914165"/>
            <a:ext cx="8640960" cy="4644092"/>
          </a:xfrm>
          <a:prstGeom prst="rect">
            <a:avLst/>
          </a:prstGeom>
          <a:blipFill rotWithShape="1">
            <a:blip r:embed="rId5"/>
            <a:stretch>
              <a:fillRect t="-656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4778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ИСТОРИЧЕСКИЕ ПРИМЕРЫ</a:t>
            </a:r>
          </a:p>
        </p:txBody>
      </p:sp>
      <p:pic>
        <p:nvPicPr>
          <p:cNvPr id="20482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TextBox 7"/>
          <p:cNvSpPr txBox="1">
            <a:spLocks noChangeArrowheads="1"/>
          </p:cNvSpPr>
          <p:nvPr/>
        </p:nvSpPr>
        <p:spPr bwMode="auto">
          <a:xfrm>
            <a:off x="0" y="74613"/>
            <a:ext cx="3132138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Понятие</a:t>
            </a:r>
          </a:p>
          <a:p>
            <a:pPr algn="ctr"/>
            <a:r>
              <a:rPr lang="ru-RU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 процентах</a:t>
            </a:r>
          </a:p>
        </p:txBody>
      </p:sp>
      <p:sp>
        <p:nvSpPr>
          <p:cNvPr id="20484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Индивидуальные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названия дробей</a:t>
            </a:r>
          </a:p>
        </p:txBody>
      </p:sp>
      <p:sp>
        <p:nvSpPr>
          <p:cNvPr id="6" name="TextBox 5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520" y="1808820"/>
            <a:ext cx="8640960" cy="964367"/>
          </a:xfrm>
          <a:prstGeom prst="rect">
            <a:avLst/>
          </a:prstGeom>
          <a:blipFill rotWithShape="1">
            <a:blip r:embed="rId3"/>
            <a:stretch>
              <a:fillRect b="-12025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  <p:sp>
        <p:nvSpPr>
          <p:cNvPr id="9" name="TextBox 8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520" y="2843935"/>
            <a:ext cx="8640960" cy="964367"/>
          </a:xfrm>
          <a:prstGeom prst="rect">
            <a:avLst/>
          </a:prstGeom>
          <a:blipFill rotWithShape="1">
            <a:blip r:embed="rId4"/>
            <a:stretch>
              <a:fillRect t="-3165" b="-1899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  <p:sp>
        <p:nvSpPr>
          <p:cNvPr id="11" name="TextBox 10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520" y="3879050"/>
            <a:ext cx="8640960" cy="964367"/>
          </a:xfrm>
          <a:prstGeom prst="rect">
            <a:avLst/>
          </a:prstGeom>
          <a:blipFill rotWithShape="1">
            <a:blip r:embed="rId5"/>
            <a:stretch>
              <a:fillRect t="-3145" b="-1258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22479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>
                <a:latin typeface="Verdana" pitchFamily="34" charset="0"/>
              </a:rPr>
              <a:t>Почти во всех</a:t>
            </a:r>
          </a:p>
          <a:p>
            <a:pPr algn="ctr"/>
            <a:r>
              <a:rPr lang="ru-RU" sz="3500">
                <a:latin typeface="Verdana" pitchFamily="34" charset="0"/>
              </a:rPr>
              <a:t>индивидуальных названиях дробей присутствуют</a:t>
            </a:r>
          </a:p>
          <a:p>
            <a:pPr algn="ctr"/>
            <a:r>
              <a:rPr lang="ru-RU" sz="3500">
                <a:latin typeface="Verdana" pitchFamily="34" charset="0"/>
              </a:rPr>
              <a:t>названия их </a:t>
            </a:r>
            <a:r>
              <a:rPr lang="ru-RU" sz="3500" b="1">
                <a:latin typeface="Verdana" pitchFamily="34" charset="0"/>
              </a:rPr>
              <a:t>знаменателей</a:t>
            </a:r>
            <a:r>
              <a:rPr lang="ru-RU" sz="3500">
                <a:latin typeface="Verdana" pitchFamily="34" charset="0"/>
              </a:rPr>
              <a:t>.</a:t>
            </a:r>
          </a:p>
        </p:txBody>
      </p:sp>
      <p:pic>
        <p:nvPicPr>
          <p:cNvPr id="21506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TextBox 7"/>
          <p:cNvSpPr txBox="1">
            <a:spLocks noChangeArrowheads="1"/>
          </p:cNvSpPr>
          <p:nvPr/>
        </p:nvSpPr>
        <p:spPr bwMode="auto">
          <a:xfrm>
            <a:off x="0" y="74613"/>
            <a:ext cx="3132138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200" b="1">
                <a:solidFill>
                  <a:srgbClr val="151515"/>
                </a:solidFill>
                <a:latin typeface="Verdana" pitchFamily="34" charset="0"/>
              </a:rPr>
              <a:t>Понятие</a:t>
            </a:r>
          </a:p>
          <a:p>
            <a:pPr algn="ctr"/>
            <a:r>
              <a:rPr lang="ru-RU" sz="2200" b="1">
                <a:solidFill>
                  <a:srgbClr val="151515"/>
                </a:solidFill>
                <a:latin typeface="Verdana" pitchFamily="34" charset="0"/>
              </a:rPr>
              <a:t>о процентах</a:t>
            </a:r>
          </a:p>
        </p:txBody>
      </p:sp>
      <p:sp>
        <p:nvSpPr>
          <p:cNvPr id="21508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Происхождение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названия «процент»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3578225"/>
            <a:ext cx="8642350" cy="17081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>
                <a:latin typeface="Verdana" pitchFamily="34" charset="0"/>
              </a:rPr>
              <a:t>Процент в переводе с латыни значит</a:t>
            </a:r>
          </a:p>
          <a:p>
            <a:pPr algn="ctr"/>
            <a:r>
              <a:rPr lang="ru-RU" sz="3500">
                <a:latin typeface="Verdana" pitchFamily="34" charset="0"/>
              </a:rPr>
              <a:t>«</a:t>
            </a:r>
            <a:r>
              <a:rPr lang="ru-RU" sz="3500" b="1">
                <a:latin typeface="Verdana" pitchFamily="34" charset="0"/>
              </a:rPr>
              <a:t>от сотни</a:t>
            </a:r>
            <a:r>
              <a:rPr lang="ru-RU" sz="3500">
                <a:latin typeface="Verdana" pitchFamily="34" charset="0"/>
              </a:rPr>
              <a:t>», «</a:t>
            </a:r>
            <a:r>
              <a:rPr lang="ru-RU" sz="3500" b="1">
                <a:latin typeface="Verdana" pitchFamily="34" charset="0"/>
              </a:rPr>
              <a:t>из сотни</a:t>
            </a:r>
            <a:r>
              <a:rPr lang="ru-RU" sz="3500">
                <a:latin typeface="Verdana" pitchFamily="34" charset="0"/>
              </a:rPr>
              <a:t>».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50825" y="5364163"/>
            <a:ext cx="8642350" cy="11588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>
                <a:latin typeface="Verdana" pitchFamily="34" charset="0"/>
              </a:rPr>
              <a:t>Старое русское название</a:t>
            </a:r>
          </a:p>
          <a:p>
            <a:pPr algn="ctr"/>
            <a:r>
              <a:rPr lang="ru-RU" sz="3500">
                <a:latin typeface="Verdana" pitchFamily="34" charset="0"/>
              </a:rPr>
              <a:t>процента – «</a:t>
            </a:r>
            <a:r>
              <a:rPr lang="ru-RU" sz="3500" b="1">
                <a:latin typeface="Verdana" pitchFamily="34" charset="0"/>
              </a:rPr>
              <a:t>отсоток</a:t>
            </a:r>
            <a:r>
              <a:rPr lang="ru-RU" sz="3500">
                <a:latin typeface="Verdana" pitchFamily="34" charset="0"/>
              </a:rPr>
              <a:t>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17081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Проценты – это всего лишь 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специальные названия</a:t>
            </a:r>
          </a:p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для некоторых дробей.</a:t>
            </a:r>
          </a:p>
        </p:txBody>
      </p:sp>
      <p:pic>
        <p:nvPicPr>
          <p:cNvPr id="22530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1" name="TextBox 7"/>
          <p:cNvSpPr txBox="1">
            <a:spLocks noChangeArrowheads="1"/>
          </p:cNvSpPr>
          <p:nvPr/>
        </p:nvSpPr>
        <p:spPr bwMode="auto">
          <a:xfrm>
            <a:off x="0" y="74613"/>
            <a:ext cx="3132138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Понятие</a:t>
            </a:r>
          </a:p>
          <a:p>
            <a:pPr algn="ctr"/>
            <a:r>
              <a:rPr lang="ru-RU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 процентах</a:t>
            </a:r>
          </a:p>
        </p:txBody>
      </p:sp>
      <p:sp>
        <p:nvSpPr>
          <p:cNvPr id="22532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Что такое процент?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3040063"/>
            <a:ext cx="8642350" cy="17081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Сказать «</a:t>
            </a:r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сорок три процента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» всё равно что сказать</a:t>
            </a:r>
          </a:p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«</a:t>
            </a:r>
            <a:r>
              <a:rPr lang="ru-RU" sz="3500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сорок три сотых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».</a:t>
            </a:r>
          </a:p>
        </p:txBody>
      </p:sp>
      <p:sp>
        <p:nvSpPr>
          <p:cNvPr id="11" name="TextBox 10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520" y="4824155"/>
            <a:ext cx="8640960" cy="1431161"/>
          </a:xfrm>
          <a:prstGeom prst="rect">
            <a:avLst/>
          </a:prstGeom>
          <a:blipFill rotWithShape="1">
            <a:blip r:embed="rId3"/>
            <a:stretch>
              <a:fillRect t="-6809" b="-4681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929</TotalTime>
  <Words>277</Words>
  <Application>Microsoft Office PowerPoint</Application>
  <PresentationFormat>Экран (4:3)</PresentationFormat>
  <Paragraphs>90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Calibri</vt:lpstr>
      <vt:lpstr>Arial</vt:lpstr>
      <vt:lpstr>Verdana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Roman</dc:creator>
  <cp:lastModifiedBy>www.PHILka.RU</cp:lastModifiedBy>
  <cp:revision>127</cp:revision>
  <dcterms:created xsi:type="dcterms:W3CDTF">2012-12-15T11:02:59Z</dcterms:created>
  <dcterms:modified xsi:type="dcterms:W3CDTF">2013-12-21T16:51:43Z</dcterms:modified>
</cp:coreProperties>
</file>