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3" r:id="rId3"/>
    <p:sldId id="282" r:id="rId4"/>
    <p:sldId id="283" r:id="rId5"/>
    <p:sldId id="284" r:id="rId6"/>
    <p:sldId id="285" r:id="rId7"/>
    <p:sldId id="274" r:id="rId8"/>
    <p:sldId id="286" r:id="rId9"/>
    <p:sldId id="287" r:id="rId10"/>
    <p:sldId id="290" r:id="rId11"/>
    <p:sldId id="276" r:id="rId12"/>
    <p:sldId id="268" r:id="rId13"/>
    <p:sldId id="28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90000"/>
    <a:srgbClr val="FFDDBF"/>
    <a:srgbClr val="EBBB8A"/>
    <a:srgbClr val="E7B98A"/>
    <a:srgbClr val="050403"/>
    <a:srgbClr val="FFFFFF"/>
    <a:srgbClr val="9933FF"/>
    <a:srgbClr val="CCE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86" autoAdjust="0"/>
    <p:restoredTop sz="83755" autoAdjust="0"/>
  </p:normalViewPr>
  <p:slideViewPr>
    <p:cSldViewPr>
      <p:cViewPr varScale="1">
        <p:scale>
          <a:sx n="54" d="100"/>
          <a:sy n="54" d="100"/>
        </p:scale>
        <p:origin x="-1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2C673-0426-4FE7-A093-90AECC5A5AB2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96FE9-AB77-4821-AD11-CF786A8200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18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Учебник Данилов Д. Всеобщая</a:t>
            </a:r>
            <a:r>
              <a:rPr lang="ru-RU" baseline="0" dirty="0" smtClean="0"/>
              <a:t> история. Средние века изд. Баласс стр. 18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801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Рисунок</a:t>
            </a:r>
            <a:r>
              <a:rPr lang="ru-RU" baseline="0" dirty="0" smtClean="0"/>
              <a:t> – поэтесса </a:t>
            </a:r>
            <a:r>
              <a:rPr lang="en-US" baseline="0" dirty="0" smtClean="0"/>
              <a:t>http://upload.wikimedia.org/wikipedia/commons/4/4f/Herkulaneischer_Meister_002b.jpg</a:t>
            </a:r>
            <a:r>
              <a:rPr lang="ru-RU" baseline="0" dirty="0" smtClean="0"/>
              <a:t>   (общественное достояние)</a:t>
            </a:r>
            <a:endParaRPr lang="ru-RU" dirty="0" smtClean="0"/>
          </a:p>
          <a:p>
            <a:r>
              <a:rPr lang="ru-RU" dirty="0" smtClean="0"/>
              <a:t>Рисунки из учебника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5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latinLnBrk="0" hangingPunct="1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Рисунки – ж. Новый солдат № 20</a:t>
            </a:r>
            <a:endParaRPr lang="ru-RU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5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56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Анимация поставлена на щелчок. Происходит выцветание задания и появление таблицы.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  <a:endParaRPr lang="ru-RU" sz="12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5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997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Для выполнения задания необходимо воспользоваться встроенными средствами </a:t>
            </a:r>
            <a:r>
              <a:rPr lang="en-US" sz="1200" dirty="0" smtClean="0">
                <a:effectLst/>
                <a:latin typeface="+mn-lt"/>
                <a:ea typeface="Calibri"/>
                <a:cs typeface="Times New Roman"/>
              </a:rPr>
              <a:t>Microsoft  PPT</a:t>
            </a:r>
            <a:r>
              <a:rPr lang="ru-RU" sz="1200" dirty="0" smtClean="0">
                <a:effectLst/>
                <a:latin typeface="+mn-lt"/>
                <a:ea typeface="Calibri"/>
                <a:cs typeface="Times New Roman"/>
              </a:rPr>
              <a:t> в режиме просмотра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997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955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955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Анимация поставлена на щелчок. Происходит выцветание задания и появление таблицы. Заполнение таблицы в режиме просмотра</a:t>
            </a:r>
            <a:r>
              <a:rPr lang="ru-RU" baseline="0" dirty="0" smtClean="0"/>
              <a:t> происходит при использовании встроенных средств </a:t>
            </a:r>
            <a:r>
              <a:rPr lang="en-US" baseline="0" dirty="0" smtClean="0"/>
              <a:t>Microsoft PPT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 задания в режиме просмотра возможно при использовании встроенных средств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Microsoft PPT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(инструмент «ПЕРО»)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5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Рисунок - </a:t>
            </a:r>
            <a:r>
              <a:rPr lang="en-US" dirty="0" smtClean="0"/>
              <a:t>http://www.gamer.ru/system/attached_images/images/000/435/956/original/senator_roemer.png?1318279836</a:t>
            </a:r>
            <a:r>
              <a:rPr lang="ru-RU" dirty="0" smtClean="0"/>
              <a:t>  Коллекция арт по игре «</a:t>
            </a:r>
            <a:r>
              <a:rPr lang="ru-RU" dirty="0" err="1" smtClean="0"/>
              <a:t>Травиан</a:t>
            </a:r>
            <a:r>
              <a:rPr lang="ru-RU" smtClean="0"/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5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Рисунок</a:t>
            </a:r>
            <a:r>
              <a:rPr lang="ru-RU" baseline="0" dirty="0" smtClean="0"/>
              <a:t> - поэтесса </a:t>
            </a:r>
            <a:r>
              <a:rPr lang="en-US" baseline="0" dirty="0" smtClean="0"/>
              <a:t>http://upload.wikimedia.org/wikipedia/commons/4/4f/Herkulaneischer_Meister_002b.jpg</a:t>
            </a:r>
            <a:r>
              <a:rPr lang="ru-RU" baseline="0" dirty="0" smtClean="0"/>
              <a:t>   (общественное достояние)</a:t>
            </a:r>
            <a:endParaRPr lang="ru-RU" dirty="0" smtClean="0"/>
          </a:p>
          <a:p>
            <a:r>
              <a:rPr lang="ru-RU" dirty="0" smtClean="0"/>
              <a:t>Рисунки из учебника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96FE9-AB77-4821-AD11-CF786A8200A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5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91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97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3821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5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8190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4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 anchorCtr="0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076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email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552000"/>
            <a:ext cx="9144000" cy="330371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vert="horz" lIns="91440" tIns="45720" rIns="91440" bIns="45720" rtlCol="0" anchor="t" anchorCtr="0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65740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410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2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9762"/>
            <a:ext cx="8640960" cy="1197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95325"/>
            <a:ext cx="8640960" cy="4741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168CD-61DD-465B-9B73-5FA82F00B5B8}" type="datetimeFigureOut">
              <a:rPr lang="ru-RU" smtClean="0"/>
              <a:pPr/>
              <a:t>12.05.2013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64634-1B0A-4092-B6DA-2DC271DEA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211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image" Target="../media/image4.jpeg"/><Relationship Id="rId9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gif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gi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gif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image" Target="../media/image4.jpe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738298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37312"/>
            <a:ext cx="5940152" cy="6463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Образовательная система «Школа 2100». </a:t>
            </a:r>
            <a:endParaRPr 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Данилов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Д.Д. и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др. Всеобщая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история. 5 класс. 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История Древнего мира </a:t>
            </a:r>
          </a:p>
          <a:p>
            <a:pPr algn="l" fontAlgn="base">
              <a:spcBef>
                <a:spcPts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Автор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презентации: Казаринова Н. В. (учитель, г. Йошкар-Ола)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94529" y="6488668"/>
            <a:ext cx="2749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2012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ОБЩИЙ ВЗГЛЯД НА ИМПЕРИИ ЭЛЛИНОВ И РИМЛЯН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25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2425"/>
            <a:r>
              <a:rPr lang="ru-RU" sz="26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600" dirty="0"/>
              <a:t>Какие формы античного искусства до сих пор мы можем видеть в современных городах?</a:t>
            </a:r>
            <a:endParaRPr lang="ru-RU" sz="26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64670" y="2564904"/>
            <a:ext cx="88023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dirty="0" smtClean="0"/>
              <a:t>____________________________________</a:t>
            </a:r>
            <a:endParaRPr lang="ru-RU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/>
              <a:t>____________________________________</a:t>
            </a:r>
            <a:endParaRPr lang="ru-RU" sz="2800" dirty="0" smtClean="0"/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800" dirty="0" smtClean="0"/>
              <a:t>____________________________________</a:t>
            </a:r>
            <a:endParaRPr lang="ru-RU" sz="2800" dirty="0" smtClean="0"/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800" dirty="0" smtClean="0"/>
              <a:t>____________________________________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4500000"/>
            <a:ext cx="1689719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4500000"/>
            <a:ext cx="1332071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4500000"/>
            <a:ext cx="1321207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0272" y="4500000"/>
            <a:ext cx="1842224" cy="1980000"/>
          </a:xfrm>
          <a:prstGeom prst="roundRect">
            <a:avLst>
              <a:gd name="adj" fmla="val 9341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296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29737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>
              <a:lnSpc>
                <a:spcPct val="90000"/>
              </a:lnSpc>
            </a:pPr>
            <a:r>
              <a:rPr lang="ru-RU" sz="2600" dirty="0"/>
              <a:t>Известно, что, захватывая Рим, вандалы разрушили множество </a:t>
            </a:r>
            <a:r>
              <a:rPr lang="ru-RU" sz="2600" dirty="0" smtClean="0"/>
              <a:t>памятников </a:t>
            </a:r>
            <a:r>
              <a:rPr lang="ru-RU" sz="2600" dirty="0"/>
              <a:t>античной </a:t>
            </a:r>
            <a:r>
              <a:rPr lang="ru-RU" sz="2600" dirty="0" smtClean="0"/>
              <a:t>культуры.</a:t>
            </a:r>
            <a:endParaRPr lang="ru-RU" sz="2600" b="1" dirty="0">
              <a:solidFill>
                <a:srgbClr val="0070C0"/>
              </a:solidFill>
            </a:endParaRP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64669" y="2419656"/>
            <a:ext cx="8627331" cy="129737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>
              <a:lnSpc>
                <a:spcPct val="90000"/>
              </a:lnSpc>
            </a:pP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smtClean="0">
                <a:solidFill>
                  <a:srgbClr val="0070C0"/>
                </a:solidFill>
              </a:rPr>
              <a:t>Необходимый уровень</a:t>
            </a:r>
            <a:r>
              <a:rPr lang="ru-RU" sz="2600" b="1" dirty="0">
                <a:solidFill>
                  <a:srgbClr val="0070C0"/>
                </a:solidFill>
              </a:rPr>
              <a:t>. </a:t>
            </a:r>
            <a:r>
              <a:rPr lang="ru-RU" sz="2600" dirty="0"/>
              <a:t>Запишите, какие общечеловеческие правила нарушали племена вандалов. Как вы думаете, почему они это делали</a:t>
            </a:r>
            <a:r>
              <a:rPr lang="ru-RU" sz="2600" dirty="0" smtClean="0"/>
              <a:t>?</a:t>
            </a:r>
            <a:endParaRPr lang="ru-RU" sz="26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70917"/>
              </p:ext>
            </p:extLst>
          </p:nvPr>
        </p:nvGraphicFramePr>
        <p:xfrm>
          <a:off x="252000" y="3906728"/>
          <a:ext cx="8627811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9600"/>
                <a:gridCol w="790821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ru-RU" sz="24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Племена вандалов нарушали такие общечеловеческие правила: 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2.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Они это делали, потому что: _________________</a:t>
                      </a:r>
                      <a:endParaRPr lang="ru-RU" sz="2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ru-RU" sz="2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Я думаю, что _____________________________</a:t>
                      </a:r>
                      <a:endParaRPr lang="ru-RU" sz="2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" name="Скругленный прямоугольник 23"/>
          <p:cNvSpPr/>
          <p:nvPr/>
        </p:nvSpPr>
        <p:spPr>
          <a:xfrm>
            <a:off x="251519" y="5805264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smtClean="0">
                <a:solidFill>
                  <a:srgbClr val="0070C0"/>
                </a:solidFill>
              </a:rPr>
              <a:t>Программный уровень</a:t>
            </a:r>
            <a:r>
              <a:rPr lang="ru-RU" sz="2600" b="1" dirty="0">
                <a:solidFill>
                  <a:srgbClr val="0070C0"/>
                </a:solidFill>
              </a:rPr>
              <a:t>. </a:t>
            </a:r>
            <a:r>
              <a:rPr lang="ru-RU" sz="2600" dirty="0" err="1"/>
              <a:t>Вырази</a:t>
            </a:r>
            <a:r>
              <a:rPr lang="ru-RU" sz="2600" dirty="0"/>
              <a:t> своё отношение к действиям вандалов.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55257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46423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600" dirty="0"/>
              <a:t>Используя схему в учебнике (с. 280–281), и </a:t>
            </a:r>
            <a:r>
              <a:rPr lang="ru-RU" sz="2600" dirty="0" smtClean="0"/>
              <a:t>хронологические </a:t>
            </a:r>
            <a:r>
              <a:rPr lang="ru-RU" sz="2600" dirty="0"/>
              <a:t>таблицы перед каждой его главой, заполни схему.</a:t>
            </a:r>
            <a:endParaRPr lang="ru-RU" sz="26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sp>
        <p:nvSpPr>
          <p:cNvPr id="6" name="Полилиния 5"/>
          <p:cNvSpPr/>
          <p:nvPr/>
        </p:nvSpPr>
        <p:spPr>
          <a:xfrm>
            <a:off x="252000" y="5624091"/>
            <a:ext cx="8640000" cy="1004093"/>
          </a:xfrm>
          <a:custGeom>
            <a:avLst/>
            <a:gdLst>
              <a:gd name="connsiteX0" fmla="*/ 0 w 8640000"/>
              <a:gd name="connsiteY0" fmla="*/ 0 h 1004093"/>
              <a:gd name="connsiteX1" fmla="*/ 8640000 w 8640000"/>
              <a:gd name="connsiteY1" fmla="*/ 0 h 1004093"/>
              <a:gd name="connsiteX2" fmla="*/ 8640000 w 8640000"/>
              <a:gd name="connsiteY2" fmla="*/ 1004093 h 1004093"/>
              <a:gd name="connsiteX3" fmla="*/ 0 w 8640000"/>
              <a:gd name="connsiteY3" fmla="*/ 1004093 h 1004093"/>
              <a:gd name="connsiteX4" fmla="*/ 0 w 8640000"/>
              <a:gd name="connsiteY4" fmla="*/ 0 h 1004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1004093">
                <a:moveTo>
                  <a:pt x="0" y="0"/>
                </a:moveTo>
                <a:lnTo>
                  <a:pt x="8640000" y="0"/>
                </a:lnTo>
                <a:lnTo>
                  <a:pt x="8640000" y="1004093"/>
                </a:lnTo>
                <a:lnTo>
                  <a:pt x="0" y="100409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4" tIns="120904" rIns="120904" bIns="58278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700" kern="1200"/>
          </a:p>
        </p:txBody>
      </p:sp>
      <p:sp>
        <p:nvSpPr>
          <p:cNvPr id="7" name="Полилиния 6"/>
          <p:cNvSpPr/>
          <p:nvPr/>
        </p:nvSpPr>
        <p:spPr>
          <a:xfrm>
            <a:off x="256218" y="5723999"/>
            <a:ext cx="2877187" cy="900000"/>
          </a:xfrm>
          <a:custGeom>
            <a:avLst/>
            <a:gdLst>
              <a:gd name="connsiteX0" fmla="*/ 0 w 2877187"/>
              <a:gd name="connsiteY0" fmla="*/ 0 h 461883"/>
              <a:gd name="connsiteX1" fmla="*/ 2877187 w 2877187"/>
              <a:gd name="connsiteY1" fmla="*/ 0 h 461883"/>
              <a:gd name="connsiteX2" fmla="*/ 2877187 w 2877187"/>
              <a:gd name="connsiteY2" fmla="*/ 461883 h 461883"/>
              <a:gd name="connsiteX3" fmla="*/ 0 w 2877187"/>
              <a:gd name="connsiteY3" fmla="*/ 461883 h 461883"/>
              <a:gd name="connsiteX4" fmla="*/ 0 w 2877187"/>
              <a:gd name="connsiteY4" fmla="*/ 0 h 4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7187" h="461883">
                <a:moveTo>
                  <a:pt x="0" y="0"/>
                </a:moveTo>
                <a:lnTo>
                  <a:pt x="2877187" y="0"/>
                </a:lnTo>
                <a:lnTo>
                  <a:pt x="2877187" y="461883"/>
                </a:lnTo>
                <a:lnTo>
                  <a:pt x="0" y="46188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0" tIns="31750" rIns="177800" bIns="31750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spc="600" dirty="0" smtClean="0"/>
              <a:t>…</a:t>
            </a:r>
            <a:endParaRPr lang="ru-RU" sz="4000" kern="1200" spc="600" dirty="0"/>
          </a:p>
        </p:txBody>
      </p:sp>
      <p:sp>
        <p:nvSpPr>
          <p:cNvPr id="8" name="Полилиния 7"/>
          <p:cNvSpPr/>
          <p:nvPr/>
        </p:nvSpPr>
        <p:spPr>
          <a:xfrm>
            <a:off x="3133406" y="5723999"/>
            <a:ext cx="2877187" cy="900000"/>
          </a:xfrm>
          <a:custGeom>
            <a:avLst/>
            <a:gdLst>
              <a:gd name="connsiteX0" fmla="*/ 0 w 2877187"/>
              <a:gd name="connsiteY0" fmla="*/ 0 h 461883"/>
              <a:gd name="connsiteX1" fmla="*/ 2877187 w 2877187"/>
              <a:gd name="connsiteY1" fmla="*/ 0 h 461883"/>
              <a:gd name="connsiteX2" fmla="*/ 2877187 w 2877187"/>
              <a:gd name="connsiteY2" fmla="*/ 461883 h 461883"/>
              <a:gd name="connsiteX3" fmla="*/ 0 w 2877187"/>
              <a:gd name="connsiteY3" fmla="*/ 461883 h 461883"/>
              <a:gd name="connsiteX4" fmla="*/ 0 w 2877187"/>
              <a:gd name="connsiteY4" fmla="*/ 0 h 4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7187" h="461883">
                <a:moveTo>
                  <a:pt x="0" y="0"/>
                </a:moveTo>
                <a:lnTo>
                  <a:pt x="2877187" y="0"/>
                </a:lnTo>
                <a:lnTo>
                  <a:pt x="2877187" y="461883"/>
                </a:lnTo>
                <a:lnTo>
                  <a:pt x="0" y="46188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0" tIns="31750" rIns="177800" bIns="31750" numCol="1" spcCol="1270" anchor="ctr" anchorCtr="0">
            <a:noAutofit/>
          </a:bodyPr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spc="600" dirty="0"/>
              <a:t>…</a:t>
            </a:r>
          </a:p>
        </p:txBody>
      </p:sp>
      <p:sp>
        <p:nvSpPr>
          <p:cNvPr id="9" name="Полилиния 8"/>
          <p:cNvSpPr/>
          <p:nvPr/>
        </p:nvSpPr>
        <p:spPr>
          <a:xfrm>
            <a:off x="6010593" y="5723999"/>
            <a:ext cx="2877187" cy="900000"/>
          </a:xfrm>
          <a:custGeom>
            <a:avLst/>
            <a:gdLst>
              <a:gd name="connsiteX0" fmla="*/ 0 w 2877187"/>
              <a:gd name="connsiteY0" fmla="*/ 0 h 461883"/>
              <a:gd name="connsiteX1" fmla="*/ 2877187 w 2877187"/>
              <a:gd name="connsiteY1" fmla="*/ 0 h 461883"/>
              <a:gd name="connsiteX2" fmla="*/ 2877187 w 2877187"/>
              <a:gd name="connsiteY2" fmla="*/ 461883 h 461883"/>
              <a:gd name="connsiteX3" fmla="*/ 0 w 2877187"/>
              <a:gd name="connsiteY3" fmla="*/ 461883 h 461883"/>
              <a:gd name="connsiteX4" fmla="*/ 0 w 2877187"/>
              <a:gd name="connsiteY4" fmla="*/ 0 h 4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7187" h="461883">
                <a:moveTo>
                  <a:pt x="0" y="0"/>
                </a:moveTo>
                <a:lnTo>
                  <a:pt x="2877187" y="0"/>
                </a:lnTo>
                <a:lnTo>
                  <a:pt x="2877187" y="461883"/>
                </a:lnTo>
                <a:lnTo>
                  <a:pt x="0" y="461883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0" tIns="31750" rIns="177800" bIns="31750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spc="600" dirty="0"/>
              <a:t>…</a:t>
            </a:r>
          </a:p>
        </p:txBody>
      </p:sp>
      <p:sp>
        <p:nvSpPr>
          <p:cNvPr id="10" name="Полилиния 9"/>
          <p:cNvSpPr/>
          <p:nvPr/>
        </p:nvSpPr>
        <p:spPr>
          <a:xfrm>
            <a:off x="252000" y="4094856"/>
            <a:ext cx="8640000" cy="1529235"/>
          </a:xfrm>
          <a:custGeom>
            <a:avLst/>
            <a:gdLst>
              <a:gd name="connsiteX0" fmla="*/ 0 w 8640000"/>
              <a:gd name="connsiteY0" fmla="*/ 540859 h 1544296"/>
              <a:gd name="connsiteX1" fmla="*/ 4126963 w 8640000"/>
              <a:gd name="connsiteY1" fmla="*/ 540859 h 1544296"/>
              <a:gd name="connsiteX2" fmla="*/ 4126963 w 8640000"/>
              <a:gd name="connsiteY2" fmla="*/ 386074 h 1544296"/>
              <a:gd name="connsiteX3" fmla="*/ 3933926 w 8640000"/>
              <a:gd name="connsiteY3" fmla="*/ 386074 h 1544296"/>
              <a:gd name="connsiteX4" fmla="*/ 4320000 w 8640000"/>
              <a:gd name="connsiteY4" fmla="*/ 0 h 1544296"/>
              <a:gd name="connsiteX5" fmla="*/ 4706074 w 8640000"/>
              <a:gd name="connsiteY5" fmla="*/ 386074 h 1544296"/>
              <a:gd name="connsiteX6" fmla="*/ 4513037 w 8640000"/>
              <a:gd name="connsiteY6" fmla="*/ 386074 h 1544296"/>
              <a:gd name="connsiteX7" fmla="*/ 4513037 w 8640000"/>
              <a:gd name="connsiteY7" fmla="*/ 540859 h 1544296"/>
              <a:gd name="connsiteX8" fmla="*/ 8640000 w 8640000"/>
              <a:gd name="connsiteY8" fmla="*/ 540859 h 1544296"/>
              <a:gd name="connsiteX9" fmla="*/ 8640000 w 8640000"/>
              <a:gd name="connsiteY9" fmla="*/ 1544296 h 1544296"/>
              <a:gd name="connsiteX10" fmla="*/ 0 w 8640000"/>
              <a:gd name="connsiteY10" fmla="*/ 1544296 h 1544296"/>
              <a:gd name="connsiteX11" fmla="*/ 0 w 8640000"/>
              <a:gd name="connsiteY11" fmla="*/ 540859 h 154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1544296">
                <a:moveTo>
                  <a:pt x="8640000" y="1003437"/>
                </a:moveTo>
                <a:lnTo>
                  <a:pt x="4513037" y="1003437"/>
                </a:lnTo>
                <a:lnTo>
                  <a:pt x="4513037" y="1158222"/>
                </a:lnTo>
                <a:lnTo>
                  <a:pt x="4706074" y="1158222"/>
                </a:lnTo>
                <a:lnTo>
                  <a:pt x="4320000" y="1544295"/>
                </a:lnTo>
                <a:lnTo>
                  <a:pt x="3933926" y="1158222"/>
                </a:lnTo>
                <a:lnTo>
                  <a:pt x="4126963" y="1158222"/>
                </a:lnTo>
                <a:lnTo>
                  <a:pt x="4126963" y="1003437"/>
                </a:lnTo>
                <a:lnTo>
                  <a:pt x="0" y="1003437"/>
                </a:lnTo>
                <a:lnTo>
                  <a:pt x="0" y="1"/>
                </a:lnTo>
                <a:lnTo>
                  <a:pt x="8640000" y="1"/>
                </a:lnTo>
                <a:lnTo>
                  <a:pt x="8640000" y="1003437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3" tIns="120905" rIns="120904" bIns="661762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kern="1200" dirty="0" smtClean="0"/>
              <a:t>Основные события истории эллинистической цивилизации</a:t>
            </a:r>
            <a:endParaRPr lang="ru-RU" sz="2800" kern="1200" dirty="0"/>
          </a:p>
        </p:txBody>
      </p:sp>
      <p:sp>
        <p:nvSpPr>
          <p:cNvPr id="19" name="Полилиния 18"/>
          <p:cNvSpPr/>
          <p:nvPr/>
        </p:nvSpPr>
        <p:spPr>
          <a:xfrm>
            <a:off x="1332000" y="2565621"/>
            <a:ext cx="6480000" cy="1544298"/>
          </a:xfrm>
          <a:custGeom>
            <a:avLst/>
            <a:gdLst>
              <a:gd name="connsiteX0" fmla="*/ 0 w 8640000"/>
              <a:gd name="connsiteY0" fmla="*/ 540859 h 1544296"/>
              <a:gd name="connsiteX1" fmla="*/ 4126963 w 8640000"/>
              <a:gd name="connsiteY1" fmla="*/ 540859 h 1544296"/>
              <a:gd name="connsiteX2" fmla="*/ 4126963 w 8640000"/>
              <a:gd name="connsiteY2" fmla="*/ 386074 h 1544296"/>
              <a:gd name="connsiteX3" fmla="*/ 3933926 w 8640000"/>
              <a:gd name="connsiteY3" fmla="*/ 386074 h 1544296"/>
              <a:gd name="connsiteX4" fmla="*/ 4320000 w 8640000"/>
              <a:gd name="connsiteY4" fmla="*/ 0 h 1544296"/>
              <a:gd name="connsiteX5" fmla="*/ 4706074 w 8640000"/>
              <a:gd name="connsiteY5" fmla="*/ 386074 h 1544296"/>
              <a:gd name="connsiteX6" fmla="*/ 4513037 w 8640000"/>
              <a:gd name="connsiteY6" fmla="*/ 386074 h 1544296"/>
              <a:gd name="connsiteX7" fmla="*/ 4513037 w 8640000"/>
              <a:gd name="connsiteY7" fmla="*/ 540859 h 1544296"/>
              <a:gd name="connsiteX8" fmla="*/ 8640000 w 8640000"/>
              <a:gd name="connsiteY8" fmla="*/ 540859 h 1544296"/>
              <a:gd name="connsiteX9" fmla="*/ 8640000 w 8640000"/>
              <a:gd name="connsiteY9" fmla="*/ 1544296 h 1544296"/>
              <a:gd name="connsiteX10" fmla="*/ 0 w 8640000"/>
              <a:gd name="connsiteY10" fmla="*/ 1544296 h 1544296"/>
              <a:gd name="connsiteX11" fmla="*/ 0 w 8640000"/>
              <a:gd name="connsiteY11" fmla="*/ 540859 h 154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1544296">
                <a:moveTo>
                  <a:pt x="8640000" y="1003437"/>
                </a:moveTo>
                <a:lnTo>
                  <a:pt x="4513037" y="1003437"/>
                </a:lnTo>
                <a:lnTo>
                  <a:pt x="4513037" y="1158222"/>
                </a:lnTo>
                <a:lnTo>
                  <a:pt x="4706074" y="1158222"/>
                </a:lnTo>
                <a:lnTo>
                  <a:pt x="4320000" y="1544295"/>
                </a:lnTo>
                <a:lnTo>
                  <a:pt x="3933926" y="1158222"/>
                </a:lnTo>
                <a:lnTo>
                  <a:pt x="4126963" y="1158222"/>
                </a:lnTo>
                <a:lnTo>
                  <a:pt x="4126963" y="1003437"/>
                </a:lnTo>
                <a:lnTo>
                  <a:pt x="0" y="1003437"/>
                </a:lnTo>
                <a:lnTo>
                  <a:pt x="0" y="1"/>
                </a:lnTo>
                <a:lnTo>
                  <a:pt x="8640000" y="1"/>
                </a:lnTo>
                <a:lnTo>
                  <a:pt x="8640000" y="1003437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0904" tIns="120905" rIns="120904" bIns="1123154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kern="1200" dirty="0" smtClean="0"/>
              <a:t>Эллинистическая цивилизация</a:t>
            </a:r>
            <a:endParaRPr lang="ru-RU" sz="2400" kern="1200" dirty="0"/>
          </a:p>
        </p:txBody>
      </p:sp>
      <p:sp>
        <p:nvSpPr>
          <p:cNvPr id="21" name="Полилиния 20"/>
          <p:cNvSpPr/>
          <p:nvPr/>
        </p:nvSpPr>
        <p:spPr>
          <a:xfrm>
            <a:off x="252000" y="3107670"/>
            <a:ext cx="8640000" cy="461744"/>
          </a:xfrm>
          <a:custGeom>
            <a:avLst/>
            <a:gdLst>
              <a:gd name="connsiteX0" fmla="*/ 0 w 8640000"/>
              <a:gd name="connsiteY0" fmla="*/ 0 h 461744"/>
              <a:gd name="connsiteX1" fmla="*/ 8640000 w 8640000"/>
              <a:gd name="connsiteY1" fmla="*/ 0 h 461744"/>
              <a:gd name="connsiteX2" fmla="*/ 8640000 w 8640000"/>
              <a:gd name="connsiteY2" fmla="*/ 461744 h 461744"/>
              <a:gd name="connsiteX3" fmla="*/ 0 w 8640000"/>
              <a:gd name="connsiteY3" fmla="*/ 461744 h 461744"/>
              <a:gd name="connsiteX4" fmla="*/ 0 w 8640000"/>
              <a:gd name="connsiteY4" fmla="*/ 0 h 46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461744">
                <a:moveTo>
                  <a:pt x="0" y="0"/>
                </a:moveTo>
                <a:lnTo>
                  <a:pt x="8640000" y="0"/>
                </a:lnTo>
                <a:lnTo>
                  <a:pt x="8640000" y="461744"/>
                </a:lnTo>
                <a:lnTo>
                  <a:pt x="0" y="4617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chemeClr val="bg1">
                <a:lumMod val="50000"/>
                <a:alpha val="9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0" tIns="31750" rIns="177800" bIns="31750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500" kern="1200" dirty="0" smtClean="0"/>
              <a:t>Страны и народы, вошедшие в неё</a:t>
            </a:r>
            <a:endParaRPr lang="ru-RU" sz="2500" kern="1200" dirty="0"/>
          </a:p>
        </p:txBody>
      </p:sp>
    </p:spTree>
    <p:extLst>
      <p:ext uri="{BB962C8B-B14F-4D97-AF65-F5344CB8AC3E}">
        <p14:creationId xmlns:p14="http://schemas.microsoft.com/office/powerpoint/2010/main" val="210804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2326982"/>
            <a:ext cx="8640000" cy="275820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5125"/>
            <a:r>
              <a:rPr lang="ru-RU" sz="2600" b="1" dirty="0">
                <a:solidFill>
                  <a:srgbClr val="0070C0"/>
                </a:solidFill>
              </a:rPr>
              <a:t>Необходимый уровень  </a:t>
            </a:r>
            <a:r>
              <a:rPr lang="ru-RU" sz="2600" dirty="0"/>
              <a:t>Заполните любую строку сравнительной таблицы.</a:t>
            </a:r>
          </a:p>
          <a:p>
            <a:pPr indent="365125"/>
            <a:r>
              <a:rPr lang="ru-RU" sz="2600" b="1" dirty="0" smtClean="0">
                <a:solidFill>
                  <a:srgbClr val="0070C0"/>
                </a:solidFill>
              </a:rPr>
              <a:t>Программный </a:t>
            </a:r>
            <a:r>
              <a:rPr lang="ru-RU" sz="2600" b="1" dirty="0">
                <a:solidFill>
                  <a:srgbClr val="0070C0"/>
                </a:solidFill>
              </a:rPr>
              <a:t>уровень. </a:t>
            </a:r>
            <a:r>
              <a:rPr lang="ru-RU" sz="2600" dirty="0"/>
              <a:t>Заполните все строки сравнительной таблицы. Придумайте и </a:t>
            </a:r>
            <a:r>
              <a:rPr lang="ru-RU" sz="2600" dirty="0" smtClean="0"/>
              <a:t>запишите </a:t>
            </a:r>
            <a:r>
              <a:rPr lang="ru-RU" sz="2600" dirty="0"/>
              <a:t>свой критерий для сравнения, заполните свободную строку </a:t>
            </a:r>
            <a:r>
              <a:rPr lang="ru-RU" sz="2600" dirty="0" smtClean="0"/>
              <a:t>в самом </a:t>
            </a:r>
            <a:r>
              <a:rPr lang="ru-RU" sz="2600" dirty="0"/>
              <a:t>низу таблицы</a:t>
            </a:r>
            <a:r>
              <a:rPr lang="ru-RU" sz="2600" dirty="0" smtClean="0"/>
              <a:t>.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306549"/>
              </p:ext>
            </p:extLst>
          </p:nvPr>
        </p:nvGraphicFramePr>
        <p:xfrm>
          <a:off x="251998" y="980728"/>
          <a:ext cx="8640002" cy="562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762"/>
                <a:gridCol w="2160240"/>
                <a:gridCol w="2160240"/>
                <a:gridCol w="2159760"/>
              </a:tblGrid>
              <a:tr h="2520280">
                <a:tc>
                  <a:txBody>
                    <a:bodyPr/>
                    <a:lstStyle/>
                    <a:p>
                      <a:pPr algn="ctr"/>
                      <a:r>
                        <a:rPr lang="ru-RU" sz="2600" b="0" dirty="0" smtClean="0"/>
                        <a:t>Критерии для сравнения</a:t>
                      </a:r>
                      <a:endParaRPr lang="ru-RU" sz="26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Александр</a:t>
                      </a:r>
                    </a:p>
                    <a:p>
                      <a:pPr algn="ctr"/>
                      <a:r>
                        <a:rPr lang="ru-RU" sz="2400" b="0" dirty="0" smtClean="0"/>
                        <a:t>Македонский</a:t>
                      </a:r>
                      <a:endParaRPr lang="ru-RU" sz="2400" b="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Общие черты</a:t>
                      </a:r>
                      <a:endParaRPr lang="ru-RU" sz="24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Гай Юлий</a:t>
                      </a:r>
                    </a:p>
                    <a:p>
                      <a:pPr algn="ctr"/>
                      <a:r>
                        <a:rPr lang="ru-RU" sz="2400" b="0" dirty="0" smtClean="0"/>
                        <a:t>Цезарь</a:t>
                      </a:r>
                      <a:endParaRPr lang="ru-RU" sz="2400" b="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33587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Какие цели в жизни</a:t>
                      </a:r>
                    </a:p>
                    <a:p>
                      <a:r>
                        <a:rPr lang="ru-RU" sz="2400" dirty="0" smtClean="0"/>
                        <a:t>ставил перед собой?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4257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Черты характера и</a:t>
                      </a:r>
                    </a:p>
                    <a:p>
                      <a:r>
                        <a:rPr lang="ru-RU" sz="2400" dirty="0" smtClean="0"/>
                        <a:t>личные качества.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ПРИМЕНЯЕМ НОВЫЕ ЗНАНИЯ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1746000"/>
            <a:ext cx="1113792" cy="1692000"/>
          </a:xfrm>
          <a:prstGeom prst="roundRect">
            <a:avLst>
              <a:gd name="adj" fmla="val 1484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4318" y="1746000"/>
            <a:ext cx="947578" cy="1656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2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Необходимый уровень</a:t>
            </a:r>
            <a:r>
              <a:rPr lang="ru-RU" sz="2800" b="1" dirty="0">
                <a:solidFill>
                  <a:srgbClr val="0070C0"/>
                </a:solidFill>
              </a:rPr>
              <a:t>. </a:t>
            </a:r>
            <a:r>
              <a:rPr lang="ru-RU" sz="2800" dirty="0"/>
              <a:t>Закрасьте на «ленте времени» эпоху античной </a:t>
            </a:r>
            <a:r>
              <a:rPr lang="ru-RU" sz="2800" dirty="0" smtClean="0"/>
              <a:t>греко-римской цивилизации</a:t>
            </a:r>
            <a:r>
              <a:rPr lang="ru-RU" sz="2800" dirty="0"/>
              <a:t>.</a:t>
            </a:r>
          </a:p>
        </p:txBody>
      </p:sp>
      <p:grpSp>
        <p:nvGrpSpPr>
          <p:cNvPr id="7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2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126474"/>
              </p:ext>
            </p:extLst>
          </p:nvPr>
        </p:nvGraphicFramePr>
        <p:xfrm>
          <a:off x="252000" y="2780928"/>
          <a:ext cx="864048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787"/>
                <a:gridCol w="860260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42226"/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тысячелетие до н. 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Наша эра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тыс.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252000" y="4452084"/>
            <a:ext cx="8640000" cy="214526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1950"/>
            <a:r>
              <a:rPr lang="ru-RU" sz="2400" b="1" dirty="0">
                <a:solidFill>
                  <a:srgbClr val="0070C0"/>
                </a:solidFill>
              </a:rPr>
              <a:t>Необходимый уровень. </a:t>
            </a:r>
            <a:r>
              <a:rPr lang="ru-RU" sz="2400" dirty="0"/>
              <a:t>Отметь соответствующими цифрами на ленте </a:t>
            </a:r>
            <a:r>
              <a:rPr lang="ru-RU" sz="2400" dirty="0" smtClean="0"/>
              <a:t>времени следующие </a:t>
            </a:r>
            <a:r>
              <a:rPr lang="ru-RU" sz="2400" dirty="0"/>
              <a:t>даты: </a:t>
            </a:r>
            <a:r>
              <a:rPr lang="ru-RU" sz="2400" b="1" dirty="0">
                <a:solidFill>
                  <a:srgbClr val="0070C0"/>
                </a:solidFill>
              </a:rPr>
              <a:t>1</a:t>
            </a:r>
            <a:r>
              <a:rPr lang="ru-RU" sz="2400" b="1" dirty="0"/>
              <a:t> </a:t>
            </a:r>
            <a:r>
              <a:rPr lang="ru-RU" sz="2400" dirty="0"/>
              <a:t>– 753г. до н.э., </a:t>
            </a:r>
            <a:r>
              <a:rPr lang="ru-RU" sz="2400" b="1" dirty="0">
                <a:solidFill>
                  <a:srgbClr val="0070C0"/>
                </a:solidFill>
              </a:rPr>
              <a:t>2</a:t>
            </a:r>
            <a:r>
              <a:rPr lang="ru-RU" sz="2400" b="1" dirty="0"/>
              <a:t> </a:t>
            </a:r>
            <a:r>
              <a:rPr lang="ru-RU" sz="2400" dirty="0"/>
              <a:t>– 510 г. до н. э. </a:t>
            </a:r>
            <a:r>
              <a:rPr lang="ru-RU" sz="2400" b="1" dirty="0">
                <a:solidFill>
                  <a:srgbClr val="0070C0"/>
                </a:solidFill>
              </a:rPr>
              <a:t>3</a:t>
            </a:r>
            <a:r>
              <a:rPr lang="ru-RU" sz="2400" b="1" dirty="0"/>
              <a:t> </a:t>
            </a:r>
            <a:r>
              <a:rPr lang="ru-RU" sz="2400" dirty="0"/>
              <a:t>– 395 г</a:t>
            </a:r>
            <a:r>
              <a:rPr lang="ru-RU" sz="2400" dirty="0" smtClean="0"/>
              <a:t>. н.э</a:t>
            </a:r>
            <a:r>
              <a:rPr lang="ru-RU" sz="2400" dirty="0"/>
              <a:t>. до н.э. </a:t>
            </a:r>
            <a:r>
              <a:rPr lang="ru-RU" sz="2400" dirty="0" smtClean="0"/>
              <a:t>Обведи ту </a:t>
            </a:r>
            <a:r>
              <a:rPr lang="ru-RU" sz="2400" dirty="0"/>
              <a:t>из них, которой соответствует основание города </a:t>
            </a:r>
            <a:r>
              <a:rPr lang="ru-RU" sz="2400" dirty="0" smtClean="0"/>
              <a:t>Рима</a:t>
            </a:r>
            <a:r>
              <a:rPr lang="ru-RU" sz="2400" dirty="0"/>
              <a:t>.</a:t>
            </a: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6231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2000" y="980728"/>
            <a:ext cx="8640000" cy="173664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1950"/>
            <a:r>
              <a:rPr lang="ru-RU" sz="2400" b="1" dirty="0">
                <a:solidFill>
                  <a:srgbClr val="0070C0"/>
                </a:solidFill>
              </a:rPr>
              <a:t>Программный уровень. </a:t>
            </a:r>
            <a:r>
              <a:rPr lang="ru-RU" sz="2400" dirty="0"/>
              <a:t>В 410 г. н.э. германские племена готы взяли </a:t>
            </a:r>
            <a:r>
              <a:rPr lang="ru-RU" sz="2400" dirty="0" smtClean="0"/>
              <a:t>Рим</a:t>
            </a:r>
            <a:r>
              <a:rPr lang="ru-RU" sz="2400" dirty="0"/>
              <a:t>. </a:t>
            </a:r>
            <a:r>
              <a:rPr lang="ru-RU" sz="2400" dirty="0" smtClean="0"/>
              <a:t>Сделай соответствующую </a:t>
            </a:r>
            <a:r>
              <a:rPr lang="ru-RU" sz="2400" dirty="0"/>
              <a:t>отметку </a:t>
            </a:r>
            <a:r>
              <a:rPr lang="ru-RU" sz="2400" b="1" dirty="0">
                <a:solidFill>
                  <a:srgbClr val="0070C0"/>
                </a:solidFill>
              </a:rPr>
              <a:t>4</a:t>
            </a:r>
            <a:r>
              <a:rPr lang="ru-RU" sz="2400" dirty="0"/>
              <a:t> на ленте времени. Посчитай, сколько веков </a:t>
            </a:r>
            <a:r>
              <a:rPr lang="ru-RU" sz="2400" dirty="0" smtClean="0"/>
              <a:t>назад произошло </a:t>
            </a:r>
            <a:r>
              <a:rPr lang="ru-RU" sz="2400" dirty="0"/>
              <a:t>это событие.</a:t>
            </a:r>
          </a:p>
        </p:txBody>
      </p:sp>
      <p:grpSp>
        <p:nvGrpSpPr>
          <p:cNvPr id="7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2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298353"/>
              </p:ext>
            </p:extLst>
          </p:nvPr>
        </p:nvGraphicFramePr>
        <p:xfrm>
          <a:off x="252000" y="3127360"/>
          <a:ext cx="864048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787"/>
                <a:gridCol w="860260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18023"/>
                <a:gridCol w="742226"/>
              </a:tblGrid>
              <a:tr h="370840">
                <a:tc gridSpan="10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тысячелетие до н. 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Наша эра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 тыс.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 тыс.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252000" y="5167173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1950"/>
            <a:r>
              <a:rPr lang="ru-RU" sz="2600" b="1" dirty="0" smtClean="0">
                <a:solidFill>
                  <a:srgbClr val="0070C0"/>
                </a:solidFill>
              </a:rPr>
              <a:t>Максимальный </a:t>
            </a:r>
            <a:r>
              <a:rPr lang="ru-RU" sz="2600" b="1" dirty="0">
                <a:solidFill>
                  <a:srgbClr val="0070C0"/>
                </a:solidFill>
              </a:rPr>
              <a:t>уровень. </a:t>
            </a:r>
            <a:r>
              <a:rPr lang="ru-RU" sz="2600" dirty="0"/>
              <a:t>Отметь на ленте времени ещё какое-нибудь </a:t>
            </a:r>
            <a:r>
              <a:rPr lang="ru-RU" sz="2600" dirty="0" smtClean="0"/>
              <a:t>событие (</a:t>
            </a:r>
            <a:r>
              <a:rPr lang="ru-RU" sz="2600" b="1" dirty="0">
                <a:solidFill>
                  <a:srgbClr val="0070C0"/>
                </a:solidFill>
              </a:rPr>
              <a:t>5</a:t>
            </a:r>
            <a:r>
              <a:rPr lang="ru-RU" sz="2600" dirty="0"/>
              <a:t>)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dirty="0"/>
              <a:t>из истории Древнего </a:t>
            </a:r>
            <a:r>
              <a:rPr lang="ru-RU" sz="2600" dirty="0" smtClean="0"/>
              <a:t>Рима</a:t>
            </a:r>
            <a:r>
              <a:rPr lang="ru-RU" sz="2600" dirty="0"/>
              <a:t>, не изученное на уроках.</a:t>
            </a: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8806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 anchorCtr="0">
            <a:spAutoFit/>
          </a:bodyPr>
          <a:lstStyle/>
          <a:p>
            <a:pPr indent="357188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 </a:t>
            </a:r>
            <a:r>
              <a:rPr lang="ru-RU" sz="2800" dirty="0" smtClean="0"/>
              <a:t>Расставь </a:t>
            </a:r>
            <a:r>
              <a:rPr lang="ru-RU" sz="2800" dirty="0"/>
              <a:t>события и явления в правильной </a:t>
            </a:r>
            <a:r>
              <a:rPr lang="ru-RU" sz="2800" dirty="0" smtClean="0"/>
              <a:t>последовательности.</a:t>
            </a:r>
            <a:endParaRPr lang="ru-RU" sz="28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224642" y="2492896"/>
            <a:ext cx="863240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/>
            <a:r>
              <a:rPr lang="ru-RU" sz="2800" dirty="0"/>
              <a:t>А. Раздел Римской империи на </a:t>
            </a:r>
            <a:r>
              <a:rPr lang="ru-RU" sz="2800" dirty="0" smtClean="0"/>
              <a:t>Восточную </a:t>
            </a:r>
            <a:r>
              <a:rPr lang="ru-RU" sz="2800" dirty="0"/>
              <a:t>и Западную.</a:t>
            </a:r>
          </a:p>
          <a:p>
            <a:pPr indent="354013"/>
            <a:r>
              <a:rPr lang="ru-RU" sz="2800" dirty="0"/>
              <a:t>Б. Захват Рима готами.</a:t>
            </a:r>
          </a:p>
          <a:p>
            <a:pPr indent="354013"/>
            <a:r>
              <a:rPr lang="ru-RU" sz="2800" dirty="0"/>
              <a:t>В. Гражданские войны в Риме.</a:t>
            </a:r>
          </a:p>
          <a:p>
            <a:pPr indent="354013"/>
            <a:r>
              <a:rPr lang="ru-RU" sz="2800" dirty="0"/>
              <a:t>Г. Император Константин </a:t>
            </a:r>
            <a:r>
              <a:rPr lang="ru-RU" sz="2800" dirty="0" smtClean="0"/>
              <a:t>переносит столицу </a:t>
            </a:r>
            <a:r>
              <a:rPr lang="ru-RU" sz="2800" dirty="0"/>
              <a:t>империи в Константинополь.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29" name="Группа 28"/>
          <p:cNvGrpSpPr/>
          <p:nvPr/>
        </p:nvGrpSpPr>
        <p:grpSpPr>
          <a:xfrm>
            <a:off x="259594" y="5661248"/>
            <a:ext cx="8632406" cy="786654"/>
            <a:chOff x="259594" y="5882706"/>
            <a:chExt cx="8632406" cy="786654"/>
          </a:xfrm>
        </p:grpSpPr>
        <p:sp>
          <p:nvSpPr>
            <p:cNvPr id="30" name="Полилиния 29"/>
            <p:cNvSpPr/>
            <p:nvPr/>
          </p:nvSpPr>
          <p:spPr>
            <a:xfrm>
              <a:off x="25959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dirty="0" smtClean="0"/>
                <a:t>. . . </a:t>
              </a:r>
              <a:endParaRPr lang="ru-RU" sz="5400" kern="1200" dirty="0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1835696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112576" rIns="144352" bIns="112576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/>
            </a:p>
          </p:txBody>
        </p:sp>
        <p:sp>
          <p:nvSpPr>
            <p:cNvPr id="32" name="Полилиния 31"/>
            <p:cNvSpPr/>
            <p:nvPr/>
          </p:nvSpPr>
          <p:spPr>
            <a:xfrm>
              <a:off x="262778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kern="1200" dirty="0" smtClean="0"/>
                <a:t>. . . </a:t>
              </a:r>
              <a:endParaRPr lang="ru-RU" sz="5400" kern="1200" dirty="0"/>
            </a:p>
          </p:txBody>
        </p:sp>
        <p:sp>
          <p:nvSpPr>
            <p:cNvPr id="33" name="Полилиния 32"/>
            <p:cNvSpPr/>
            <p:nvPr/>
          </p:nvSpPr>
          <p:spPr>
            <a:xfrm>
              <a:off x="4211960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112576" rIns="144352" bIns="112576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/>
            </a:p>
          </p:txBody>
        </p:sp>
        <p:sp>
          <p:nvSpPr>
            <p:cNvPr id="34" name="Полилиния 33"/>
            <p:cNvSpPr/>
            <p:nvPr/>
          </p:nvSpPr>
          <p:spPr>
            <a:xfrm>
              <a:off x="5076056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kern="1200" dirty="0" smtClean="0"/>
                <a:t>. . . </a:t>
              </a:r>
              <a:endParaRPr lang="ru-RU" sz="5400" kern="1200" dirty="0"/>
            </a:p>
          </p:txBody>
        </p:sp>
        <p:sp>
          <p:nvSpPr>
            <p:cNvPr id="35" name="Полилиния 34"/>
            <p:cNvSpPr/>
            <p:nvPr/>
          </p:nvSpPr>
          <p:spPr>
            <a:xfrm>
              <a:off x="6660312" y="59907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112576" rIns="144352" bIns="112576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/>
            </a:p>
          </p:txBody>
        </p:sp>
        <p:sp>
          <p:nvSpPr>
            <p:cNvPr id="36" name="Полилиния 35"/>
            <p:cNvSpPr/>
            <p:nvPr/>
          </p:nvSpPr>
          <p:spPr>
            <a:xfrm>
              <a:off x="7452000" y="5882706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kern="1200" dirty="0" smtClean="0"/>
                <a:t>. . . </a:t>
              </a:r>
              <a:endParaRPr lang="ru-RU" sz="5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5250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767641"/>
            <a:ext cx="8640000" cy="289440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 anchorCtr="0">
            <a:spAutoFit/>
          </a:bodyPr>
          <a:lstStyle/>
          <a:p>
            <a:pPr indent="357188"/>
            <a:r>
              <a:rPr lang="ru-RU" sz="2600" b="1" dirty="0" smtClean="0">
                <a:solidFill>
                  <a:srgbClr val="0070C0"/>
                </a:solidFill>
              </a:rPr>
              <a:t>Программный </a:t>
            </a:r>
            <a:r>
              <a:rPr lang="ru-RU" sz="2600" b="1" dirty="0">
                <a:solidFill>
                  <a:srgbClr val="0070C0"/>
                </a:solidFill>
              </a:rPr>
              <a:t>уровень. </a:t>
            </a:r>
            <a:r>
              <a:rPr lang="ru-RU" sz="2600" dirty="0" smtClean="0"/>
              <a:t>Какой процесс </a:t>
            </a:r>
            <a:r>
              <a:rPr lang="ru-RU" sz="2600" dirty="0"/>
              <a:t>здесь </a:t>
            </a:r>
            <a:r>
              <a:rPr lang="ru-RU" sz="2600" dirty="0" smtClean="0"/>
              <a:t>представлен  </a:t>
            </a:r>
            <a:r>
              <a:rPr lang="ru-RU" sz="2800" dirty="0" smtClean="0"/>
              <a:t>гибели или основания империи? </a:t>
            </a:r>
            <a:r>
              <a:rPr lang="ru-RU" sz="2600" dirty="0" smtClean="0"/>
              <a:t>Приведи </a:t>
            </a:r>
            <a:r>
              <a:rPr lang="ru-RU" sz="2600" dirty="0"/>
              <a:t>одно – два доказательства своей точки зрения</a:t>
            </a:r>
            <a:r>
              <a:rPr lang="ru-RU" sz="2600" dirty="0" smtClean="0"/>
              <a:t>.</a:t>
            </a:r>
          </a:p>
          <a:p>
            <a:pPr indent="357188"/>
            <a:r>
              <a:rPr lang="ru-RU" sz="2800" b="1" dirty="0">
                <a:solidFill>
                  <a:srgbClr val="0070C0"/>
                </a:solidFill>
              </a:rPr>
              <a:t>Максимальный уровень. </a:t>
            </a:r>
            <a:r>
              <a:rPr lang="ru-RU" sz="2800" dirty="0" smtClean="0"/>
              <a:t>Запиши </a:t>
            </a:r>
            <a:r>
              <a:rPr lang="ru-RU" sz="2800" dirty="0"/>
              <a:t>в таблице два-три доказательства своего </a:t>
            </a:r>
            <a:r>
              <a:rPr lang="ru-RU" sz="2800" dirty="0" smtClean="0"/>
              <a:t>утверждения</a:t>
            </a:r>
            <a:r>
              <a:rPr lang="ru-RU" sz="2800" dirty="0"/>
              <a:t>.</a:t>
            </a:r>
            <a:endParaRPr lang="ru-RU" sz="26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785957"/>
              </p:ext>
            </p:extLst>
          </p:nvPr>
        </p:nvGraphicFramePr>
        <p:xfrm>
          <a:off x="252000" y="3793584"/>
          <a:ext cx="8640000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Позиция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Я считаю, что 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Аргумент (ы)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потому что________________________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259594" y="5882706"/>
            <a:ext cx="8632406" cy="786654"/>
            <a:chOff x="259594" y="5882706"/>
            <a:chExt cx="8632406" cy="786654"/>
          </a:xfrm>
        </p:grpSpPr>
        <p:sp>
          <p:nvSpPr>
            <p:cNvPr id="22" name="Полилиния 21"/>
            <p:cNvSpPr/>
            <p:nvPr/>
          </p:nvSpPr>
          <p:spPr>
            <a:xfrm>
              <a:off x="25959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dirty="0" smtClean="0"/>
                <a:t>. . . </a:t>
              </a:r>
              <a:endParaRPr lang="ru-RU" sz="5400" kern="1200" dirty="0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1835696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112576" rIns="144352" bIns="112576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/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2627784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kern="1200" dirty="0" smtClean="0"/>
                <a:t>. . . </a:t>
              </a:r>
              <a:endParaRPr lang="ru-RU" sz="5400" kern="1200" dirty="0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4211960" y="5998466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112576" rIns="144352" bIns="112576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5076056" y="5890455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kern="1200" dirty="0" smtClean="0"/>
                <a:t>. . . </a:t>
              </a:r>
              <a:endParaRPr lang="ru-RU" sz="5400" kern="1200" dirty="0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6660312" y="59907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112576" rIns="144352" bIns="112576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100" kern="1200"/>
            </a:p>
          </p:txBody>
        </p:sp>
        <p:sp>
          <p:nvSpPr>
            <p:cNvPr id="32" name="Полилиния 31"/>
            <p:cNvSpPr/>
            <p:nvPr/>
          </p:nvSpPr>
          <p:spPr>
            <a:xfrm>
              <a:off x="7452000" y="5882706"/>
              <a:ext cx="144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245626" tIns="245626" rIns="245626" bIns="245626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kern="1200" dirty="0" smtClean="0"/>
                <a:t>. . . </a:t>
              </a:r>
              <a:endParaRPr lang="ru-RU" sz="5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9921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896607"/>
              </p:ext>
            </p:extLst>
          </p:nvPr>
        </p:nvGraphicFramePr>
        <p:xfrm>
          <a:off x="252000" y="980728"/>
          <a:ext cx="8640479" cy="5712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4162"/>
                <a:gridCol w="1051662"/>
                <a:gridCol w="5904655"/>
              </a:tblGrid>
              <a:tr h="45177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Понятия</a:t>
                      </a:r>
                      <a:endParaRPr lang="ru-RU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Определения</a:t>
                      </a:r>
                      <a:endParaRPr lang="ru-RU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99563"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Форма правления государством, при которой высшие органы власти избираются гражданами.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6183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Империя</a:t>
                      </a:r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Низший, бедный слой граждан Рима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080120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Государство, во главе которого стоит единственный правитель, передающий свою власть по наследству.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77768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Диктатор</a:t>
                      </a:r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Коренные полноправные граждане государства.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6292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Плебеи</a:t>
                      </a:r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Человек, которому в чрезвычайных обстоятельствах на полгода вручали всю власть в государстве.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0192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Патриции</a:t>
                      </a:r>
                      <a:endParaRPr lang="ru-RU" sz="22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Крупное государство, которое управляется из одного центра, как правило, одним человеком.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52000" y="2572067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8775"/>
            <a:r>
              <a:rPr lang="ru-RU" sz="2800" b="1" dirty="0" smtClean="0">
                <a:solidFill>
                  <a:srgbClr val="0070C0"/>
                </a:solidFill>
              </a:rPr>
              <a:t>Необходимый уровень.</a:t>
            </a:r>
            <a:r>
              <a:rPr lang="ru-RU" sz="2800" b="1" dirty="0" smtClean="0">
                <a:solidFill>
                  <a:srgbClr val="00B0F0"/>
                </a:solidFill>
              </a:rPr>
              <a:t> </a:t>
            </a:r>
            <a:r>
              <a:rPr lang="ru-RU" sz="2800" dirty="0" smtClean="0"/>
              <a:t>С помощью стрелок соедини понятия с их определениями</a:t>
            </a:r>
          </a:p>
          <a:p>
            <a:pPr indent="358775"/>
            <a:r>
              <a:rPr lang="ru-RU" sz="2800" b="1" dirty="0" smtClean="0">
                <a:solidFill>
                  <a:srgbClr val="0070C0"/>
                </a:solidFill>
              </a:rPr>
              <a:t>Программный уровень. </a:t>
            </a:r>
            <a:r>
              <a:rPr lang="ru-RU" sz="2800" dirty="0" smtClean="0"/>
              <a:t>Впиши в первую колонку недостающие понятия.</a:t>
            </a:r>
            <a:endParaRPr lang="ru-RU" sz="2800" dirty="0"/>
          </a:p>
        </p:txBody>
      </p:sp>
      <p:grpSp>
        <p:nvGrpSpPr>
          <p:cNvPr id="2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3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cxnSp>
        <p:nvCxnSpPr>
          <p:cNvPr id="25" name="Прямая со стрелкой 24"/>
          <p:cNvCxnSpPr/>
          <p:nvPr/>
        </p:nvCxnSpPr>
        <p:spPr>
          <a:xfrm>
            <a:off x="2123728" y="1196752"/>
            <a:ext cx="864096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2851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980728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600" b="1" dirty="0" smtClean="0">
                <a:solidFill>
                  <a:srgbClr val="0070C0"/>
                </a:solidFill>
              </a:rPr>
              <a:t>Необходимый </a:t>
            </a:r>
            <a:r>
              <a:rPr lang="ru-RU" sz="2600" b="1" dirty="0">
                <a:solidFill>
                  <a:srgbClr val="0070C0"/>
                </a:solidFill>
              </a:rPr>
              <a:t>уровень. </a:t>
            </a:r>
            <a:r>
              <a:rPr lang="ru-RU" sz="2600" dirty="0"/>
              <a:t>Вставьте пропущенные слова в текст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4669" y="2287900"/>
            <a:ext cx="8627331" cy="40934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indent="361950"/>
            <a:r>
              <a:rPr lang="ru-RU" sz="2600" dirty="0"/>
              <a:t>В </a:t>
            </a:r>
            <a:r>
              <a:rPr lang="ru-RU" sz="2600" dirty="0" smtClean="0"/>
              <a:t>____ </a:t>
            </a:r>
            <a:r>
              <a:rPr lang="ru-RU" sz="2600" dirty="0"/>
              <a:t>году Константин издал указ, где объявлял гражданам «</a:t>
            </a:r>
            <a:r>
              <a:rPr lang="ru-RU" sz="2600" dirty="0" smtClean="0"/>
              <a:t>свободу _______» </a:t>
            </a:r>
            <a:r>
              <a:rPr lang="ru-RU" sz="2600" dirty="0"/>
              <a:t>и разрешал «каждому по своему желанию заботиться о </a:t>
            </a:r>
            <a:r>
              <a:rPr lang="ru-RU" sz="2600" dirty="0" smtClean="0"/>
              <a:t>божественном». Христиане </a:t>
            </a:r>
            <a:r>
              <a:rPr lang="ru-RU" sz="2600" dirty="0"/>
              <a:t>теперь открыто могли молиться </a:t>
            </a:r>
            <a:r>
              <a:rPr lang="ru-RU" sz="2600" dirty="0" smtClean="0"/>
              <a:t>______. Рядом с нарядными </a:t>
            </a:r>
            <a:r>
              <a:rPr lang="ru-RU" sz="2600" dirty="0"/>
              <a:t>и пышными языческими храмами в римских городах </a:t>
            </a:r>
            <a:r>
              <a:rPr lang="ru-RU" sz="2600" dirty="0" smtClean="0"/>
              <a:t>стали возводить </a:t>
            </a:r>
            <a:r>
              <a:rPr lang="ru-RU" sz="2600" dirty="0"/>
              <a:t>скромные </a:t>
            </a:r>
            <a:r>
              <a:rPr lang="ru-RU" sz="2600" dirty="0" smtClean="0"/>
              <a:t>стены ______ _________.</a:t>
            </a:r>
          </a:p>
          <a:p>
            <a:pPr indent="361950"/>
            <a:r>
              <a:rPr lang="ru-RU" sz="2600" dirty="0" smtClean="0"/>
              <a:t>Их </a:t>
            </a:r>
            <a:r>
              <a:rPr lang="ru-RU" sz="2600" dirty="0"/>
              <a:t>украшали изображения </a:t>
            </a:r>
            <a:r>
              <a:rPr lang="ru-RU" sz="2600" dirty="0" smtClean="0"/>
              <a:t>_______ и </a:t>
            </a:r>
            <a:r>
              <a:rPr lang="ru-RU" sz="2600" dirty="0"/>
              <a:t>Богоматери, большие </a:t>
            </a:r>
            <a:r>
              <a:rPr lang="ru-RU" sz="2600" dirty="0" smtClean="0"/>
              <a:t>выразительные </a:t>
            </a:r>
            <a:r>
              <a:rPr lang="ru-RU" sz="2600" dirty="0"/>
              <a:t>глаза которых отражали красоту и чистоту души.</a:t>
            </a:r>
          </a:p>
        </p:txBody>
      </p:sp>
    </p:spTree>
    <p:extLst>
      <p:ext uri="{BB962C8B-B14F-4D97-AF65-F5344CB8AC3E}">
        <p14:creationId xmlns:p14="http://schemas.microsoft.com/office/powerpoint/2010/main" val="333841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600" b="1" dirty="0" smtClean="0">
                <a:solidFill>
                  <a:srgbClr val="0070C0"/>
                </a:solidFill>
              </a:rPr>
              <a:t>Программный уровень</a:t>
            </a:r>
            <a:r>
              <a:rPr lang="ru-RU" sz="2600" b="1" dirty="0">
                <a:solidFill>
                  <a:srgbClr val="0070C0"/>
                </a:solidFill>
              </a:rPr>
              <a:t>. </a:t>
            </a:r>
            <a:r>
              <a:rPr lang="ru-RU" sz="2600" dirty="0"/>
              <a:t>Сделайте вывод </a:t>
            </a:r>
            <a:r>
              <a:rPr lang="ru-RU" sz="2600" dirty="0" smtClean="0"/>
              <a:t>о том</a:t>
            </a:r>
            <a:r>
              <a:rPr lang="ru-RU" sz="2600" dirty="0"/>
              <a:t>, какие важные изменения произошли в III веке в античной </a:t>
            </a:r>
            <a:r>
              <a:rPr lang="ru-RU" sz="2600" dirty="0" smtClean="0"/>
              <a:t>цивилизации</a:t>
            </a:r>
            <a:r>
              <a:rPr lang="ru-RU" sz="2600" dirty="0"/>
              <a:t>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64670" y="2564904"/>
            <a:ext cx="88023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dirty="0" smtClean="0"/>
              <a:t>____________________________________</a:t>
            </a:r>
            <a:endParaRPr lang="ru-RU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/>
              <a:t>____________________________________</a:t>
            </a:r>
            <a:endParaRPr lang="ru-RU" sz="2800" dirty="0" smtClean="0"/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800" dirty="0" smtClean="0"/>
              <a:t>____________________________________</a:t>
            </a:r>
            <a:endParaRPr lang="ru-RU" sz="2800" dirty="0"/>
          </a:p>
        </p:txBody>
      </p:sp>
      <p:sp>
        <p:nvSpPr>
          <p:cNvPr id="6" name="Shape 5"/>
          <p:cNvSpPr/>
          <p:nvPr/>
        </p:nvSpPr>
        <p:spPr>
          <a:xfrm>
            <a:off x="988989" y="3949899"/>
            <a:ext cx="7559982" cy="2592288"/>
          </a:xfrm>
          <a:prstGeom prst="swooshArrow">
            <a:avLst>
              <a:gd name="adj1" fmla="val 25000"/>
              <a:gd name="adj2" fmla="val 2500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matte">
            <a:bevelT w="144450" h="6350" prst="relaxedInset"/>
            <a:contourClr>
              <a:schemeClr val="bg1"/>
            </a:contourClr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3">
            <a:schemeClr val="dk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Овал 6"/>
          <p:cNvSpPr/>
          <p:nvPr/>
        </p:nvSpPr>
        <p:spPr>
          <a:xfrm>
            <a:off x="1786930" y="5877524"/>
            <a:ext cx="95396" cy="95396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Овал 8"/>
          <p:cNvSpPr/>
          <p:nvPr/>
        </p:nvSpPr>
        <p:spPr>
          <a:xfrm>
            <a:off x="2890438" y="5381360"/>
            <a:ext cx="149315" cy="149315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Овал 18"/>
          <p:cNvSpPr/>
          <p:nvPr/>
        </p:nvSpPr>
        <p:spPr>
          <a:xfrm>
            <a:off x="4283704" y="4985777"/>
            <a:ext cx="199087" cy="199087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Овал 21"/>
          <p:cNvSpPr/>
          <p:nvPr/>
        </p:nvSpPr>
        <p:spPr>
          <a:xfrm>
            <a:off x="5801636" y="4676776"/>
            <a:ext cx="257154" cy="257154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Овал 23"/>
          <p:cNvSpPr/>
          <p:nvPr/>
        </p:nvSpPr>
        <p:spPr>
          <a:xfrm>
            <a:off x="7315302" y="4470430"/>
            <a:ext cx="327665" cy="327665"/>
          </a:xfrm>
          <a:prstGeom prst="ellips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37" y="3829872"/>
            <a:ext cx="1368419" cy="29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9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57188"/>
            <a:r>
              <a:rPr lang="ru-RU" sz="2600" b="1" dirty="0" smtClean="0">
                <a:solidFill>
                  <a:srgbClr val="0070C0"/>
                </a:solidFill>
              </a:rPr>
              <a:t>Необходимый уровень</a:t>
            </a:r>
            <a:r>
              <a:rPr lang="ru-RU" sz="2600" b="1" dirty="0">
                <a:solidFill>
                  <a:srgbClr val="0070C0"/>
                </a:solidFill>
              </a:rPr>
              <a:t>. </a:t>
            </a:r>
            <a:r>
              <a:rPr lang="ru-RU" sz="2600" dirty="0"/>
              <a:t>Используя текст учебника § 41, определите и запишите </a:t>
            </a:r>
            <a:r>
              <a:rPr lang="ru-RU" sz="2600" dirty="0" smtClean="0"/>
              <a:t>достижения </a:t>
            </a:r>
            <a:r>
              <a:rPr lang="ru-RU" sz="2600" dirty="0"/>
              <a:t>античной культуры.</a:t>
            </a:r>
          </a:p>
        </p:txBody>
      </p:sp>
      <p:grpSp>
        <p:nvGrpSpPr>
          <p:cNvPr id="11" name="Группа 3"/>
          <p:cNvGrpSpPr/>
          <p:nvPr/>
        </p:nvGrpSpPr>
        <p:grpSpPr>
          <a:xfrm>
            <a:off x="19826" y="-45053"/>
            <a:ext cx="969163" cy="124180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568" y="764704"/>
              <a:ext cx="432048" cy="28803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5496" y="1700808"/>
              <a:ext cx="395536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3528" y="1484883"/>
              <a:ext cx="936104" cy="287933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 descr="_1_~1.JPG"/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-19448" y="332656"/>
              <a:ext cx="1783136" cy="1999120"/>
            </a:xfrm>
            <a:prstGeom prst="rect">
              <a:avLst/>
            </a:prstGeom>
          </p:spPr>
        </p:pic>
      </p:grpSp>
      <p:grpSp>
        <p:nvGrpSpPr>
          <p:cNvPr id="16" name="Группа 8"/>
          <p:cNvGrpSpPr/>
          <p:nvPr/>
        </p:nvGrpSpPr>
        <p:grpSpPr>
          <a:xfrm>
            <a:off x="8241296" y="-27384"/>
            <a:ext cx="956964" cy="1224136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92" y="144016"/>
              <a:ext cx="288032" cy="43204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 descr="Cartoon-Clipart-Free-18.gif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677" r="17008" b="5669"/>
            <a:stretch>
              <a:fillRect/>
            </a:stretch>
          </p:blipFill>
          <p:spPr>
            <a:xfrm>
              <a:off x="7452320" y="-8901"/>
              <a:ext cx="1691681" cy="2645813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64670" y="2564904"/>
            <a:ext cx="880239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dirty="0" smtClean="0"/>
              <a:t>____________________________________</a:t>
            </a:r>
            <a:endParaRPr lang="ru-RU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800" dirty="0" smtClean="0"/>
              <a:t>____________________________________</a:t>
            </a:r>
            <a:endParaRPr lang="ru-RU" sz="2800" dirty="0" smtClean="0"/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800" dirty="0" smtClean="0"/>
              <a:t>____________________________________</a:t>
            </a:r>
            <a:endParaRPr lang="ru-RU" sz="2800" dirty="0" smtClean="0"/>
          </a:p>
          <a:p>
            <a:pPr marL="457200" indent="-457200">
              <a:buFont typeface="Comic Sans MS" pitchFamily="66" charset="0"/>
              <a:buChar char="…"/>
            </a:pPr>
            <a:r>
              <a:rPr lang="ru-RU" sz="2800" dirty="0" smtClean="0"/>
              <a:t>____________________________________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4500000"/>
            <a:ext cx="1689719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4500000"/>
            <a:ext cx="1332071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4500000"/>
            <a:ext cx="1321207" cy="198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0272" y="4500000"/>
            <a:ext cx="1842224" cy="1980000"/>
          </a:xfrm>
          <a:prstGeom prst="roundRect">
            <a:avLst>
              <a:gd name="adj" fmla="val 9341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1146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4666</TotalTime>
  <Words>1002</Words>
  <Application>Microsoft Office PowerPoint</Application>
  <PresentationFormat>Экран (4:3)</PresentationFormat>
  <Paragraphs>158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ОБЩИЙ ВЗГЛЯД НА ИМПЕРИИ ЭЛЛИНОВ И РИМЛЯН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ВСПОМИНАЕМ ТО, ЧТО ЗНАЕМ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ОБЩИЙ ВЗГЛЯД НА ИМПЕРИИ ЭЛЛИНОВ И РИМЛЯН</dc:title>
  <dc:creator>Telli</dc:creator>
  <cp:lastModifiedBy>Telli</cp:lastModifiedBy>
  <cp:revision>265</cp:revision>
  <dcterms:created xsi:type="dcterms:W3CDTF">2012-04-06T18:00:09Z</dcterms:created>
  <dcterms:modified xsi:type="dcterms:W3CDTF">2013-05-12T10:51:56Z</dcterms:modified>
</cp:coreProperties>
</file>