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63" r:id="rId3"/>
    <p:sldId id="282" r:id="rId4"/>
    <p:sldId id="283" r:id="rId5"/>
    <p:sldId id="284" r:id="rId6"/>
    <p:sldId id="285" r:id="rId7"/>
    <p:sldId id="274" r:id="rId8"/>
    <p:sldId id="286" r:id="rId9"/>
    <p:sldId id="287" r:id="rId10"/>
    <p:sldId id="290" r:id="rId11"/>
    <p:sldId id="276" r:id="rId12"/>
    <p:sldId id="268" r:id="rId13"/>
    <p:sldId id="28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990000"/>
    <a:srgbClr val="FFDDBF"/>
    <a:srgbClr val="EBBB8A"/>
    <a:srgbClr val="E7B98A"/>
    <a:srgbClr val="050403"/>
    <a:srgbClr val="FFFFFF"/>
    <a:srgbClr val="9933FF"/>
    <a:srgbClr val="CCEC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86" autoAdjust="0"/>
    <p:restoredTop sz="83755" autoAdjust="0"/>
  </p:normalViewPr>
  <p:slideViewPr>
    <p:cSldViewPr>
      <p:cViewPr varScale="1">
        <p:scale>
          <a:sx n="54" d="100"/>
          <a:sy n="54" d="100"/>
        </p:scale>
        <p:origin x="-12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77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A2C673-0426-4FE7-A093-90AECC5A5AB2}" type="datetimeFigureOut">
              <a:rPr lang="ru-RU" smtClean="0"/>
              <a:pPr/>
              <a:t>12.05.2013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E96FE9-AB77-4821-AD11-CF786A8200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5318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Учебник Данилов Д. Всеобщая</a:t>
            </a:r>
            <a:r>
              <a:rPr lang="ru-RU" baseline="0" dirty="0" smtClean="0"/>
              <a:t> история. Средние века изд. Баласс стр. 18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E96FE9-AB77-4821-AD11-CF786A8200A3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78018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Рисунок</a:t>
            </a:r>
            <a:r>
              <a:rPr lang="ru-RU" baseline="0" dirty="0" smtClean="0"/>
              <a:t> – поэтесса </a:t>
            </a:r>
            <a:r>
              <a:rPr lang="en-US" baseline="0" dirty="0" smtClean="0"/>
              <a:t>http://upload.wikimedia.org/wikipedia/commons/4/4f/Herkulaneischer_Meister_002b.jpg</a:t>
            </a:r>
            <a:r>
              <a:rPr lang="ru-RU" baseline="0" dirty="0" smtClean="0"/>
              <a:t>   (общественное достояние)</a:t>
            </a:r>
            <a:endParaRPr lang="ru-RU" dirty="0" smtClean="0"/>
          </a:p>
          <a:p>
            <a:r>
              <a:rPr lang="ru-RU" dirty="0" smtClean="0"/>
              <a:t>Рисунки из учебника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E96FE9-AB77-4821-AD11-CF786A8200A3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2256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eaLnBrk="1" latinLnBrk="0" hangingPunct="1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Рисунки – ж. Новый солдат № 20</a:t>
            </a:r>
            <a:endParaRPr lang="ru-RU" dirty="0" smtClean="0">
              <a:effectLst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>
              <a:effectLst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E96FE9-AB77-4821-AD11-CF786A8200A3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2256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E96FE9-AB77-4821-AD11-CF786A8200A3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2256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Анимация поставлена на щелчок. Происходит выцветание задания и появление таблицы.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dirty="0" smtClean="0">
                <a:effectLst/>
                <a:latin typeface="+mn-lt"/>
                <a:ea typeface="Calibri"/>
                <a:cs typeface="Times New Roman"/>
              </a:rPr>
              <a:t>Для выполнения задания необходимо воспользоваться встроенными средствами </a:t>
            </a:r>
            <a:r>
              <a:rPr lang="en-US" sz="1200" dirty="0" smtClean="0">
                <a:effectLst/>
                <a:latin typeface="+mn-lt"/>
                <a:ea typeface="Calibri"/>
                <a:cs typeface="Times New Roman"/>
              </a:rPr>
              <a:t>Microsoft  PPT</a:t>
            </a:r>
            <a:r>
              <a:rPr lang="ru-RU" sz="1200" dirty="0" smtClean="0">
                <a:effectLst/>
                <a:latin typeface="+mn-lt"/>
                <a:ea typeface="Calibri"/>
                <a:cs typeface="Times New Roman"/>
              </a:rPr>
              <a:t> в режиме просмотра (инструмент «ПЕРО»)</a:t>
            </a:r>
            <a:endParaRPr lang="ru-RU" sz="1200" dirty="0" smtClean="0">
              <a:effectLst/>
              <a:latin typeface="+mn-lt"/>
              <a:ea typeface="Calibri"/>
              <a:cs typeface="Times New Roman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E96FE9-AB77-4821-AD11-CF786A8200A3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2256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dirty="0" smtClean="0">
                <a:effectLst/>
                <a:latin typeface="+mn-lt"/>
                <a:ea typeface="Calibri"/>
                <a:cs typeface="Times New Roman"/>
              </a:rPr>
              <a:t>Для выполнения задания необходимо воспользоваться встроенными средствами </a:t>
            </a:r>
            <a:r>
              <a:rPr lang="en-US" sz="1200" dirty="0" smtClean="0">
                <a:effectLst/>
                <a:latin typeface="+mn-lt"/>
                <a:ea typeface="Calibri"/>
                <a:cs typeface="Times New Roman"/>
              </a:rPr>
              <a:t>Microsoft  PPT</a:t>
            </a:r>
            <a:r>
              <a:rPr lang="ru-RU" sz="1200" dirty="0" smtClean="0">
                <a:effectLst/>
                <a:latin typeface="+mn-lt"/>
                <a:ea typeface="Calibri"/>
                <a:cs typeface="Times New Roman"/>
              </a:rPr>
              <a:t> в режиме просмотра (инструмент «ПЕРО»)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E96FE9-AB77-4821-AD11-CF786A8200A3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99970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dirty="0" smtClean="0">
                <a:effectLst/>
                <a:latin typeface="+mn-lt"/>
                <a:ea typeface="Calibri"/>
                <a:cs typeface="Times New Roman"/>
              </a:rPr>
              <a:t>Для выполнения задания необходимо воспользоваться встроенными средствами </a:t>
            </a:r>
            <a:r>
              <a:rPr lang="en-US" sz="1200" dirty="0" smtClean="0">
                <a:effectLst/>
                <a:latin typeface="+mn-lt"/>
                <a:ea typeface="Calibri"/>
                <a:cs typeface="Times New Roman"/>
              </a:rPr>
              <a:t>Microsoft  PPT</a:t>
            </a:r>
            <a:r>
              <a:rPr lang="ru-RU" sz="1200" dirty="0" smtClean="0">
                <a:effectLst/>
                <a:latin typeface="+mn-lt"/>
                <a:ea typeface="Calibri"/>
                <a:cs typeface="Times New Roman"/>
              </a:rPr>
              <a:t> в режиме просмотра (инструмент «ПЕРО»)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E96FE9-AB77-4821-AD11-CF786A8200A3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99970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Выполнение задания в режиме просмотра возможно при использовании встроенных средств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Microsoft PPT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(инструмент «ПЕРО»)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E96FE9-AB77-4821-AD11-CF786A8200A3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9551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Выполнение задания в режиме просмотра возможно при использовании встроенных средств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Microsoft PPT</a:t>
            </a:r>
            <a:r>
              <a:rPr lang="ru-RU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(инструмент «ПЕРО»)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E96FE9-AB77-4821-AD11-CF786A8200A3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9551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Анимация поставлена на щелчок. Происходит выцветание задания и появление таблицы. Заполнение таблицы в режиме просмотра</a:t>
            </a:r>
            <a:r>
              <a:rPr lang="ru-RU" baseline="0" dirty="0" smtClean="0"/>
              <a:t> происходит при использовании встроенных средств </a:t>
            </a:r>
            <a:r>
              <a:rPr lang="en-US" baseline="0" dirty="0" smtClean="0"/>
              <a:t>Microsoft PPT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E96FE9-AB77-4821-AD11-CF786A8200A3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Выполнение задания в режиме просмотра возможно при использовании встроенных средств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Microsoft PPT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(инструмент «ПЕРО»)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E96FE9-AB77-4821-AD11-CF786A8200A3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2256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Рисунок - </a:t>
            </a:r>
            <a:r>
              <a:rPr lang="en-US" dirty="0" smtClean="0"/>
              <a:t>http://www.gamer.ru/system/attached_images/images/000/435/956/original/senator_roemer.png?1318279836</a:t>
            </a:r>
            <a:r>
              <a:rPr lang="ru-RU" dirty="0" smtClean="0"/>
              <a:t>  Коллекция арт по игре «</a:t>
            </a:r>
            <a:r>
              <a:rPr lang="ru-RU" dirty="0" err="1" smtClean="0"/>
              <a:t>Травиан</a:t>
            </a:r>
            <a:r>
              <a:rPr lang="ru-RU" smtClean="0"/>
              <a:t>»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E96FE9-AB77-4821-AD11-CF786A8200A3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2256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Рисунок</a:t>
            </a:r>
            <a:r>
              <a:rPr lang="ru-RU" baseline="0" dirty="0" smtClean="0"/>
              <a:t> - поэтесса </a:t>
            </a:r>
            <a:r>
              <a:rPr lang="en-US" baseline="0" dirty="0" smtClean="0"/>
              <a:t>http://upload.wikimedia.org/wikipedia/commons/4/4f/Herkulaneischer_Meister_002b.jpg</a:t>
            </a:r>
            <a:r>
              <a:rPr lang="ru-RU" baseline="0" dirty="0" smtClean="0"/>
              <a:t>   (общественное достояние)</a:t>
            </a:r>
            <a:endParaRPr lang="ru-RU" dirty="0" smtClean="0"/>
          </a:p>
          <a:p>
            <a:r>
              <a:rPr lang="ru-RU" dirty="0" smtClean="0"/>
              <a:t>Рисунки из учебника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E96FE9-AB77-4821-AD11-CF786A8200A3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225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168CD-61DD-465B-9B73-5FA82F00B5B8}" type="datetimeFigureOut">
              <a:rPr lang="ru-RU" smtClean="0"/>
              <a:pPr/>
              <a:t>12.05.2013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4634-1B0A-4092-B6DA-2DC271DEAD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8910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168CD-61DD-465B-9B73-5FA82F00B5B8}" type="datetimeFigureOut">
              <a:rPr lang="ru-RU" smtClean="0"/>
              <a:pPr/>
              <a:t>12.05.2013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4634-1B0A-4092-B6DA-2DC271DEAD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6769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168CD-61DD-465B-9B73-5FA82F00B5B8}" type="datetimeFigureOut">
              <a:rPr lang="ru-RU" smtClean="0"/>
              <a:pPr/>
              <a:t>12.05.2013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4634-1B0A-4092-B6DA-2DC271DEAD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0297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 txBox="1">
            <a:spLocks/>
          </p:cNvSpPr>
          <p:nvPr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 vert="horz" lIns="91440" tIns="45720" rIns="91440" bIns="45720" rtlCol="0" anchor="t" anchorCtr="0"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720000"/>
          </a:xfrm>
        </p:spPr>
        <p:txBody>
          <a:bodyPr anchor="ctr" anchorCtr="0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168CD-61DD-465B-9B73-5FA82F00B5B8}" type="datetimeFigureOut">
              <a:rPr lang="ru-RU" smtClean="0"/>
              <a:pPr/>
              <a:t>12.05.2013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4634-1B0A-4092-B6DA-2DC271DEADBF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2" cstate="email">
            <a:clrChange>
              <a:clrFrom>
                <a:srgbClr val="FFFEFB"/>
              </a:clrFrom>
              <a:clrTo>
                <a:srgbClr val="FFFE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552000"/>
            <a:ext cx="9144000" cy="330371"/>
          </a:xfrm>
          <a:prstGeom prst="rect">
            <a:avLst/>
          </a:prstGeom>
        </p:spPr>
      </p:pic>
      <p:sp>
        <p:nvSpPr>
          <p:cNvPr id="11" name="Заголовок 1"/>
          <p:cNvSpPr txBox="1">
            <a:spLocks/>
          </p:cNvSpPr>
          <p:nvPr userDrawn="1"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 vert="horz" lIns="91440" tIns="45720" rIns="91440" bIns="45720" rtlCol="0" anchor="t" anchorCtr="0"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0382176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168CD-61DD-465B-9B73-5FA82F00B5B8}" type="datetimeFigureOut">
              <a:rPr lang="ru-RU" smtClean="0"/>
              <a:pPr/>
              <a:t>12.05.2013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4634-1B0A-4092-B6DA-2DC271DEAD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8451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 txBox="1">
            <a:spLocks/>
          </p:cNvSpPr>
          <p:nvPr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 vert="horz" lIns="91440" tIns="45720" rIns="91440" bIns="45720" rtlCol="0" anchor="t" anchorCtr="0"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720000"/>
          </a:xfrm>
        </p:spPr>
        <p:txBody>
          <a:bodyPr anchor="ctr" anchorCtr="0"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2000" y="980727"/>
            <a:ext cx="3600000" cy="5688000"/>
          </a:xfrm>
          <a:prstGeom prst="roundRect">
            <a:avLst>
              <a:gd name="adj" fmla="val 10317"/>
            </a:avLst>
          </a:prstGeom>
          <a:ln w="44450">
            <a:solidFill>
              <a:srgbClr val="FF0000"/>
            </a:solidFill>
          </a:ln>
        </p:spPr>
        <p:txBody>
          <a:bodyPr/>
          <a:lstStyle>
            <a:lvl1pPr marL="90000" indent="360000">
              <a:spcBef>
                <a:spcPts val="0"/>
              </a:spcBef>
              <a:buFont typeface="Comic Sans MS" pitchFamily="66" charset="0"/>
              <a:buChar char="—"/>
              <a:defRPr sz="2800"/>
            </a:lvl1pPr>
            <a:lvl2pPr marL="90000" indent="360000">
              <a:spcBef>
                <a:spcPts val="0"/>
              </a:spcBef>
              <a:buFont typeface="Comic Sans MS" pitchFamily="66" charset="0"/>
              <a:buChar char="—"/>
              <a:defRPr sz="2400"/>
            </a:lvl2pPr>
            <a:lvl3pPr marL="90000" indent="360000">
              <a:spcBef>
                <a:spcPts val="0"/>
              </a:spcBef>
              <a:buFont typeface="Comic Sans MS" pitchFamily="66" charset="0"/>
              <a:buChar char="—"/>
              <a:defRPr sz="2000"/>
            </a:lvl3pPr>
            <a:lvl4pPr marL="90000" indent="360000">
              <a:spcBef>
                <a:spcPts val="0"/>
              </a:spcBef>
              <a:buFont typeface="Comic Sans MS" pitchFamily="66" charset="0"/>
              <a:buChar char="—"/>
              <a:defRPr sz="1800"/>
            </a:lvl4pPr>
            <a:lvl5pPr marL="90000" indent="360000">
              <a:spcBef>
                <a:spcPts val="0"/>
              </a:spcBef>
              <a:buFont typeface="Comic Sans MS" pitchFamily="66" charset="0"/>
              <a:buChar char="—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56000" y="980727"/>
            <a:ext cx="3600000" cy="5688000"/>
          </a:xfrm>
          <a:prstGeom prst="roundRect">
            <a:avLst>
              <a:gd name="adj" fmla="val 9259"/>
            </a:avLst>
          </a:prstGeom>
          <a:ln w="44450">
            <a:solidFill>
              <a:srgbClr val="00CC00"/>
            </a:solidFill>
          </a:ln>
        </p:spPr>
        <p:txBody>
          <a:bodyPr/>
          <a:lstStyle>
            <a:lvl1pPr marL="90000" indent="360000">
              <a:spcBef>
                <a:spcPts val="0"/>
              </a:spcBef>
              <a:buFont typeface="Comic Sans MS" pitchFamily="66" charset="0"/>
              <a:buChar char="—"/>
              <a:defRPr sz="2800"/>
            </a:lvl1pPr>
            <a:lvl2pPr marL="90000" indent="360000">
              <a:spcBef>
                <a:spcPts val="0"/>
              </a:spcBef>
              <a:buFont typeface="Comic Sans MS" pitchFamily="66" charset="0"/>
              <a:buChar char="—"/>
              <a:defRPr sz="2400"/>
            </a:lvl2pPr>
            <a:lvl3pPr marL="90000" indent="360000">
              <a:spcBef>
                <a:spcPts val="0"/>
              </a:spcBef>
              <a:buFont typeface="Comic Sans MS" pitchFamily="66" charset="0"/>
              <a:buChar char="—"/>
              <a:defRPr sz="2000"/>
            </a:lvl3pPr>
            <a:lvl4pPr marL="90000" indent="360000">
              <a:spcBef>
                <a:spcPts val="0"/>
              </a:spcBef>
              <a:buFont typeface="Comic Sans MS" pitchFamily="66" charset="0"/>
              <a:buChar char="—"/>
              <a:defRPr sz="1800"/>
            </a:lvl4pPr>
            <a:lvl5pPr marL="90000" indent="360000">
              <a:spcBef>
                <a:spcPts val="0"/>
              </a:spcBef>
              <a:buFont typeface="Comic Sans MS" pitchFamily="66" charset="0"/>
              <a:buChar char="—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168CD-61DD-465B-9B73-5FA82F00B5B8}" type="datetimeFigureOut">
              <a:rPr lang="ru-RU" smtClean="0"/>
              <a:pPr/>
              <a:t>12.05.2013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4634-1B0A-4092-B6DA-2DC271DEADBF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 cstate="email">
            <a:clrChange>
              <a:clrFrom>
                <a:srgbClr val="FFFEFB"/>
              </a:clrFrom>
              <a:clrTo>
                <a:srgbClr val="FFFE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552000"/>
            <a:ext cx="9144000" cy="330371"/>
          </a:xfrm>
          <a:prstGeom prst="rect">
            <a:avLst/>
          </a:prstGeom>
        </p:spPr>
      </p:pic>
      <p:sp>
        <p:nvSpPr>
          <p:cNvPr id="11" name="Заголовок 1"/>
          <p:cNvSpPr txBox="1">
            <a:spLocks/>
          </p:cNvSpPr>
          <p:nvPr userDrawn="1"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 vert="horz" lIns="91440" tIns="45720" rIns="91440" bIns="45720" rtlCol="0" anchor="t" anchorCtr="0"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881907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168CD-61DD-465B-9B73-5FA82F00B5B8}" type="datetimeFigureOut">
              <a:rPr lang="ru-RU" smtClean="0"/>
              <a:pPr/>
              <a:t>12.05.2013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4634-1B0A-4092-B6DA-2DC271DEAD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941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 vert="horz" lIns="91440" tIns="45720" rIns="91440" bIns="45720" rtlCol="0" anchor="t" anchorCtr="0"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720000"/>
          </a:xfrm>
        </p:spPr>
        <p:txBody>
          <a:bodyPr anchor="ctr" anchorCtr="0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168CD-61DD-465B-9B73-5FA82F00B5B8}" type="datetimeFigureOut">
              <a:rPr lang="ru-RU" smtClean="0"/>
              <a:pPr/>
              <a:t>12.05.2013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4634-1B0A-4092-B6DA-2DC271DEADBF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2" cstate="email">
            <a:clrChange>
              <a:clrFrom>
                <a:srgbClr val="FFFEFB"/>
              </a:clrFrom>
              <a:clrTo>
                <a:srgbClr val="FFFE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552000"/>
            <a:ext cx="9144000" cy="330371"/>
          </a:xfrm>
          <a:prstGeom prst="rect">
            <a:avLst/>
          </a:prstGeom>
        </p:spPr>
      </p:pic>
      <p:sp>
        <p:nvSpPr>
          <p:cNvPr id="9" name="Заголовок 1"/>
          <p:cNvSpPr txBox="1">
            <a:spLocks/>
          </p:cNvSpPr>
          <p:nvPr userDrawn="1"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 vert="horz" lIns="91440" tIns="45720" rIns="91440" bIns="45720" rtlCol="0" anchor="t" anchorCtr="0"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2076122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168CD-61DD-465B-9B73-5FA82F00B5B8}" type="datetimeFigureOut">
              <a:rPr lang="ru-RU" smtClean="0"/>
              <a:pPr/>
              <a:t>12.05.2013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4634-1B0A-4092-B6DA-2DC271DEAD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 vert="horz" lIns="91440" tIns="45720" rIns="91440" bIns="45720" rtlCol="0" anchor="t" anchorCtr="0"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endParaRPr lang="ru-RU" sz="3200" dirty="0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2" cstate="email">
            <a:clrChange>
              <a:clrFrom>
                <a:srgbClr val="FFFEFB"/>
              </a:clrFrom>
              <a:clrTo>
                <a:srgbClr val="FFFE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552000"/>
            <a:ext cx="9144000" cy="330371"/>
          </a:xfrm>
          <a:prstGeom prst="rect">
            <a:avLst/>
          </a:prstGeom>
        </p:spPr>
      </p:pic>
      <p:sp>
        <p:nvSpPr>
          <p:cNvPr id="9" name="Заголовок 1"/>
          <p:cNvSpPr txBox="1">
            <a:spLocks/>
          </p:cNvSpPr>
          <p:nvPr userDrawn="1"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 vert="horz" lIns="91440" tIns="45720" rIns="91440" bIns="45720" rtlCol="0" anchor="t" anchorCtr="0"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9657401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168CD-61DD-465B-9B73-5FA82F00B5B8}" type="datetimeFigureOut">
              <a:rPr lang="ru-RU" smtClean="0"/>
              <a:pPr/>
              <a:t>12.05.2013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4634-1B0A-4092-B6DA-2DC271DEAD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6410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168CD-61DD-465B-9B73-5FA82F00B5B8}" type="datetimeFigureOut">
              <a:rPr lang="ru-RU" smtClean="0"/>
              <a:pPr/>
              <a:t>12.05.2013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4634-1B0A-4092-B6DA-2DC271DEAD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2123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69762"/>
            <a:ext cx="8640960" cy="119755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495325"/>
            <a:ext cx="8640960" cy="4741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7168CD-61DD-465B-9B73-5FA82F00B5B8}" type="datetimeFigureOut">
              <a:rPr lang="ru-RU" smtClean="0"/>
              <a:pPr/>
              <a:t>12.05.2013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64634-1B0A-4092-B6DA-2DC271DEAD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7211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1" kern="1200" cap="none" spc="50">
          <a:ln w="11430"/>
          <a:gradFill>
            <a:gsLst>
              <a:gs pos="25000">
                <a:schemeClr val="accent2">
                  <a:satMod val="155000"/>
                </a:schemeClr>
              </a:gs>
              <a:gs pos="100000">
                <a:schemeClr val="accent2">
                  <a:shade val="45000"/>
                  <a:satMod val="165000"/>
                </a:schemeClr>
              </a:gs>
            </a:gsLst>
            <a:lin ang="5400000"/>
          </a:gradFill>
          <a:effectLst>
            <a:outerShdw blurRad="76200" dist="50800" dir="5400000" algn="tl" rotWithShape="0">
              <a:srgbClr val="000000">
                <a:alpha val="6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1.jpe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image" Target="../media/image5.gif"/><Relationship Id="rId4" Type="http://schemas.openxmlformats.org/officeDocument/2006/relationships/image" Target="../media/image4.jpeg"/><Relationship Id="rId9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gif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gif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2.jpeg"/><Relationship Id="rId5" Type="http://schemas.openxmlformats.org/officeDocument/2006/relationships/image" Target="../media/image5.gif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gif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gif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gif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gif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gif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gif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5.gif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1.jpe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image" Target="../media/image5.gif"/><Relationship Id="rId4" Type="http://schemas.openxmlformats.org/officeDocument/2006/relationships/image" Target="../media/image4.jpeg"/><Relationship Id="rId9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738298"/>
          </a:xfrm>
          <a:prstGeom prst="rect">
            <a:avLst/>
          </a:prstGeom>
        </p:spPr>
      </p:pic>
      <p:sp>
        <p:nvSpPr>
          <p:cNvPr id="7" name="Подзаголовок 2"/>
          <p:cNvSpPr txBox="1">
            <a:spLocks/>
          </p:cNvSpPr>
          <p:nvPr/>
        </p:nvSpPr>
        <p:spPr>
          <a:xfrm>
            <a:off x="0" y="6237312"/>
            <a:ext cx="5940152" cy="646331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fontAlgn="base">
              <a:spcBef>
                <a:spcPts val="0"/>
              </a:spcBef>
              <a:spcAft>
                <a:spcPct val="0"/>
              </a:spcAft>
            </a:pPr>
            <a:r>
              <a:rPr lang="ru-RU" sz="1200" dirty="0">
                <a:solidFill>
                  <a:schemeClr val="bg1">
                    <a:lumMod val="50000"/>
                  </a:schemeClr>
                </a:solidFill>
              </a:rPr>
              <a:t>Образовательная система «Школа 2100». </a:t>
            </a:r>
            <a:endParaRPr lang="ru-RU" sz="12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l" fontAlgn="base">
              <a:spcBef>
                <a:spcPts val="0"/>
              </a:spcBef>
              <a:spcAft>
                <a:spcPct val="0"/>
              </a:spcAft>
            </a:pPr>
            <a:r>
              <a:rPr lang="ru-RU" sz="1200" dirty="0" smtClean="0">
                <a:solidFill>
                  <a:schemeClr val="bg1">
                    <a:lumMod val="50000"/>
                  </a:schemeClr>
                </a:solidFill>
              </a:rPr>
              <a:t>Данилов </a:t>
            </a:r>
            <a:r>
              <a:rPr lang="ru-RU" sz="1200" dirty="0">
                <a:solidFill>
                  <a:schemeClr val="bg1">
                    <a:lumMod val="50000"/>
                  </a:schemeClr>
                </a:solidFill>
              </a:rPr>
              <a:t>Д.Д. и </a:t>
            </a:r>
            <a:r>
              <a:rPr lang="ru-RU" sz="1200" dirty="0" smtClean="0">
                <a:solidFill>
                  <a:schemeClr val="bg1">
                    <a:lumMod val="50000"/>
                  </a:schemeClr>
                </a:solidFill>
              </a:rPr>
              <a:t>др. Всеобщая </a:t>
            </a:r>
            <a:r>
              <a:rPr lang="ru-RU" sz="1200" dirty="0">
                <a:solidFill>
                  <a:schemeClr val="bg1">
                    <a:lumMod val="50000"/>
                  </a:schemeClr>
                </a:solidFill>
              </a:rPr>
              <a:t>история. 5 класс. </a:t>
            </a:r>
            <a:r>
              <a:rPr lang="ru-RU" sz="1200" dirty="0" smtClean="0">
                <a:solidFill>
                  <a:schemeClr val="bg1">
                    <a:lumMod val="50000"/>
                  </a:schemeClr>
                </a:solidFill>
              </a:rPr>
              <a:t>История Древнего мира </a:t>
            </a:r>
          </a:p>
          <a:p>
            <a:pPr algn="l" fontAlgn="base">
              <a:spcBef>
                <a:spcPts val="0"/>
              </a:spcBef>
              <a:spcAft>
                <a:spcPct val="0"/>
              </a:spcAft>
            </a:pPr>
            <a:r>
              <a:rPr lang="ru-RU" sz="1200" dirty="0" smtClean="0">
                <a:solidFill>
                  <a:schemeClr val="bg1">
                    <a:lumMod val="50000"/>
                  </a:schemeClr>
                </a:solidFill>
              </a:rPr>
              <a:t>Автор </a:t>
            </a:r>
            <a:r>
              <a:rPr lang="ru-RU" sz="1200" dirty="0">
                <a:solidFill>
                  <a:schemeClr val="bg1">
                    <a:lumMod val="50000"/>
                  </a:schemeClr>
                </a:solidFill>
              </a:rPr>
              <a:t>презентации: Казаринова Н. В. (учитель, г. Йошкар-Ола)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394529" y="6488668"/>
            <a:ext cx="27494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© ООО «</a:t>
            </a:r>
            <a:r>
              <a:rPr lang="ru-RU" dirty="0" err="1"/>
              <a:t>Баласс</a:t>
            </a:r>
            <a:r>
              <a:rPr lang="ru-RU" dirty="0"/>
              <a:t>», 2012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ОБЩИЙ ВЗГЛЯД НА ИМПЕРИИ ЭЛЛИНОВ И РИМЛЯН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2583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Скругленный прямоугольник 19"/>
          <p:cNvSpPr/>
          <p:nvPr/>
        </p:nvSpPr>
        <p:spPr>
          <a:xfrm>
            <a:off x="252000" y="980728"/>
            <a:ext cx="8640000" cy="1430179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indent="352425"/>
            <a:r>
              <a:rPr lang="ru-RU" sz="2600" b="1" dirty="0">
                <a:solidFill>
                  <a:srgbClr val="0070C0"/>
                </a:solidFill>
              </a:rPr>
              <a:t>Программный уровень. </a:t>
            </a:r>
            <a:r>
              <a:rPr lang="ru-RU" sz="2600" dirty="0"/>
              <a:t>Какие формы античного искусства до сих пор мы можем видеть в современных городах?</a:t>
            </a:r>
            <a:endParaRPr lang="ru-RU" sz="2600" dirty="0"/>
          </a:p>
        </p:txBody>
      </p:sp>
      <p:grpSp>
        <p:nvGrpSpPr>
          <p:cNvPr id="11" name="Группа 3"/>
          <p:cNvGrpSpPr/>
          <p:nvPr/>
        </p:nvGrpSpPr>
        <p:grpSpPr>
          <a:xfrm>
            <a:off x="19826" y="-45053"/>
            <a:ext cx="969163" cy="124180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568" y="764704"/>
              <a:ext cx="432048" cy="288032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5496" y="1700808"/>
              <a:ext cx="395536" cy="432048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3528" y="1484883"/>
              <a:ext cx="936104" cy="287933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5" name="Рисунок 14" descr="_1_~1.JPG"/>
            <p:cNvPicPr>
              <a:picLocks noChangeAspect="1"/>
            </p:cNvPicPr>
            <p:nvPr/>
          </p:nvPicPr>
          <p:blipFill>
            <a:blip r:embed="rId4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-19448" y="332656"/>
              <a:ext cx="1783136" cy="1999120"/>
            </a:xfrm>
            <a:prstGeom prst="rect">
              <a:avLst/>
            </a:prstGeom>
          </p:spPr>
        </p:pic>
      </p:grpSp>
      <p:grpSp>
        <p:nvGrpSpPr>
          <p:cNvPr id="16" name="Группа 8"/>
          <p:cNvGrpSpPr/>
          <p:nvPr/>
        </p:nvGrpSpPr>
        <p:grpSpPr>
          <a:xfrm>
            <a:off x="8241296" y="-27384"/>
            <a:ext cx="956964" cy="1224136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92" y="144016"/>
              <a:ext cx="288032" cy="432048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8" name="Рисунок 17" descr="Cartoon-Clipart-Free-18.gif"/>
            <p:cNvPicPr>
              <a:picLocks noChangeAspect="1"/>
            </p:cNvPicPr>
            <p:nvPr/>
          </p:nvPicPr>
          <p:blipFill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22677" r="17008" b="5669"/>
            <a:stretch>
              <a:fillRect/>
            </a:stretch>
          </p:blipFill>
          <p:spPr>
            <a:xfrm>
              <a:off x="7452320" y="-8901"/>
              <a:ext cx="1691681" cy="2645813"/>
            </a:xfrm>
            <a:prstGeom prst="rect">
              <a:avLst/>
            </a:prstGeom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spc="-150" dirty="0"/>
              <a:t>ВСПОМИНАЕМ ТО, ЧТО ЗНАЕМ</a:t>
            </a:r>
            <a:endParaRPr lang="ru-RU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264670" y="2564904"/>
            <a:ext cx="880239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800" dirty="0" smtClean="0"/>
              <a:t>____________________________________</a:t>
            </a:r>
            <a:endParaRPr lang="ru-RU" sz="2800" dirty="0" smtClean="0"/>
          </a:p>
          <a:p>
            <a:pPr marL="457200" indent="-457200">
              <a:buFont typeface="+mj-lt"/>
              <a:buAutoNum type="arabicPeriod"/>
            </a:pPr>
            <a:r>
              <a:rPr lang="ru-RU" sz="2800" dirty="0" smtClean="0"/>
              <a:t>____________________________________</a:t>
            </a:r>
            <a:endParaRPr lang="ru-RU" sz="2800" dirty="0" smtClean="0"/>
          </a:p>
          <a:p>
            <a:pPr marL="457200" indent="-457200">
              <a:buFont typeface="Comic Sans MS" pitchFamily="66" charset="0"/>
              <a:buChar char="…"/>
            </a:pPr>
            <a:r>
              <a:rPr lang="ru-RU" sz="2800" dirty="0" smtClean="0"/>
              <a:t>____________________________________</a:t>
            </a:r>
            <a:endParaRPr lang="ru-RU" sz="2800" dirty="0" smtClean="0"/>
          </a:p>
          <a:p>
            <a:pPr marL="457200" indent="-457200">
              <a:buFont typeface="Comic Sans MS" pitchFamily="66" charset="0"/>
              <a:buChar char="…"/>
            </a:pPr>
            <a:r>
              <a:rPr lang="ru-RU" sz="2800" dirty="0" smtClean="0"/>
              <a:t>____________________________________</a:t>
            </a:r>
            <a:endParaRPr lang="ru-RU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51520" y="4500000"/>
            <a:ext cx="1689719" cy="198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04048" y="4500000"/>
            <a:ext cx="1332071" cy="198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71800" y="4500000"/>
            <a:ext cx="1321207" cy="198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20272" y="4500000"/>
            <a:ext cx="1842224" cy="1980000"/>
          </a:xfrm>
          <a:prstGeom prst="roundRect">
            <a:avLst>
              <a:gd name="adj" fmla="val 9341"/>
            </a:avLst>
          </a:prstGeom>
          <a:ln>
            <a:solidFill>
              <a:schemeClr val="bg1">
                <a:lumMod val="50000"/>
              </a:schemeClr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722965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252000" y="980728"/>
            <a:ext cx="8640000" cy="1297376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indent="357188">
              <a:lnSpc>
                <a:spcPct val="90000"/>
              </a:lnSpc>
            </a:pPr>
            <a:r>
              <a:rPr lang="ru-RU" sz="2600" dirty="0"/>
              <a:t>Известно, что, захватывая Рим, вандалы разрушили множество </a:t>
            </a:r>
            <a:r>
              <a:rPr lang="ru-RU" sz="2600" dirty="0" smtClean="0"/>
              <a:t>памятников </a:t>
            </a:r>
            <a:r>
              <a:rPr lang="ru-RU" sz="2600" dirty="0"/>
              <a:t>античной </a:t>
            </a:r>
            <a:r>
              <a:rPr lang="ru-RU" sz="2600" dirty="0" smtClean="0"/>
              <a:t>культуры.</a:t>
            </a:r>
            <a:endParaRPr lang="ru-RU" sz="2600" b="1" dirty="0">
              <a:solidFill>
                <a:srgbClr val="0070C0"/>
              </a:solidFill>
            </a:endParaRPr>
          </a:p>
        </p:txBody>
      </p:sp>
      <p:grpSp>
        <p:nvGrpSpPr>
          <p:cNvPr id="11" name="Группа 3"/>
          <p:cNvGrpSpPr/>
          <p:nvPr/>
        </p:nvGrpSpPr>
        <p:grpSpPr>
          <a:xfrm>
            <a:off x="19826" y="-45053"/>
            <a:ext cx="969163" cy="124180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568" y="764704"/>
              <a:ext cx="432048" cy="288032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5496" y="1700808"/>
              <a:ext cx="395536" cy="432048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3528" y="1484883"/>
              <a:ext cx="936104" cy="287933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5" name="Рисунок 14" descr="_1_~1.JPG"/>
            <p:cNvPicPr>
              <a:picLocks noChangeAspect="1"/>
            </p:cNvPicPr>
            <p:nvPr/>
          </p:nvPicPr>
          <p:blipFill>
            <a:blip r:embed="rId4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-19448" y="332656"/>
              <a:ext cx="1783136" cy="1999120"/>
            </a:xfrm>
            <a:prstGeom prst="rect">
              <a:avLst/>
            </a:prstGeom>
          </p:spPr>
        </p:pic>
      </p:grpSp>
      <p:grpSp>
        <p:nvGrpSpPr>
          <p:cNvPr id="16" name="Группа 8"/>
          <p:cNvGrpSpPr/>
          <p:nvPr/>
        </p:nvGrpSpPr>
        <p:grpSpPr>
          <a:xfrm>
            <a:off x="8241296" y="-27384"/>
            <a:ext cx="956964" cy="1224136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92" y="144016"/>
              <a:ext cx="288032" cy="432048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8" name="Рисунок 17" descr="Cartoon-Clipart-Free-18.gif"/>
            <p:cNvPicPr>
              <a:picLocks noChangeAspect="1"/>
            </p:cNvPicPr>
            <p:nvPr/>
          </p:nvPicPr>
          <p:blipFill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22677" r="17008" b="5669"/>
            <a:stretch>
              <a:fillRect/>
            </a:stretch>
          </p:blipFill>
          <p:spPr>
            <a:xfrm>
              <a:off x="7452320" y="-8901"/>
              <a:ext cx="1691681" cy="2645813"/>
            </a:xfrm>
            <a:prstGeom prst="rect">
              <a:avLst/>
            </a:prstGeom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spc="-150" dirty="0"/>
              <a:t>ВСПОМИНАЕМ ТО, ЧТО ЗНАЕМ</a:t>
            </a:r>
            <a:endParaRPr lang="ru-RU" sz="3600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264669" y="2419656"/>
            <a:ext cx="8627331" cy="1297376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indent="357188">
              <a:lnSpc>
                <a:spcPct val="90000"/>
              </a:lnSpc>
            </a:pPr>
            <a:r>
              <a:rPr lang="ru-RU" sz="2600" b="1" dirty="0">
                <a:solidFill>
                  <a:srgbClr val="0070C0"/>
                </a:solidFill>
              </a:rPr>
              <a:t> </a:t>
            </a:r>
            <a:r>
              <a:rPr lang="ru-RU" sz="2600" b="1" dirty="0" smtClean="0">
                <a:solidFill>
                  <a:srgbClr val="0070C0"/>
                </a:solidFill>
              </a:rPr>
              <a:t>Необходимый уровень</a:t>
            </a:r>
            <a:r>
              <a:rPr lang="ru-RU" sz="2600" b="1" dirty="0">
                <a:solidFill>
                  <a:srgbClr val="0070C0"/>
                </a:solidFill>
              </a:rPr>
              <a:t>. </a:t>
            </a:r>
            <a:r>
              <a:rPr lang="ru-RU" sz="2600" dirty="0"/>
              <a:t>Запишите, какие общечеловеческие правила нарушали племена вандалов. Как вы думаете, почему они это делали</a:t>
            </a:r>
            <a:r>
              <a:rPr lang="ru-RU" sz="2600" dirty="0" smtClean="0"/>
              <a:t>?</a:t>
            </a:r>
            <a:endParaRPr lang="ru-RU" sz="2600" dirty="0"/>
          </a:p>
        </p:txBody>
      </p:sp>
      <p:graphicFrame>
        <p:nvGraphicFramePr>
          <p:cNvPr id="23" name="Таблица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370917"/>
              </p:ext>
            </p:extLst>
          </p:nvPr>
        </p:nvGraphicFramePr>
        <p:xfrm>
          <a:off x="252000" y="3906728"/>
          <a:ext cx="8627811" cy="173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9600"/>
                <a:gridCol w="7908211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  <a:endParaRPr lang="ru-RU" sz="2400" b="0" i="0" u="none" strike="noStrike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Племена вандалов нарушали такие общечеловеческие правила: __________________</a:t>
                      </a:r>
                      <a:endParaRPr lang="ru-RU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2.</a:t>
                      </a:r>
                      <a:endParaRPr lang="ru-RU" sz="24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Они это делали, потому что: _________________</a:t>
                      </a:r>
                      <a:endParaRPr lang="ru-RU" sz="240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  <a:endParaRPr lang="ru-RU" sz="240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Я думаю, что _____________________________</a:t>
                      </a:r>
                      <a:endParaRPr lang="ru-RU" sz="240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4" name="Скругленный прямоугольник 23"/>
          <p:cNvSpPr/>
          <p:nvPr/>
        </p:nvSpPr>
        <p:spPr>
          <a:xfrm>
            <a:off x="251519" y="5805264"/>
            <a:ext cx="8640000" cy="987504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r>
              <a:rPr lang="ru-RU" sz="2600" b="1" dirty="0">
                <a:solidFill>
                  <a:srgbClr val="0070C0"/>
                </a:solidFill>
              </a:rPr>
              <a:t> </a:t>
            </a:r>
            <a:r>
              <a:rPr lang="ru-RU" sz="2600" b="1" dirty="0" smtClean="0">
                <a:solidFill>
                  <a:srgbClr val="0070C0"/>
                </a:solidFill>
              </a:rPr>
              <a:t>Программный уровень</a:t>
            </a:r>
            <a:r>
              <a:rPr lang="ru-RU" sz="2600" b="1" dirty="0">
                <a:solidFill>
                  <a:srgbClr val="0070C0"/>
                </a:solidFill>
              </a:rPr>
              <a:t>. </a:t>
            </a:r>
            <a:r>
              <a:rPr lang="ru-RU" sz="2600" dirty="0" err="1"/>
              <a:t>Вырази</a:t>
            </a:r>
            <a:r>
              <a:rPr lang="ru-RU" sz="2600" dirty="0"/>
              <a:t> своё отношение к действиям вандалов. 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2552575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252000" y="980728"/>
            <a:ext cx="8640000" cy="1464231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70C0"/>
                </a:solidFill>
              </a:rPr>
              <a:t>Программный уровень. </a:t>
            </a:r>
            <a:r>
              <a:rPr lang="ru-RU" sz="2600" dirty="0"/>
              <a:t>Используя схему в учебнике (с. 280–281), и </a:t>
            </a:r>
            <a:r>
              <a:rPr lang="ru-RU" sz="2600" dirty="0" smtClean="0"/>
              <a:t>хронологические </a:t>
            </a:r>
            <a:r>
              <a:rPr lang="ru-RU" sz="2600" dirty="0"/>
              <a:t>таблицы перед каждой его главой, заполни схему.</a:t>
            </a:r>
            <a:endParaRPr lang="ru-RU" sz="2600" dirty="0"/>
          </a:p>
        </p:txBody>
      </p:sp>
      <p:grpSp>
        <p:nvGrpSpPr>
          <p:cNvPr id="11" name="Группа 3"/>
          <p:cNvGrpSpPr/>
          <p:nvPr/>
        </p:nvGrpSpPr>
        <p:grpSpPr>
          <a:xfrm>
            <a:off x="19826" y="-45053"/>
            <a:ext cx="969163" cy="124180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568" y="764704"/>
              <a:ext cx="432048" cy="288032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5496" y="1700808"/>
              <a:ext cx="395536" cy="432048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3528" y="1484883"/>
              <a:ext cx="936104" cy="287933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5" name="Рисунок 14" descr="_1_~1.JPG"/>
            <p:cNvPicPr>
              <a:picLocks noChangeAspect="1"/>
            </p:cNvPicPr>
            <p:nvPr/>
          </p:nvPicPr>
          <p:blipFill>
            <a:blip r:embed="rId4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-19448" y="332656"/>
              <a:ext cx="1783136" cy="1999120"/>
            </a:xfrm>
            <a:prstGeom prst="rect">
              <a:avLst/>
            </a:prstGeom>
          </p:spPr>
        </p:pic>
      </p:grpSp>
      <p:grpSp>
        <p:nvGrpSpPr>
          <p:cNvPr id="16" name="Группа 8"/>
          <p:cNvGrpSpPr/>
          <p:nvPr/>
        </p:nvGrpSpPr>
        <p:grpSpPr>
          <a:xfrm>
            <a:off x="8241296" y="-27384"/>
            <a:ext cx="956964" cy="1224136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92" y="144016"/>
              <a:ext cx="288032" cy="432048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8" name="Рисунок 17" descr="Cartoon-Clipart-Free-18.gif"/>
            <p:cNvPicPr>
              <a:picLocks noChangeAspect="1"/>
            </p:cNvPicPr>
            <p:nvPr/>
          </p:nvPicPr>
          <p:blipFill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22677" r="17008" b="5669"/>
            <a:stretch>
              <a:fillRect/>
            </a:stretch>
          </p:blipFill>
          <p:spPr>
            <a:xfrm>
              <a:off x="7452320" y="-8901"/>
              <a:ext cx="1691681" cy="2645813"/>
            </a:xfrm>
            <a:prstGeom prst="rect">
              <a:avLst/>
            </a:prstGeom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ПРИМЕНЯЕМ НОВЫЕ ЗНАНИЯ</a:t>
            </a:r>
          </a:p>
        </p:txBody>
      </p:sp>
      <p:sp>
        <p:nvSpPr>
          <p:cNvPr id="6" name="Полилиния 5"/>
          <p:cNvSpPr/>
          <p:nvPr/>
        </p:nvSpPr>
        <p:spPr>
          <a:xfrm>
            <a:off x="252000" y="5624091"/>
            <a:ext cx="8640000" cy="1004093"/>
          </a:xfrm>
          <a:custGeom>
            <a:avLst/>
            <a:gdLst>
              <a:gd name="connsiteX0" fmla="*/ 0 w 8640000"/>
              <a:gd name="connsiteY0" fmla="*/ 0 h 1004093"/>
              <a:gd name="connsiteX1" fmla="*/ 8640000 w 8640000"/>
              <a:gd name="connsiteY1" fmla="*/ 0 h 1004093"/>
              <a:gd name="connsiteX2" fmla="*/ 8640000 w 8640000"/>
              <a:gd name="connsiteY2" fmla="*/ 1004093 h 1004093"/>
              <a:gd name="connsiteX3" fmla="*/ 0 w 8640000"/>
              <a:gd name="connsiteY3" fmla="*/ 1004093 h 1004093"/>
              <a:gd name="connsiteX4" fmla="*/ 0 w 8640000"/>
              <a:gd name="connsiteY4" fmla="*/ 0 h 1004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40000" h="1004093">
                <a:moveTo>
                  <a:pt x="0" y="0"/>
                </a:moveTo>
                <a:lnTo>
                  <a:pt x="8640000" y="0"/>
                </a:lnTo>
                <a:lnTo>
                  <a:pt x="8640000" y="1004093"/>
                </a:lnTo>
                <a:lnTo>
                  <a:pt x="0" y="1004093"/>
                </a:lnTo>
                <a:lnTo>
                  <a:pt x="0" y="0"/>
                </a:lnTo>
                <a:close/>
              </a:path>
            </a:pathLst>
          </a:custGeom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hueOff val="0"/>
              <a:satOff val="0"/>
              <a:lumOff val="0"/>
              <a:alphaOff val="0"/>
            </a:schemeClr>
          </a:fillRef>
          <a:effectRef idx="2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0904" tIns="120904" rIns="120904" bIns="582787" numCol="1" spcCol="1270" anchor="ctr" anchorCtr="0">
            <a:noAutofit/>
          </a:bodyPr>
          <a:lstStyle/>
          <a:p>
            <a:pPr lvl="0" algn="ctr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1700" kern="1200"/>
          </a:p>
        </p:txBody>
      </p:sp>
      <p:sp>
        <p:nvSpPr>
          <p:cNvPr id="7" name="Полилиния 6"/>
          <p:cNvSpPr/>
          <p:nvPr/>
        </p:nvSpPr>
        <p:spPr>
          <a:xfrm>
            <a:off x="256218" y="5723999"/>
            <a:ext cx="2877187" cy="900000"/>
          </a:xfrm>
          <a:custGeom>
            <a:avLst/>
            <a:gdLst>
              <a:gd name="connsiteX0" fmla="*/ 0 w 2877187"/>
              <a:gd name="connsiteY0" fmla="*/ 0 h 461883"/>
              <a:gd name="connsiteX1" fmla="*/ 2877187 w 2877187"/>
              <a:gd name="connsiteY1" fmla="*/ 0 h 461883"/>
              <a:gd name="connsiteX2" fmla="*/ 2877187 w 2877187"/>
              <a:gd name="connsiteY2" fmla="*/ 461883 h 461883"/>
              <a:gd name="connsiteX3" fmla="*/ 0 w 2877187"/>
              <a:gd name="connsiteY3" fmla="*/ 461883 h 461883"/>
              <a:gd name="connsiteX4" fmla="*/ 0 w 2877187"/>
              <a:gd name="connsiteY4" fmla="*/ 0 h 461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77187" h="461883">
                <a:moveTo>
                  <a:pt x="0" y="0"/>
                </a:moveTo>
                <a:lnTo>
                  <a:pt x="2877187" y="0"/>
                </a:lnTo>
                <a:lnTo>
                  <a:pt x="2877187" y="461883"/>
                </a:lnTo>
                <a:lnTo>
                  <a:pt x="0" y="461883"/>
                </a:lnTo>
                <a:lnTo>
                  <a:pt x="0" y="0"/>
                </a:lnTo>
                <a:close/>
              </a:path>
            </a:pathLst>
          </a:custGeom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7800" tIns="31750" rIns="177800" bIns="31750" numCol="1" spcCol="1270" anchor="ctr" anchorCtr="0">
            <a:noAutofit/>
          </a:bodyPr>
          <a:lstStyle/>
          <a:p>
            <a:pPr lvl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4000" spc="600" dirty="0" smtClean="0"/>
              <a:t>…</a:t>
            </a:r>
            <a:endParaRPr lang="ru-RU" sz="4000" kern="1200" spc="600" dirty="0"/>
          </a:p>
        </p:txBody>
      </p:sp>
      <p:sp>
        <p:nvSpPr>
          <p:cNvPr id="8" name="Полилиния 7"/>
          <p:cNvSpPr/>
          <p:nvPr/>
        </p:nvSpPr>
        <p:spPr>
          <a:xfrm>
            <a:off x="3133406" y="5723999"/>
            <a:ext cx="2877187" cy="900000"/>
          </a:xfrm>
          <a:custGeom>
            <a:avLst/>
            <a:gdLst>
              <a:gd name="connsiteX0" fmla="*/ 0 w 2877187"/>
              <a:gd name="connsiteY0" fmla="*/ 0 h 461883"/>
              <a:gd name="connsiteX1" fmla="*/ 2877187 w 2877187"/>
              <a:gd name="connsiteY1" fmla="*/ 0 h 461883"/>
              <a:gd name="connsiteX2" fmla="*/ 2877187 w 2877187"/>
              <a:gd name="connsiteY2" fmla="*/ 461883 h 461883"/>
              <a:gd name="connsiteX3" fmla="*/ 0 w 2877187"/>
              <a:gd name="connsiteY3" fmla="*/ 461883 h 461883"/>
              <a:gd name="connsiteX4" fmla="*/ 0 w 2877187"/>
              <a:gd name="connsiteY4" fmla="*/ 0 h 461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77187" h="461883">
                <a:moveTo>
                  <a:pt x="0" y="0"/>
                </a:moveTo>
                <a:lnTo>
                  <a:pt x="2877187" y="0"/>
                </a:lnTo>
                <a:lnTo>
                  <a:pt x="2877187" y="461883"/>
                </a:lnTo>
                <a:lnTo>
                  <a:pt x="0" y="461883"/>
                </a:lnTo>
                <a:lnTo>
                  <a:pt x="0" y="0"/>
                </a:lnTo>
                <a:close/>
              </a:path>
            </a:pathLst>
          </a:custGeom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7800" tIns="31750" rIns="177800" bIns="31750" numCol="1" spcCol="1270" anchor="ctr" anchorCtr="0">
            <a:noAutofit/>
          </a:bodyPr>
          <a:lstStyle/>
          <a:p>
            <a:pPr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4000" spc="600" dirty="0"/>
              <a:t>…</a:t>
            </a:r>
          </a:p>
        </p:txBody>
      </p:sp>
      <p:sp>
        <p:nvSpPr>
          <p:cNvPr id="9" name="Полилиния 8"/>
          <p:cNvSpPr/>
          <p:nvPr/>
        </p:nvSpPr>
        <p:spPr>
          <a:xfrm>
            <a:off x="6010593" y="5723999"/>
            <a:ext cx="2877187" cy="900000"/>
          </a:xfrm>
          <a:custGeom>
            <a:avLst/>
            <a:gdLst>
              <a:gd name="connsiteX0" fmla="*/ 0 w 2877187"/>
              <a:gd name="connsiteY0" fmla="*/ 0 h 461883"/>
              <a:gd name="connsiteX1" fmla="*/ 2877187 w 2877187"/>
              <a:gd name="connsiteY1" fmla="*/ 0 h 461883"/>
              <a:gd name="connsiteX2" fmla="*/ 2877187 w 2877187"/>
              <a:gd name="connsiteY2" fmla="*/ 461883 h 461883"/>
              <a:gd name="connsiteX3" fmla="*/ 0 w 2877187"/>
              <a:gd name="connsiteY3" fmla="*/ 461883 h 461883"/>
              <a:gd name="connsiteX4" fmla="*/ 0 w 2877187"/>
              <a:gd name="connsiteY4" fmla="*/ 0 h 461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77187" h="461883">
                <a:moveTo>
                  <a:pt x="0" y="0"/>
                </a:moveTo>
                <a:lnTo>
                  <a:pt x="2877187" y="0"/>
                </a:lnTo>
                <a:lnTo>
                  <a:pt x="2877187" y="461883"/>
                </a:lnTo>
                <a:lnTo>
                  <a:pt x="0" y="461883"/>
                </a:lnTo>
                <a:lnTo>
                  <a:pt x="0" y="0"/>
                </a:lnTo>
                <a:close/>
              </a:path>
            </a:pathLst>
          </a:custGeom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7800" tIns="31750" rIns="177800" bIns="31750" numCol="1" spcCol="1270" anchor="ctr" anchorCtr="0">
            <a:noAutofit/>
          </a:bodyPr>
          <a:lstStyle/>
          <a:p>
            <a:pPr lvl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4000" spc="600" dirty="0"/>
              <a:t>…</a:t>
            </a:r>
          </a:p>
        </p:txBody>
      </p:sp>
      <p:sp>
        <p:nvSpPr>
          <p:cNvPr id="10" name="Полилиния 9"/>
          <p:cNvSpPr/>
          <p:nvPr/>
        </p:nvSpPr>
        <p:spPr>
          <a:xfrm>
            <a:off x="252000" y="4094856"/>
            <a:ext cx="8640000" cy="1529235"/>
          </a:xfrm>
          <a:custGeom>
            <a:avLst/>
            <a:gdLst>
              <a:gd name="connsiteX0" fmla="*/ 0 w 8640000"/>
              <a:gd name="connsiteY0" fmla="*/ 540859 h 1544296"/>
              <a:gd name="connsiteX1" fmla="*/ 4126963 w 8640000"/>
              <a:gd name="connsiteY1" fmla="*/ 540859 h 1544296"/>
              <a:gd name="connsiteX2" fmla="*/ 4126963 w 8640000"/>
              <a:gd name="connsiteY2" fmla="*/ 386074 h 1544296"/>
              <a:gd name="connsiteX3" fmla="*/ 3933926 w 8640000"/>
              <a:gd name="connsiteY3" fmla="*/ 386074 h 1544296"/>
              <a:gd name="connsiteX4" fmla="*/ 4320000 w 8640000"/>
              <a:gd name="connsiteY4" fmla="*/ 0 h 1544296"/>
              <a:gd name="connsiteX5" fmla="*/ 4706074 w 8640000"/>
              <a:gd name="connsiteY5" fmla="*/ 386074 h 1544296"/>
              <a:gd name="connsiteX6" fmla="*/ 4513037 w 8640000"/>
              <a:gd name="connsiteY6" fmla="*/ 386074 h 1544296"/>
              <a:gd name="connsiteX7" fmla="*/ 4513037 w 8640000"/>
              <a:gd name="connsiteY7" fmla="*/ 540859 h 1544296"/>
              <a:gd name="connsiteX8" fmla="*/ 8640000 w 8640000"/>
              <a:gd name="connsiteY8" fmla="*/ 540859 h 1544296"/>
              <a:gd name="connsiteX9" fmla="*/ 8640000 w 8640000"/>
              <a:gd name="connsiteY9" fmla="*/ 1544296 h 1544296"/>
              <a:gd name="connsiteX10" fmla="*/ 0 w 8640000"/>
              <a:gd name="connsiteY10" fmla="*/ 1544296 h 1544296"/>
              <a:gd name="connsiteX11" fmla="*/ 0 w 8640000"/>
              <a:gd name="connsiteY11" fmla="*/ 540859 h 1544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640000" h="1544296">
                <a:moveTo>
                  <a:pt x="8640000" y="1003437"/>
                </a:moveTo>
                <a:lnTo>
                  <a:pt x="4513037" y="1003437"/>
                </a:lnTo>
                <a:lnTo>
                  <a:pt x="4513037" y="1158222"/>
                </a:lnTo>
                <a:lnTo>
                  <a:pt x="4706074" y="1158222"/>
                </a:lnTo>
                <a:lnTo>
                  <a:pt x="4320000" y="1544295"/>
                </a:lnTo>
                <a:lnTo>
                  <a:pt x="3933926" y="1158222"/>
                </a:lnTo>
                <a:lnTo>
                  <a:pt x="4126963" y="1158222"/>
                </a:lnTo>
                <a:lnTo>
                  <a:pt x="4126963" y="1003437"/>
                </a:lnTo>
                <a:lnTo>
                  <a:pt x="0" y="1003437"/>
                </a:lnTo>
                <a:lnTo>
                  <a:pt x="0" y="1"/>
                </a:lnTo>
                <a:lnTo>
                  <a:pt x="8640000" y="1"/>
                </a:lnTo>
                <a:lnTo>
                  <a:pt x="8640000" y="1003437"/>
                </a:lnTo>
                <a:close/>
              </a:path>
            </a:pathLst>
          </a:cu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80000">
                <a:schemeClr val="accent5">
                  <a:lumMod val="40000"/>
                  <a:lumOff val="60000"/>
                </a:schemeClr>
              </a:gs>
              <a:gs pos="100000">
                <a:schemeClr val="accent5">
                  <a:lumMod val="20000"/>
                  <a:lumOff val="80000"/>
                </a:schemeClr>
              </a:gs>
            </a:gsLst>
          </a:grad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hueOff val="0"/>
              <a:satOff val="0"/>
              <a:lumOff val="0"/>
              <a:alphaOff val="0"/>
            </a:schemeClr>
          </a:fillRef>
          <a:effectRef idx="2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0903" tIns="120905" rIns="120904" bIns="661762" numCol="1" spcCol="1270" anchor="ctr" anchorCtr="0">
            <a:noAutofit/>
          </a:bodyPr>
          <a:lstStyle/>
          <a:p>
            <a:pPr lvl="0" algn="ctr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800" kern="1200" dirty="0" smtClean="0"/>
              <a:t>Основные события истории эллинистической цивилизации</a:t>
            </a:r>
            <a:endParaRPr lang="ru-RU" sz="2800" kern="1200" dirty="0"/>
          </a:p>
        </p:txBody>
      </p:sp>
      <p:sp>
        <p:nvSpPr>
          <p:cNvPr id="19" name="Полилиния 18"/>
          <p:cNvSpPr/>
          <p:nvPr/>
        </p:nvSpPr>
        <p:spPr>
          <a:xfrm>
            <a:off x="1332000" y="2565621"/>
            <a:ext cx="6480000" cy="1544298"/>
          </a:xfrm>
          <a:custGeom>
            <a:avLst/>
            <a:gdLst>
              <a:gd name="connsiteX0" fmla="*/ 0 w 8640000"/>
              <a:gd name="connsiteY0" fmla="*/ 540859 h 1544296"/>
              <a:gd name="connsiteX1" fmla="*/ 4126963 w 8640000"/>
              <a:gd name="connsiteY1" fmla="*/ 540859 h 1544296"/>
              <a:gd name="connsiteX2" fmla="*/ 4126963 w 8640000"/>
              <a:gd name="connsiteY2" fmla="*/ 386074 h 1544296"/>
              <a:gd name="connsiteX3" fmla="*/ 3933926 w 8640000"/>
              <a:gd name="connsiteY3" fmla="*/ 386074 h 1544296"/>
              <a:gd name="connsiteX4" fmla="*/ 4320000 w 8640000"/>
              <a:gd name="connsiteY4" fmla="*/ 0 h 1544296"/>
              <a:gd name="connsiteX5" fmla="*/ 4706074 w 8640000"/>
              <a:gd name="connsiteY5" fmla="*/ 386074 h 1544296"/>
              <a:gd name="connsiteX6" fmla="*/ 4513037 w 8640000"/>
              <a:gd name="connsiteY6" fmla="*/ 386074 h 1544296"/>
              <a:gd name="connsiteX7" fmla="*/ 4513037 w 8640000"/>
              <a:gd name="connsiteY7" fmla="*/ 540859 h 1544296"/>
              <a:gd name="connsiteX8" fmla="*/ 8640000 w 8640000"/>
              <a:gd name="connsiteY8" fmla="*/ 540859 h 1544296"/>
              <a:gd name="connsiteX9" fmla="*/ 8640000 w 8640000"/>
              <a:gd name="connsiteY9" fmla="*/ 1544296 h 1544296"/>
              <a:gd name="connsiteX10" fmla="*/ 0 w 8640000"/>
              <a:gd name="connsiteY10" fmla="*/ 1544296 h 1544296"/>
              <a:gd name="connsiteX11" fmla="*/ 0 w 8640000"/>
              <a:gd name="connsiteY11" fmla="*/ 540859 h 1544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640000" h="1544296">
                <a:moveTo>
                  <a:pt x="8640000" y="1003437"/>
                </a:moveTo>
                <a:lnTo>
                  <a:pt x="4513037" y="1003437"/>
                </a:lnTo>
                <a:lnTo>
                  <a:pt x="4513037" y="1158222"/>
                </a:lnTo>
                <a:lnTo>
                  <a:pt x="4706074" y="1158222"/>
                </a:lnTo>
                <a:lnTo>
                  <a:pt x="4320000" y="1544295"/>
                </a:lnTo>
                <a:lnTo>
                  <a:pt x="3933926" y="1158222"/>
                </a:lnTo>
                <a:lnTo>
                  <a:pt x="4126963" y="1158222"/>
                </a:lnTo>
                <a:lnTo>
                  <a:pt x="4126963" y="1003437"/>
                </a:lnTo>
                <a:lnTo>
                  <a:pt x="0" y="1003437"/>
                </a:lnTo>
                <a:lnTo>
                  <a:pt x="0" y="1"/>
                </a:lnTo>
                <a:lnTo>
                  <a:pt x="8640000" y="1"/>
                </a:lnTo>
                <a:lnTo>
                  <a:pt x="8640000" y="1003437"/>
                </a:lnTo>
                <a:close/>
              </a:path>
            </a:pathLst>
          </a:cu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80000">
                <a:schemeClr val="accent5">
                  <a:lumMod val="40000"/>
                  <a:lumOff val="60000"/>
                </a:schemeClr>
              </a:gs>
              <a:gs pos="100000">
                <a:schemeClr val="accent5">
                  <a:lumMod val="20000"/>
                  <a:lumOff val="80000"/>
                </a:schemeClr>
              </a:gs>
            </a:gsLst>
          </a:gradFill>
          <a:ln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hueOff val="0"/>
              <a:satOff val="0"/>
              <a:lumOff val="0"/>
              <a:alphaOff val="0"/>
            </a:schemeClr>
          </a:fillRef>
          <a:effectRef idx="2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0904" tIns="120905" rIns="120904" bIns="1123154" numCol="1" spcCol="1270" anchor="ctr" anchorCtr="0">
            <a:noAutofit/>
          </a:bodyPr>
          <a:lstStyle/>
          <a:p>
            <a:pPr lvl="0" algn="ctr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kern="1200" dirty="0" smtClean="0"/>
              <a:t>Эллинистическая цивилизация</a:t>
            </a:r>
            <a:endParaRPr lang="ru-RU" sz="2400" kern="1200" dirty="0"/>
          </a:p>
        </p:txBody>
      </p:sp>
      <p:sp>
        <p:nvSpPr>
          <p:cNvPr id="21" name="Полилиния 20"/>
          <p:cNvSpPr/>
          <p:nvPr/>
        </p:nvSpPr>
        <p:spPr>
          <a:xfrm>
            <a:off x="252000" y="3107670"/>
            <a:ext cx="8640000" cy="461744"/>
          </a:xfrm>
          <a:custGeom>
            <a:avLst/>
            <a:gdLst>
              <a:gd name="connsiteX0" fmla="*/ 0 w 8640000"/>
              <a:gd name="connsiteY0" fmla="*/ 0 h 461744"/>
              <a:gd name="connsiteX1" fmla="*/ 8640000 w 8640000"/>
              <a:gd name="connsiteY1" fmla="*/ 0 h 461744"/>
              <a:gd name="connsiteX2" fmla="*/ 8640000 w 8640000"/>
              <a:gd name="connsiteY2" fmla="*/ 461744 h 461744"/>
              <a:gd name="connsiteX3" fmla="*/ 0 w 8640000"/>
              <a:gd name="connsiteY3" fmla="*/ 461744 h 461744"/>
              <a:gd name="connsiteX4" fmla="*/ 0 w 8640000"/>
              <a:gd name="connsiteY4" fmla="*/ 0 h 461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40000" h="461744">
                <a:moveTo>
                  <a:pt x="0" y="0"/>
                </a:moveTo>
                <a:lnTo>
                  <a:pt x="8640000" y="0"/>
                </a:lnTo>
                <a:lnTo>
                  <a:pt x="8640000" y="461744"/>
                </a:lnTo>
                <a:lnTo>
                  <a:pt x="0" y="461744"/>
                </a:lnTo>
                <a:lnTo>
                  <a:pt x="0" y="0"/>
                </a:lnTo>
                <a:close/>
              </a:path>
            </a:pathLst>
          </a:custGeom>
          <a:ln w="25400">
            <a:solidFill>
              <a:schemeClr val="bg1">
                <a:lumMod val="50000"/>
                <a:alpha val="90000"/>
              </a:schemeClr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7800" tIns="31750" rIns="177800" bIns="31750" numCol="1" spcCol="1270" anchor="ctr" anchorCtr="0">
            <a:noAutofit/>
          </a:bodyPr>
          <a:lstStyle/>
          <a:p>
            <a:pPr lvl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500" kern="1200" dirty="0" smtClean="0"/>
              <a:t>Страны и народы, вошедшие в неё</a:t>
            </a:r>
            <a:endParaRPr lang="ru-RU" sz="2500" kern="1200" dirty="0"/>
          </a:p>
        </p:txBody>
      </p:sp>
    </p:spTree>
    <p:extLst>
      <p:ext uri="{BB962C8B-B14F-4D97-AF65-F5344CB8AC3E}">
        <p14:creationId xmlns:p14="http://schemas.microsoft.com/office/powerpoint/2010/main" val="2108042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252000" y="2326982"/>
            <a:ext cx="8640000" cy="2758202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indent="365125"/>
            <a:r>
              <a:rPr lang="ru-RU" sz="2600" b="1" dirty="0">
                <a:solidFill>
                  <a:srgbClr val="0070C0"/>
                </a:solidFill>
              </a:rPr>
              <a:t>Необходимый уровень  </a:t>
            </a:r>
            <a:r>
              <a:rPr lang="ru-RU" sz="2600" dirty="0"/>
              <a:t>Заполните любую строку сравнительной таблицы.</a:t>
            </a:r>
          </a:p>
          <a:p>
            <a:pPr indent="365125"/>
            <a:r>
              <a:rPr lang="ru-RU" sz="2600" b="1" dirty="0" smtClean="0">
                <a:solidFill>
                  <a:srgbClr val="0070C0"/>
                </a:solidFill>
              </a:rPr>
              <a:t>Программный </a:t>
            </a:r>
            <a:r>
              <a:rPr lang="ru-RU" sz="2600" b="1" dirty="0">
                <a:solidFill>
                  <a:srgbClr val="0070C0"/>
                </a:solidFill>
              </a:rPr>
              <a:t>уровень. </a:t>
            </a:r>
            <a:r>
              <a:rPr lang="ru-RU" sz="2600" dirty="0"/>
              <a:t>Заполните все строки сравнительной таблицы. Придумайте и </a:t>
            </a:r>
            <a:r>
              <a:rPr lang="ru-RU" sz="2600" dirty="0" smtClean="0"/>
              <a:t>запишите </a:t>
            </a:r>
            <a:r>
              <a:rPr lang="ru-RU" sz="2600" dirty="0"/>
              <a:t>свой критерий для сравнения, заполните свободную строку </a:t>
            </a:r>
            <a:r>
              <a:rPr lang="ru-RU" sz="2600" dirty="0" smtClean="0"/>
              <a:t>в самом </a:t>
            </a:r>
            <a:r>
              <a:rPr lang="ru-RU" sz="2600" dirty="0"/>
              <a:t>низу таблицы</a:t>
            </a:r>
            <a:r>
              <a:rPr lang="ru-RU" sz="2600" dirty="0" smtClean="0"/>
              <a:t>.</a:t>
            </a:r>
          </a:p>
        </p:txBody>
      </p:sp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0306549"/>
              </p:ext>
            </p:extLst>
          </p:nvPr>
        </p:nvGraphicFramePr>
        <p:xfrm>
          <a:off x="251998" y="980728"/>
          <a:ext cx="8640002" cy="562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9762"/>
                <a:gridCol w="2160240"/>
                <a:gridCol w="2160240"/>
                <a:gridCol w="2159760"/>
              </a:tblGrid>
              <a:tr h="2520280">
                <a:tc>
                  <a:txBody>
                    <a:bodyPr/>
                    <a:lstStyle/>
                    <a:p>
                      <a:pPr algn="ctr"/>
                      <a:r>
                        <a:rPr lang="ru-RU" sz="2600" b="0" dirty="0" smtClean="0"/>
                        <a:t>Критерии для сравнения</a:t>
                      </a:r>
                      <a:endParaRPr lang="ru-RU" sz="2600" b="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/>
                        <a:t>Александр</a:t>
                      </a:r>
                    </a:p>
                    <a:p>
                      <a:pPr algn="ctr"/>
                      <a:r>
                        <a:rPr lang="ru-RU" sz="2400" b="0" dirty="0" smtClean="0"/>
                        <a:t>Македонский</a:t>
                      </a:r>
                      <a:endParaRPr lang="ru-RU" sz="2400" b="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0" dirty="0" smtClean="0"/>
                        <a:t>Общие черты</a:t>
                      </a:r>
                      <a:endParaRPr lang="ru-RU" sz="2400" b="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/>
                        <a:t>Гай Юлий</a:t>
                      </a:r>
                    </a:p>
                    <a:p>
                      <a:pPr algn="ctr"/>
                      <a:r>
                        <a:rPr lang="ru-RU" sz="2400" b="0" dirty="0" smtClean="0"/>
                        <a:t>Цезарь</a:t>
                      </a:r>
                      <a:endParaRPr lang="ru-RU" sz="2400" b="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33587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Какие цели в жизни</a:t>
                      </a:r>
                    </a:p>
                    <a:p>
                      <a:r>
                        <a:rPr lang="ru-RU" sz="2400" dirty="0" smtClean="0"/>
                        <a:t>ставил перед собой?</a:t>
                      </a:r>
                      <a:endParaRPr lang="ru-RU" sz="24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4257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Черты характера и</a:t>
                      </a:r>
                    </a:p>
                    <a:p>
                      <a:r>
                        <a:rPr lang="ru-RU" sz="2400" dirty="0" smtClean="0"/>
                        <a:t>личные качества.</a:t>
                      </a:r>
                      <a:endParaRPr lang="ru-RU" sz="24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pSp>
        <p:nvGrpSpPr>
          <p:cNvPr id="11" name="Группа 3"/>
          <p:cNvGrpSpPr/>
          <p:nvPr/>
        </p:nvGrpSpPr>
        <p:grpSpPr>
          <a:xfrm>
            <a:off x="19826" y="-45053"/>
            <a:ext cx="969163" cy="124180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568" y="764704"/>
              <a:ext cx="432048" cy="288032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5496" y="1700808"/>
              <a:ext cx="395536" cy="432048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3528" y="1484883"/>
              <a:ext cx="936104" cy="287933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5" name="Рисунок 14" descr="_1_~1.JPG"/>
            <p:cNvPicPr>
              <a:picLocks noChangeAspect="1"/>
            </p:cNvPicPr>
            <p:nvPr/>
          </p:nvPicPr>
          <p:blipFill>
            <a:blip r:embed="rId4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-19448" y="332656"/>
              <a:ext cx="1783136" cy="1999120"/>
            </a:xfrm>
            <a:prstGeom prst="rect">
              <a:avLst/>
            </a:prstGeom>
          </p:spPr>
        </p:pic>
      </p:grpSp>
      <p:grpSp>
        <p:nvGrpSpPr>
          <p:cNvPr id="16" name="Группа 8"/>
          <p:cNvGrpSpPr/>
          <p:nvPr/>
        </p:nvGrpSpPr>
        <p:grpSpPr>
          <a:xfrm>
            <a:off x="8241296" y="-27384"/>
            <a:ext cx="956964" cy="1224136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92" y="144016"/>
              <a:ext cx="288032" cy="432048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8" name="Рисунок 17" descr="Cartoon-Clipart-Free-18.gif"/>
            <p:cNvPicPr>
              <a:picLocks noChangeAspect="1"/>
            </p:cNvPicPr>
            <p:nvPr/>
          </p:nvPicPr>
          <p:blipFill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22677" r="17008" b="5669"/>
            <a:stretch>
              <a:fillRect/>
            </a:stretch>
          </p:blipFill>
          <p:spPr>
            <a:xfrm>
              <a:off x="7452320" y="-8901"/>
              <a:ext cx="1691681" cy="2645813"/>
            </a:xfrm>
            <a:prstGeom prst="rect">
              <a:avLst/>
            </a:prstGeom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ПРИМЕНЯЕМ НОВЫЕ ЗНАНИЯ</a:t>
            </a: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87824" y="1746000"/>
            <a:ext cx="1113792" cy="1692000"/>
          </a:xfrm>
          <a:prstGeom prst="roundRect">
            <a:avLst>
              <a:gd name="adj" fmla="val 14843"/>
            </a:avLst>
          </a:prstGeom>
          <a:ln>
            <a:solidFill>
              <a:schemeClr val="bg1">
                <a:lumMod val="50000"/>
              </a:schemeClr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14318" y="1746000"/>
            <a:ext cx="947578" cy="1656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5425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252000" y="980728"/>
            <a:ext cx="8640000" cy="1532334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Необходимый уровень</a:t>
            </a:r>
            <a:r>
              <a:rPr lang="ru-RU" sz="2800" b="1" dirty="0">
                <a:solidFill>
                  <a:srgbClr val="0070C0"/>
                </a:solidFill>
              </a:rPr>
              <a:t>. </a:t>
            </a:r>
            <a:r>
              <a:rPr lang="ru-RU" sz="2800" dirty="0"/>
              <a:t>Закрасьте на «ленте времени» эпоху античной </a:t>
            </a:r>
            <a:r>
              <a:rPr lang="ru-RU" sz="2800" dirty="0" smtClean="0"/>
              <a:t>греко-римской цивилизации</a:t>
            </a:r>
            <a:r>
              <a:rPr lang="ru-RU" sz="2800" dirty="0"/>
              <a:t>.</a:t>
            </a:r>
          </a:p>
        </p:txBody>
      </p:sp>
      <p:grpSp>
        <p:nvGrpSpPr>
          <p:cNvPr id="7" name="Группа 3"/>
          <p:cNvGrpSpPr/>
          <p:nvPr/>
        </p:nvGrpSpPr>
        <p:grpSpPr>
          <a:xfrm>
            <a:off x="19826" y="-45053"/>
            <a:ext cx="969163" cy="1241805"/>
            <a:chOff x="-19448" y="332656"/>
            <a:chExt cx="1783136" cy="1999120"/>
          </a:xfrm>
        </p:grpSpPr>
        <p:sp>
          <p:nvSpPr>
            <p:cNvPr id="8" name="Овал 7"/>
            <p:cNvSpPr/>
            <p:nvPr/>
          </p:nvSpPr>
          <p:spPr>
            <a:xfrm>
              <a:off x="683568" y="764704"/>
              <a:ext cx="432048" cy="288032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Овал 8"/>
            <p:cNvSpPr/>
            <p:nvPr/>
          </p:nvSpPr>
          <p:spPr>
            <a:xfrm>
              <a:off x="35496" y="1700808"/>
              <a:ext cx="395536" cy="432048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Овал 9"/>
            <p:cNvSpPr/>
            <p:nvPr/>
          </p:nvSpPr>
          <p:spPr>
            <a:xfrm>
              <a:off x="323528" y="1484883"/>
              <a:ext cx="936104" cy="287933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1" name="Рисунок 10" descr="_1_~1.JPG"/>
            <p:cNvPicPr>
              <a:picLocks noChangeAspect="1"/>
            </p:cNvPicPr>
            <p:nvPr/>
          </p:nvPicPr>
          <p:blipFill>
            <a:blip r:embed="rId4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-19448" y="332656"/>
              <a:ext cx="1783136" cy="1999120"/>
            </a:xfrm>
            <a:prstGeom prst="rect">
              <a:avLst/>
            </a:prstGeom>
          </p:spPr>
        </p:pic>
      </p:grpSp>
      <p:grpSp>
        <p:nvGrpSpPr>
          <p:cNvPr id="12" name="Группа 8"/>
          <p:cNvGrpSpPr/>
          <p:nvPr/>
        </p:nvGrpSpPr>
        <p:grpSpPr>
          <a:xfrm>
            <a:off x="8241296" y="-27384"/>
            <a:ext cx="956964" cy="1224136"/>
            <a:chOff x="7452320" y="-8901"/>
            <a:chExt cx="1691681" cy="2645813"/>
          </a:xfrm>
        </p:grpSpPr>
        <p:sp>
          <p:nvSpPr>
            <p:cNvPr id="13" name="Овал 12"/>
            <p:cNvSpPr/>
            <p:nvPr/>
          </p:nvSpPr>
          <p:spPr>
            <a:xfrm>
              <a:off x="8100392" y="144016"/>
              <a:ext cx="288032" cy="432048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4" name="Рисунок 13" descr="Cartoon-Clipart-Free-18.gif"/>
            <p:cNvPicPr>
              <a:picLocks noChangeAspect="1"/>
            </p:cNvPicPr>
            <p:nvPr/>
          </p:nvPicPr>
          <p:blipFill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22677" r="17008" b="5669"/>
            <a:stretch>
              <a:fillRect/>
            </a:stretch>
          </p:blipFill>
          <p:spPr>
            <a:xfrm>
              <a:off x="7452320" y="-8901"/>
              <a:ext cx="1691681" cy="2645813"/>
            </a:xfrm>
            <a:prstGeom prst="rect">
              <a:avLst/>
            </a:prstGeom>
          </p:spPr>
        </p:pic>
      </p:grpSp>
      <p:graphicFrame>
        <p:nvGraphicFramePr>
          <p:cNvPr id="20" name="Таблица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3126474"/>
              </p:ext>
            </p:extLst>
          </p:nvPr>
        </p:nvGraphicFramePr>
        <p:xfrm>
          <a:off x="252000" y="2780928"/>
          <a:ext cx="8640480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5787"/>
                <a:gridCol w="860260"/>
                <a:gridCol w="718023"/>
                <a:gridCol w="718023"/>
                <a:gridCol w="718023"/>
                <a:gridCol w="718023"/>
                <a:gridCol w="718023"/>
                <a:gridCol w="718023"/>
                <a:gridCol w="718023"/>
                <a:gridCol w="718023"/>
                <a:gridCol w="718023"/>
                <a:gridCol w="742226"/>
              </a:tblGrid>
              <a:tr h="370840">
                <a:tc gridSpan="10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 тысячелетие до н. э.</a:t>
                      </a:r>
                      <a:endParaRPr lang="ru-RU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Наша эра</a:t>
                      </a:r>
                      <a:endParaRPr lang="ru-RU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IX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VIII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VII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IV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III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 тыс.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 тыс.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Скругленный прямоугольник 14"/>
          <p:cNvSpPr/>
          <p:nvPr/>
        </p:nvSpPr>
        <p:spPr>
          <a:xfrm>
            <a:off x="252000" y="4452084"/>
            <a:ext cx="8640000" cy="2145268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indent="361950"/>
            <a:r>
              <a:rPr lang="ru-RU" sz="2400" b="1" dirty="0">
                <a:solidFill>
                  <a:srgbClr val="0070C0"/>
                </a:solidFill>
              </a:rPr>
              <a:t>Необходимый уровень. </a:t>
            </a:r>
            <a:r>
              <a:rPr lang="ru-RU" sz="2400" dirty="0"/>
              <a:t>Отметь соответствующими цифрами на ленте </a:t>
            </a:r>
            <a:r>
              <a:rPr lang="ru-RU" sz="2400" dirty="0" smtClean="0"/>
              <a:t>времени следующие </a:t>
            </a:r>
            <a:r>
              <a:rPr lang="ru-RU" sz="2400" dirty="0"/>
              <a:t>даты: </a:t>
            </a:r>
            <a:r>
              <a:rPr lang="ru-RU" sz="2400" b="1" dirty="0">
                <a:solidFill>
                  <a:srgbClr val="0070C0"/>
                </a:solidFill>
              </a:rPr>
              <a:t>1</a:t>
            </a:r>
            <a:r>
              <a:rPr lang="ru-RU" sz="2400" b="1" dirty="0"/>
              <a:t> </a:t>
            </a:r>
            <a:r>
              <a:rPr lang="ru-RU" sz="2400" dirty="0"/>
              <a:t>– 753г. до н.э., </a:t>
            </a:r>
            <a:r>
              <a:rPr lang="ru-RU" sz="2400" b="1" dirty="0">
                <a:solidFill>
                  <a:srgbClr val="0070C0"/>
                </a:solidFill>
              </a:rPr>
              <a:t>2</a:t>
            </a:r>
            <a:r>
              <a:rPr lang="ru-RU" sz="2400" b="1" dirty="0"/>
              <a:t> </a:t>
            </a:r>
            <a:r>
              <a:rPr lang="ru-RU" sz="2400" dirty="0"/>
              <a:t>– 510 г. до н. э. </a:t>
            </a:r>
            <a:r>
              <a:rPr lang="ru-RU" sz="2400" b="1" dirty="0">
                <a:solidFill>
                  <a:srgbClr val="0070C0"/>
                </a:solidFill>
              </a:rPr>
              <a:t>3</a:t>
            </a:r>
            <a:r>
              <a:rPr lang="ru-RU" sz="2400" b="1" dirty="0"/>
              <a:t> </a:t>
            </a:r>
            <a:r>
              <a:rPr lang="ru-RU" sz="2400" dirty="0"/>
              <a:t>– 395 г</a:t>
            </a:r>
            <a:r>
              <a:rPr lang="ru-RU" sz="2400" dirty="0" smtClean="0"/>
              <a:t>. н.э</a:t>
            </a:r>
            <a:r>
              <a:rPr lang="ru-RU" sz="2400" dirty="0"/>
              <a:t>. до н.э. </a:t>
            </a:r>
            <a:r>
              <a:rPr lang="ru-RU" sz="2400" dirty="0" smtClean="0"/>
              <a:t>Обведи ту </a:t>
            </a:r>
            <a:r>
              <a:rPr lang="ru-RU" sz="2400" dirty="0"/>
              <a:t>из них, которой соответствует основание города </a:t>
            </a:r>
            <a:r>
              <a:rPr lang="ru-RU" sz="2400" dirty="0" smtClean="0"/>
              <a:t>Рима</a:t>
            </a:r>
            <a:r>
              <a:rPr lang="ru-RU" sz="2400" dirty="0"/>
              <a:t>.</a:t>
            </a: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spc="-150" dirty="0"/>
              <a:t>ВСПОМИНАЕМ ТО, ЧТО ЗНАЕМ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662318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Скругленный прямоугольник 16"/>
          <p:cNvSpPr/>
          <p:nvPr/>
        </p:nvSpPr>
        <p:spPr>
          <a:xfrm>
            <a:off x="252000" y="980728"/>
            <a:ext cx="8640000" cy="1736646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indent="361950"/>
            <a:r>
              <a:rPr lang="ru-RU" sz="2400" b="1" dirty="0">
                <a:solidFill>
                  <a:srgbClr val="0070C0"/>
                </a:solidFill>
              </a:rPr>
              <a:t>Программный уровень. </a:t>
            </a:r>
            <a:r>
              <a:rPr lang="ru-RU" sz="2400" dirty="0"/>
              <a:t>В 410 г. н.э. германские племена готы взяли </a:t>
            </a:r>
            <a:r>
              <a:rPr lang="ru-RU" sz="2400" dirty="0" smtClean="0"/>
              <a:t>Рим</a:t>
            </a:r>
            <a:r>
              <a:rPr lang="ru-RU" sz="2400" dirty="0"/>
              <a:t>. </a:t>
            </a:r>
            <a:r>
              <a:rPr lang="ru-RU" sz="2400" dirty="0" smtClean="0"/>
              <a:t>Сделай соответствующую </a:t>
            </a:r>
            <a:r>
              <a:rPr lang="ru-RU" sz="2400" dirty="0"/>
              <a:t>отметку </a:t>
            </a:r>
            <a:r>
              <a:rPr lang="ru-RU" sz="2400" b="1" dirty="0">
                <a:solidFill>
                  <a:srgbClr val="0070C0"/>
                </a:solidFill>
              </a:rPr>
              <a:t>4</a:t>
            </a:r>
            <a:r>
              <a:rPr lang="ru-RU" sz="2400" dirty="0"/>
              <a:t> на ленте времени. Посчитай, сколько веков </a:t>
            </a:r>
            <a:r>
              <a:rPr lang="ru-RU" sz="2400" dirty="0" smtClean="0"/>
              <a:t>назад произошло </a:t>
            </a:r>
            <a:r>
              <a:rPr lang="ru-RU" sz="2400" dirty="0"/>
              <a:t>это событие.</a:t>
            </a:r>
          </a:p>
        </p:txBody>
      </p:sp>
      <p:grpSp>
        <p:nvGrpSpPr>
          <p:cNvPr id="7" name="Группа 3"/>
          <p:cNvGrpSpPr/>
          <p:nvPr/>
        </p:nvGrpSpPr>
        <p:grpSpPr>
          <a:xfrm>
            <a:off x="19826" y="-45053"/>
            <a:ext cx="969163" cy="1241805"/>
            <a:chOff x="-19448" y="332656"/>
            <a:chExt cx="1783136" cy="1999120"/>
          </a:xfrm>
        </p:grpSpPr>
        <p:sp>
          <p:nvSpPr>
            <p:cNvPr id="8" name="Овал 7"/>
            <p:cNvSpPr/>
            <p:nvPr/>
          </p:nvSpPr>
          <p:spPr>
            <a:xfrm>
              <a:off x="683568" y="764704"/>
              <a:ext cx="432048" cy="288032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Овал 8"/>
            <p:cNvSpPr/>
            <p:nvPr/>
          </p:nvSpPr>
          <p:spPr>
            <a:xfrm>
              <a:off x="35496" y="1700808"/>
              <a:ext cx="395536" cy="432048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Овал 9"/>
            <p:cNvSpPr/>
            <p:nvPr/>
          </p:nvSpPr>
          <p:spPr>
            <a:xfrm>
              <a:off x="323528" y="1484883"/>
              <a:ext cx="936104" cy="287933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1" name="Рисунок 10" descr="_1_~1.JPG"/>
            <p:cNvPicPr>
              <a:picLocks noChangeAspect="1"/>
            </p:cNvPicPr>
            <p:nvPr/>
          </p:nvPicPr>
          <p:blipFill>
            <a:blip r:embed="rId4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-19448" y="332656"/>
              <a:ext cx="1783136" cy="1999120"/>
            </a:xfrm>
            <a:prstGeom prst="rect">
              <a:avLst/>
            </a:prstGeom>
          </p:spPr>
        </p:pic>
      </p:grpSp>
      <p:grpSp>
        <p:nvGrpSpPr>
          <p:cNvPr id="12" name="Группа 8"/>
          <p:cNvGrpSpPr/>
          <p:nvPr/>
        </p:nvGrpSpPr>
        <p:grpSpPr>
          <a:xfrm>
            <a:off x="8241296" y="-27384"/>
            <a:ext cx="956964" cy="1224136"/>
            <a:chOff x="7452320" y="-8901"/>
            <a:chExt cx="1691681" cy="2645813"/>
          </a:xfrm>
        </p:grpSpPr>
        <p:sp>
          <p:nvSpPr>
            <p:cNvPr id="13" name="Овал 12"/>
            <p:cNvSpPr/>
            <p:nvPr/>
          </p:nvSpPr>
          <p:spPr>
            <a:xfrm>
              <a:off x="8100392" y="144016"/>
              <a:ext cx="288032" cy="432048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4" name="Рисунок 13" descr="Cartoon-Clipart-Free-18.gif"/>
            <p:cNvPicPr>
              <a:picLocks noChangeAspect="1"/>
            </p:cNvPicPr>
            <p:nvPr/>
          </p:nvPicPr>
          <p:blipFill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22677" r="17008" b="5669"/>
            <a:stretch>
              <a:fillRect/>
            </a:stretch>
          </p:blipFill>
          <p:spPr>
            <a:xfrm>
              <a:off x="7452320" y="-8901"/>
              <a:ext cx="1691681" cy="2645813"/>
            </a:xfrm>
            <a:prstGeom prst="rect">
              <a:avLst/>
            </a:prstGeom>
          </p:spPr>
        </p:pic>
      </p:grpSp>
      <p:graphicFrame>
        <p:nvGraphicFramePr>
          <p:cNvPr id="20" name="Таблица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2298353"/>
              </p:ext>
            </p:extLst>
          </p:nvPr>
        </p:nvGraphicFramePr>
        <p:xfrm>
          <a:off x="252000" y="3127360"/>
          <a:ext cx="8640480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5787"/>
                <a:gridCol w="860260"/>
                <a:gridCol w="718023"/>
                <a:gridCol w="718023"/>
                <a:gridCol w="718023"/>
                <a:gridCol w="718023"/>
                <a:gridCol w="718023"/>
                <a:gridCol w="718023"/>
                <a:gridCol w="718023"/>
                <a:gridCol w="718023"/>
                <a:gridCol w="718023"/>
                <a:gridCol w="742226"/>
              </a:tblGrid>
              <a:tr h="370840">
                <a:tc gridSpan="10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 тысячелетие до н. э.</a:t>
                      </a:r>
                      <a:endParaRPr lang="ru-RU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Наша эра</a:t>
                      </a:r>
                      <a:endParaRPr lang="ru-RU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IX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VIII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VII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IV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III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 тыс.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 тыс.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Скругленный прямоугольник 14"/>
          <p:cNvSpPr/>
          <p:nvPr/>
        </p:nvSpPr>
        <p:spPr>
          <a:xfrm>
            <a:off x="252000" y="5167173"/>
            <a:ext cx="8640000" cy="1430179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indent="361950"/>
            <a:r>
              <a:rPr lang="ru-RU" sz="2600" b="1" dirty="0" smtClean="0">
                <a:solidFill>
                  <a:srgbClr val="0070C0"/>
                </a:solidFill>
              </a:rPr>
              <a:t>Максимальный </a:t>
            </a:r>
            <a:r>
              <a:rPr lang="ru-RU" sz="2600" b="1" dirty="0">
                <a:solidFill>
                  <a:srgbClr val="0070C0"/>
                </a:solidFill>
              </a:rPr>
              <a:t>уровень. </a:t>
            </a:r>
            <a:r>
              <a:rPr lang="ru-RU" sz="2600" dirty="0"/>
              <a:t>Отметь на ленте времени ещё какое-нибудь </a:t>
            </a:r>
            <a:r>
              <a:rPr lang="ru-RU" sz="2600" dirty="0" smtClean="0"/>
              <a:t>событие (</a:t>
            </a:r>
            <a:r>
              <a:rPr lang="ru-RU" sz="2600" b="1" dirty="0">
                <a:solidFill>
                  <a:srgbClr val="0070C0"/>
                </a:solidFill>
              </a:rPr>
              <a:t>5</a:t>
            </a:r>
            <a:r>
              <a:rPr lang="ru-RU" sz="2600" dirty="0"/>
              <a:t>)</a:t>
            </a:r>
            <a:r>
              <a:rPr lang="ru-RU" sz="2600" b="1" dirty="0">
                <a:solidFill>
                  <a:srgbClr val="0070C0"/>
                </a:solidFill>
              </a:rPr>
              <a:t> </a:t>
            </a:r>
            <a:r>
              <a:rPr lang="ru-RU" sz="2600" dirty="0"/>
              <a:t>из истории Древнего </a:t>
            </a:r>
            <a:r>
              <a:rPr lang="ru-RU" sz="2600" dirty="0" smtClean="0"/>
              <a:t>Рима</a:t>
            </a:r>
            <a:r>
              <a:rPr lang="ru-RU" sz="2600" dirty="0"/>
              <a:t>, не изученное на уроках.</a:t>
            </a: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spc="-150" dirty="0"/>
              <a:t>ВСПОМИНАЕМ ТО, ЧТО ЗНАЕМ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988060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52000" y="1005240"/>
            <a:ext cx="8640000" cy="1055608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anchor="ctr" anchorCtr="0">
            <a:spAutoFit/>
          </a:bodyPr>
          <a:lstStyle/>
          <a:p>
            <a:pPr indent="357188"/>
            <a:r>
              <a:rPr lang="ru-RU" sz="2800" b="1" dirty="0" smtClean="0">
                <a:solidFill>
                  <a:srgbClr val="0070C0"/>
                </a:solidFill>
              </a:rPr>
              <a:t>Необходимый уровень. </a:t>
            </a:r>
            <a:r>
              <a:rPr lang="ru-RU" sz="2800" dirty="0" smtClean="0"/>
              <a:t>Расставь </a:t>
            </a:r>
            <a:r>
              <a:rPr lang="ru-RU" sz="2800" dirty="0"/>
              <a:t>события и явления в правильной </a:t>
            </a:r>
            <a:r>
              <a:rPr lang="ru-RU" sz="2800" dirty="0" smtClean="0"/>
              <a:t>последовательности.</a:t>
            </a:r>
            <a:endParaRPr lang="ru-RU" sz="2800" dirty="0"/>
          </a:p>
        </p:txBody>
      </p:sp>
      <p:grpSp>
        <p:nvGrpSpPr>
          <p:cNvPr id="11" name="Группа 3"/>
          <p:cNvGrpSpPr/>
          <p:nvPr/>
        </p:nvGrpSpPr>
        <p:grpSpPr>
          <a:xfrm>
            <a:off x="19826" y="-45053"/>
            <a:ext cx="969163" cy="124180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568" y="764704"/>
              <a:ext cx="432048" cy="288032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5496" y="1700808"/>
              <a:ext cx="395536" cy="432048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3528" y="1484883"/>
              <a:ext cx="936104" cy="287933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5" name="Рисунок 14" descr="_1_~1.JPG"/>
            <p:cNvPicPr>
              <a:picLocks noChangeAspect="1"/>
            </p:cNvPicPr>
            <p:nvPr/>
          </p:nvPicPr>
          <p:blipFill>
            <a:blip r:embed="rId4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-19448" y="332656"/>
              <a:ext cx="1783136" cy="1999120"/>
            </a:xfrm>
            <a:prstGeom prst="rect">
              <a:avLst/>
            </a:prstGeom>
          </p:spPr>
        </p:pic>
      </p:grpSp>
      <p:grpSp>
        <p:nvGrpSpPr>
          <p:cNvPr id="16" name="Группа 8"/>
          <p:cNvGrpSpPr/>
          <p:nvPr/>
        </p:nvGrpSpPr>
        <p:grpSpPr>
          <a:xfrm>
            <a:off x="8241296" y="-27384"/>
            <a:ext cx="956964" cy="1224136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92" y="144016"/>
              <a:ext cx="288032" cy="432048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8" name="Рисунок 17" descr="Cartoon-Clipart-Free-18.gif"/>
            <p:cNvPicPr>
              <a:picLocks noChangeAspect="1"/>
            </p:cNvPicPr>
            <p:nvPr/>
          </p:nvPicPr>
          <p:blipFill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22677" r="17008" b="5669"/>
            <a:stretch>
              <a:fillRect/>
            </a:stretch>
          </p:blipFill>
          <p:spPr>
            <a:xfrm>
              <a:off x="7452320" y="-8901"/>
              <a:ext cx="1691681" cy="2645813"/>
            </a:xfrm>
            <a:prstGeom prst="rect">
              <a:avLst/>
            </a:prstGeom>
          </p:spPr>
        </p:pic>
      </p:grpSp>
      <p:sp>
        <p:nvSpPr>
          <p:cNvPr id="3" name="Прямоугольник 2"/>
          <p:cNvSpPr/>
          <p:nvPr/>
        </p:nvSpPr>
        <p:spPr>
          <a:xfrm>
            <a:off x="224642" y="2492896"/>
            <a:ext cx="863240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/>
            <a:r>
              <a:rPr lang="ru-RU" sz="2800" dirty="0"/>
              <a:t>А. Раздел Римской империи на </a:t>
            </a:r>
            <a:r>
              <a:rPr lang="ru-RU" sz="2800" dirty="0" smtClean="0"/>
              <a:t>Восточную </a:t>
            </a:r>
            <a:r>
              <a:rPr lang="ru-RU" sz="2800" dirty="0"/>
              <a:t>и Западную.</a:t>
            </a:r>
          </a:p>
          <a:p>
            <a:pPr indent="354013"/>
            <a:r>
              <a:rPr lang="ru-RU" sz="2800" dirty="0"/>
              <a:t>Б. Захват Рима готами.</a:t>
            </a:r>
          </a:p>
          <a:p>
            <a:pPr indent="354013"/>
            <a:r>
              <a:rPr lang="ru-RU" sz="2800" dirty="0"/>
              <a:t>В. Гражданские войны в Риме.</a:t>
            </a:r>
          </a:p>
          <a:p>
            <a:pPr indent="354013"/>
            <a:r>
              <a:rPr lang="ru-RU" sz="2800" dirty="0"/>
              <a:t>Г. Император Константин </a:t>
            </a:r>
            <a:r>
              <a:rPr lang="ru-RU" sz="2800" dirty="0" smtClean="0"/>
              <a:t>переносит столицу </a:t>
            </a:r>
            <a:r>
              <a:rPr lang="ru-RU" sz="2800" dirty="0"/>
              <a:t>империи в Константинополь.</a:t>
            </a: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spc="-150" dirty="0"/>
              <a:t>ВСПОМИНАЕМ ТО, ЧТО ЗНАЕМ</a:t>
            </a:r>
            <a:endParaRPr lang="ru-RU" sz="3600" dirty="0"/>
          </a:p>
        </p:txBody>
      </p:sp>
      <p:grpSp>
        <p:nvGrpSpPr>
          <p:cNvPr id="29" name="Группа 28"/>
          <p:cNvGrpSpPr/>
          <p:nvPr/>
        </p:nvGrpSpPr>
        <p:grpSpPr>
          <a:xfrm>
            <a:off x="259594" y="5661248"/>
            <a:ext cx="8632406" cy="786654"/>
            <a:chOff x="259594" y="5882706"/>
            <a:chExt cx="8632406" cy="786654"/>
          </a:xfrm>
        </p:grpSpPr>
        <p:sp>
          <p:nvSpPr>
            <p:cNvPr id="30" name="Полилиния 29"/>
            <p:cNvSpPr/>
            <p:nvPr/>
          </p:nvSpPr>
          <p:spPr>
            <a:xfrm>
              <a:off x="259594" y="5890455"/>
              <a:ext cx="1440000" cy="778905"/>
            </a:xfrm>
            <a:custGeom>
              <a:avLst/>
              <a:gdLst>
                <a:gd name="connsiteX0" fmla="*/ 0 w 2269687"/>
                <a:gd name="connsiteY0" fmla="*/ 136181 h 1361812"/>
                <a:gd name="connsiteX1" fmla="*/ 136181 w 2269687"/>
                <a:gd name="connsiteY1" fmla="*/ 0 h 1361812"/>
                <a:gd name="connsiteX2" fmla="*/ 2133506 w 2269687"/>
                <a:gd name="connsiteY2" fmla="*/ 0 h 1361812"/>
                <a:gd name="connsiteX3" fmla="*/ 2269687 w 2269687"/>
                <a:gd name="connsiteY3" fmla="*/ 136181 h 1361812"/>
                <a:gd name="connsiteX4" fmla="*/ 2269687 w 2269687"/>
                <a:gd name="connsiteY4" fmla="*/ 1225631 h 1361812"/>
                <a:gd name="connsiteX5" fmla="*/ 2133506 w 2269687"/>
                <a:gd name="connsiteY5" fmla="*/ 1361812 h 1361812"/>
                <a:gd name="connsiteX6" fmla="*/ 136181 w 2269687"/>
                <a:gd name="connsiteY6" fmla="*/ 1361812 h 1361812"/>
                <a:gd name="connsiteX7" fmla="*/ 0 w 2269687"/>
                <a:gd name="connsiteY7" fmla="*/ 1225631 h 1361812"/>
                <a:gd name="connsiteX8" fmla="*/ 0 w 2269687"/>
                <a:gd name="connsiteY8" fmla="*/ 136181 h 1361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69687" h="1361812">
                  <a:moveTo>
                    <a:pt x="0" y="136181"/>
                  </a:moveTo>
                  <a:cubicBezTo>
                    <a:pt x="0" y="60970"/>
                    <a:pt x="60970" y="0"/>
                    <a:pt x="136181" y="0"/>
                  </a:cubicBezTo>
                  <a:lnTo>
                    <a:pt x="2133506" y="0"/>
                  </a:lnTo>
                  <a:cubicBezTo>
                    <a:pt x="2208717" y="0"/>
                    <a:pt x="2269687" y="60970"/>
                    <a:pt x="2269687" y="136181"/>
                  </a:cubicBezTo>
                  <a:lnTo>
                    <a:pt x="2269687" y="1225631"/>
                  </a:lnTo>
                  <a:cubicBezTo>
                    <a:pt x="2269687" y="1300842"/>
                    <a:pt x="2208717" y="1361812"/>
                    <a:pt x="2133506" y="1361812"/>
                  </a:cubicBezTo>
                  <a:lnTo>
                    <a:pt x="136181" y="1361812"/>
                  </a:lnTo>
                  <a:cubicBezTo>
                    <a:pt x="60970" y="1361812"/>
                    <a:pt x="0" y="1300842"/>
                    <a:pt x="0" y="1225631"/>
                  </a:cubicBezTo>
                  <a:lnTo>
                    <a:pt x="0" y="136181"/>
                  </a:lnTo>
                  <a:close/>
                </a:path>
              </a:pathLst>
            </a:custGeom>
            <a:gradFill>
              <a:gsLst>
                <a:gs pos="0">
                  <a:schemeClr val="accent4">
                    <a:lumMod val="60000"/>
                    <a:lumOff val="40000"/>
                  </a:schemeClr>
                </a:gs>
                <a:gs pos="80000">
                  <a:schemeClr val="accent4">
                    <a:lumMod val="40000"/>
                    <a:lumOff val="60000"/>
                  </a:schemeClr>
                </a:gs>
                <a:gs pos="100000">
                  <a:schemeClr val="accent5">
                    <a:lumMod val="20000"/>
                    <a:lumOff val="80000"/>
                  </a:schemeClr>
                </a:gs>
              </a:gsLst>
            </a:gradFill>
            <a:ln w="28575">
              <a:solidFill>
                <a:schemeClr val="bg1">
                  <a:lumMod val="50000"/>
                </a:schemeClr>
              </a:solidFill>
            </a:ln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spcFirstLastPara="0" vert="horz" wrap="square" lIns="245626" tIns="245626" rIns="245626" bIns="245626" numCol="1" spcCol="1270" anchor="ctr" anchorCtr="0">
              <a:noAutofit/>
            </a:bodyPr>
            <a:lstStyle/>
            <a:p>
              <a:pPr lvl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5400" dirty="0" smtClean="0"/>
                <a:t>. . . </a:t>
              </a:r>
              <a:endParaRPr lang="ru-RU" sz="5400" kern="1200" dirty="0"/>
            </a:p>
          </p:txBody>
        </p:sp>
        <p:sp>
          <p:nvSpPr>
            <p:cNvPr id="31" name="Полилиния 30"/>
            <p:cNvSpPr/>
            <p:nvPr/>
          </p:nvSpPr>
          <p:spPr>
            <a:xfrm>
              <a:off x="1835696" y="5998466"/>
              <a:ext cx="720000" cy="562882"/>
            </a:xfrm>
            <a:custGeom>
              <a:avLst/>
              <a:gdLst>
                <a:gd name="connsiteX0" fmla="*/ 0 w 481173"/>
                <a:gd name="connsiteY0" fmla="*/ 112576 h 562882"/>
                <a:gd name="connsiteX1" fmla="*/ 240587 w 481173"/>
                <a:gd name="connsiteY1" fmla="*/ 112576 h 562882"/>
                <a:gd name="connsiteX2" fmla="*/ 240587 w 481173"/>
                <a:gd name="connsiteY2" fmla="*/ 0 h 562882"/>
                <a:gd name="connsiteX3" fmla="*/ 481173 w 481173"/>
                <a:gd name="connsiteY3" fmla="*/ 281441 h 562882"/>
                <a:gd name="connsiteX4" fmla="*/ 240587 w 481173"/>
                <a:gd name="connsiteY4" fmla="*/ 562882 h 562882"/>
                <a:gd name="connsiteX5" fmla="*/ 240587 w 481173"/>
                <a:gd name="connsiteY5" fmla="*/ 450306 h 562882"/>
                <a:gd name="connsiteX6" fmla="*/ 0 w 481173"/>
                <a:gd name="connsiteY6" fmla="*/ 450306 h 562882"/>
                <a:gd name="connsiteX7" fmla="*/ 0 w 481173"/>
                <a:gd name="connsiteY7" fmla="*/ 112576 h 5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1173" h="562882">
                  <a:moveTo>
                    <a:pt x="0" y="112576"/>
                  </a:moveTo>
                  <a:lnTo>
                    <a:pt x="240587" y="112576"/>
                  </a:lnTo>
                  <a:lnTo>
                    <a:pt x="240587" y="0"/>
                  </a:lnTo>
                  <a:lnTo>
                    <a:pt x="481173" y="281441"/>
                  </a:lnTo>
                  <a:lnTo>
                    <a:pt x="240587" y="562882"/>
                  </a:lnTo>
                  <a:lnTo>
                    <a:pt x="240587" y="450306"/>
                  </a:lnTo>
                  <a:lnTo>
                    <a:pt x="0" y="450306"/>
                  </a:lnTo>
                  <a:lnTo>
                    <a:pt x="0" y="112576"/>
                  </a:lnTo>
                  <a:close/>
                </a:path>
              </a:pathLst>
            </a:cu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spcFirstLastPara="0" vert="horz" wrap="square" lIns="0" tIns="112576" rIns="144352" bIns="112576" numCol="1" spcCol="1270" anchor="ctr" anchorCtr="0">
              <a:noAutofit/>
            </a:bodyPr>
            <a:lstStyle/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2100" kern="1200"/>
            </a:p>
          </p:txBody>
        </p:sp>
        <p:sp>
          <p:nvSpPr>
            <p:cNvPr id="32" name="Полилиния 31"/>
            <p:cNvSpPr/>
            <p:nvPr/>
          </p:nvSpPr>
          <p:spPr>
            <a:xfrm>
              <a:off x="2627784" y="5890455"/>
              <a:ext cx="1440000" cy="778905"/>
            </a:xfrm>
            <a:custGeom>
              <a:avLst/>
              <a:gdLst>
                <a:gd name="connsiteX0" fmla="*/ 0 w 2269687"/>
                <a:gd name="connsiteY0" fmla="*/ 136181 h 1361812"/>
                <a:gd name="connsiteX1" fmla="*/ 136181 w 2269687"/>
                <a:gd name="connsiteY1" fmla="*/ 0 h 1361812"/>
                <a:gd name="connsiteX2" fmla="*/ 2133506 w 2269687"/>
                <a:gd name="connsiteY2" fmla="*/ 0 h 1361812"/>
                <a:gd name="connsiteX3" fmla="*/ 2269687 w 2269687"/>
                <a:gd name="connsiteY3" fmla="*/ 136181 h 1361812"/>
                <a:gd name="connsiteX4" fmla="*/ 2269687 w 2269687"/>
                <a:gd name="connsiteY4" fmla="*/ 1225631 h 1361812"/>
                <a:gd name="connsiteX5" fmla="*/ 2133506 w 2269687"/>
                <a:gd name="connsiteY5" fmla="*/ 1361812 h 1361812"/>
                <a:gd name="connsiteX6" fmla="*/ 136181 w 2269687"/>
                <a:gd name="connsiteY6" fmla="*/ 1361812 h 1361812"/>
                <a:gd name="connsiteX7" fmla="*/ 0 w 2269687"/>
                <a:gd name="connsiteY7" fmla="*/ 1225631 h 1361812"/>
                <a:gd name="connsiteX8" fmla="*/ 0 w 2269687"/>
                <a:gd name="connsiteY8" fmla="*/ 136181 h 1361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69687" h="1361812">
                  <a:moveTo>
                    <a:pt x="0" y="136181"/>
                  </a:moveTo>
                  <a:cubicBezTo>
                    <a:pt x="0" y="60970"/>
                    <a:pt x="60970" y="0"/>
                    <a:pt x="136181" y="0"/>
                  </a:cubicBezTo>
                  <a:lnTo>
                    <a:pt x="2133506" y="0"/>
                  </a:lnTo>
                  <a:cubicBezTo>
                    <a:pt x="2208717" y="0"/>
                    <a:pt x="2269687" y="60970"/>
                    <a:pt x="2269687" y="136181"/>
                  </a:cubicBezTo>
                  <a:lnTo>
                    <a:pt x="2269687" y="1225631"/>
                  </a:lnTo>
                  <a:cubicBezTo>
                    <a:pt x="2269687" y="1300842"/>
                    <a:pt x="2208717" y="1361812"/>
                    <a:pt x="2133506" y="1361812"/>
                  </a:cubicBezTo>
                  <a:lnTo>
                    <a:pt x="136181" y="1361812"/>
                  </a:lnTo>
                  <a:cubicBezTo>
                    <a:pt x="60970" y="1361812"/>
                    <a:pt x="0" y="1300842"/>
                    <a:pt x="0" y="1225631"/>
                  </a:cubicBezTo>
                  <a:lnTo>
                    <a:pt x="0" y="136181"/>
                  </a:lnTo>
                  <a:close/>
                </a:path>
              </a:pathLst>
            </a:custGeom>
            <a:gradFill>
              <a:gsLst>
                <a:gs pos="0">
                  <a:schemeClr val="accent4">
                    <a:lumMod val="60000"/>
                    <a:lumOff val="40000"/>
                  </a:schemeClr>
                </a:gs>
                <a:gs pos="80000">
                  <a:schemeClr val="accent4">
                    <a:lumMod val="40000"/>
                    <a:lumOff val="60000"/>
                  </a:schemeClr>
                </a:gs>
                <a:gs pos="100000">
                  <a:schemeClr val="accent5">
                    <a:lumMod val="20000"/>
                    <a:lumOff val="80000"/>
                  </a:schemeClr>
                </a:gs>
              </a:gsLst>
            </a:gradFill>
            <a:ln w="28575">
              <a:solidFill>
                <a:schemeClr val="bg1">
                  <a:lumMod val="50000"/>
                </a:schemeClr>
              </a:solidFill>
            </a:ln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spcFirstLastPara="0" vert="horz" wrap="square" lIns="245626" tIns="245626" rIns="245626" bIns="245626" numCol="1" spcCol="1270" anchor="ctr" anchorCtr="0">
              <a:noAutofit/>
            </a:bodyPr>
            <a:lstStyle/>
            <a:p>
              <a:pPr lvl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5400" kern="1200" dirty="0" smtClean="0"/>
                <a:t>. . . </a:t>
              </a:r>
              <a:endParaRPr lang="ru-RU" sz="5400" kern="1200" dirty="0"/>
            </a:p>
          </p:txBody>
        </p:sp>
        <p:sp>
          <p:nvSpPr>
            <p:cNvPr id="33" name="Полилиния 32"/>
            <p:cNvSpPr/>
            <p:nvPr/>
          </p:nvSpPr>
          <p:spPr>
            <a:xfrm>
              <a:off x="4211960" y="5998466"/>
              <a:ext cx="720000" cy="562882"/>
            </a:xfrm>
            <a:custGeom>
              <a:avLst/>
              <a:gdLst>
                <a:gd name="connsiteX0" fmla="*/ 0 w 481173"/>
                <a:gd name="connsiteY0" fmla="*/ 112576 h 562882"/>
                <a:gd name="connsiteX1" fmla="*/ 240587 w 481173"/>
                <a:gd name="connsiteY1" fmla="*/ 112576 h 562882"/>
                <a:gd name="connsiteX2" fmla="*/ 240587 w 481173"/>
                <a:gd name="connsiteY2" fmla="*/ 0 h 562882"/>
                <a:gd name="connsiteX3" fmla="*/ 481173 w 481173"/>
                <a:gd name="connsiteY3" fmla="*/ 281441 h 562882"/>
                <a:gd name="connsiteX4" fmla="*/ 240587 w 481173"/>
                <a:gd name="connsiteY4" fmla="*/ 562882 h 562882"/>
                <a:gd name="connsiteX5" fmla="*/ 240587 w 481173"/>
                <a:gd name="connsiteY5" fmla="*/ 450306 h 562882"/>
                <a:gd name="connsiteX6" fmla="*/ 0 w 481173"/>
                <a:gd name="connsiteY6" fmla="*/ 450306 h 562882"/>
                <a:gd name="connsiteX7" fmla="*/ 0 w 481173"/>
                <a:gd name="connsiteY7" fmla="*/ 112576 h 5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1173" h="562882">
                  <a:moveTo>
                    <a:pt x="0" y="112576"/>
                  </a:moveTo>
                  <a:lnTo>
                    <a:pt x="240587" y="112576"/>
                  </a:lnTo>
                  <a:lnTo>
                    <a:pt x="240587" y="0"/>
                  </a:lnTo>
                  <a:lnTo>
                    <a:pt x="481173" y="281441"/>
                  </a:lnTo>
                  <a:lnTo>
                    <a:pt x="240587" y="562882"/>
                  </a:lnTo>
                  <a:lnTo>
                    <a:pt x="240587" y="450306"/>
                  </a:lnTo>
                  <a:lnTo>
                    <a:pt x="0" y="450306"/>
                  </a:lnTo>
                  <a:lnTo>
                    <a:pt x="0" y="112576"/>
                  </a:lnTo>
                  <a:close/>
                </a:path>
              </a:pathLst>
            </a:cu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spcFirstLastPara="0" vert="horz" wrap="square" lIns="0" tIns="112576" rIns="144352" bIns="112576" numCol="1" spcCol="1270" anchor="ctr" anchorCtr="0">
              <a:noAutofit/>
            </a:bodyPr>
            <a:lstStyle/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2100" kern="1200"/>
            </a:p>
          </p:txBody>
        </p:sp>
        <p:sp>
          <p:nvSpPr>
            <p:cNvPr id="34" name="Полилиния 33"/>
            <p:cNvSpPr/>
            <p:nvPr/>
          </p:nvSpPr>
          <p:spPr>
            <a:xfrm>
              <a:off x="5076056" y="5890455"/>
              <a:ext cx="1440000" cy="778905"/>
            </a:xfrm>
            <a:custGeom>
              <a:avLst/>
              <a:gdLst>
                <a:gd name="connsiteX0" fmla="*/ 0 w 2269687"/>
                <a:gd name="connsiteY0" fmla="*/ 136181 h 1361812"/>
                <a:gd name="connsiteX1" fmla="*/ 136181 w 2269687"/>
                <a:gd name="connsiteY1" fmla="*/ 0 h 1361812"/>
                <a:gd name="connsiteX2" fmla="*/ 2133506 w 2269687"/>
                <a:gd name="connsiteY2" fmla="*/ 0 h 1361812"/>
                <a:gd name="connsiteX3" fmla="*/ 2269687 w 2269687"/>
                <a:gd name="connsiteY3" fmla="*/ 136181 h 1361812"/>
                <a:gd name="connsiteX4" fmla="*/ 2269687 w 2269687"/>
                <a:gd name="connsiteY4" fmla="*/ 1225631 h 1361812"/>
                <a:gd name="connsiteX5" fmla="*/ 2133506 w 2269687"/>
                <a:gd name="connsiteY5" fmla="*/ 1361812 h 1361812"/>
                <a:gd name="connsiteX6" fmla="*/ 136181 w 2269687"/>
                <a:gd name="connsiteY6" fmla="*/ 1361812 h 1361812"/>
                <a:gd name="connsiteX7" fmla="*/ 0 w 2269687"/>
                <a:gd name="connsiteY7" fmla="*/ 1225631 h 1361812"/>
                <a:gd name="connsiteX8" fmla="*/ 0 w 2269687"/>
                <a:gd name="connsiteY8" fmla="*/ 136181 h 1361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69687" h="1361812">
                  <a:moveTo>
                    <a:pt x="0" y="136181"/>
                  </a:moveTo>
                  <a:cubicBezTo>
                    <a:pt x="0" y="60970"/>
                    <a:pt x="60970" y="0"/>
                    <a:pt x="136181" y="0"/>
                  </a:cubicBezTo>
                  <a:lnTo>
                    <a:pt x="2133506" y="0"/>
                  </a:lnTo>
                  <a:cubicBezTo>
                    <a:pt x="2208717" y="0"/>
                    <a:pt x="2269687" y="60970"/>
                    <a:pt x="2269687" y="136181"/>
                  </a:cubicBezTo>
                  <a:lnTo>
                    <a:pt x="2269687" y="1225631"/>
                  </a:lnTo>
                  <a:cubicBezTo>
                    <a:pt x="2269687" y="1300842"/>
                    <a:pt x="2208717" y="1361812"/>
                    <a:pt x="2133506" y="1361812"/>
                  </a:cubicBezTo>
                  <a:lnTo>
                    <a:pt x="136181" y="1361812"/>
                  </a:lnTo>
                  <a:cubicBezTo>
                    <a:pt x="60970" y="1361812"/>
                    <a:pt x="0" y="1300842"/>
                    <a:pt x="0" y="1225631"/>
                  </a:cubicBezTo>
                  <a:lnTo>
                    <a:pt x="0" y="136181"/>
                  </a:lnTo>
                  <a:close/>
                </a:path>
              </a:pathLst>
            </a:custGeom>
            <a:gradFill>
              <a:gsLst>
                <a:gs pos="0">
                  <a:schemeClr val="accent4">
                    <a:lumMod val="60000"/>
                    <a:lumOff val="40000"/>
                  </a:schemeClr>
                </a:gs>
                <a:gs pos="80000">
                  <a:schemeClr val="accent4">
                    <a:lumMod val="40000"/>
                    <a:lumOff val="60000"/>
                  </a:schemeClr>
                </a:gs>
                <a:gs pos="100000">
                  <a:schemeClr val="accent5">
                    <a:lumMod val="20000"/>
                    <a:lumOff val="80000"/>
                  </a:schemeClr>
                </a:gs>
              </a:gsLst>
            </a:gradFill>
            <a:ln w="28575">
              <a:solidFill>
                <a:schemeClr val="bg1">
                  <a:lumMod val="50000"/>
                </a:schemeClr>
              </a:solidFill>
            </a:ln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spcFirstLastPara="0" vert="horz" wrap="square" lIns="245626" tIns="245626" rIns="245626" bIns="245626" numCol="1" spcCol="1270" anchor="ctr" anchorCtr="0">
              <a:noAutofit/>
            </a:bodyPr>
            <a:lstStyle/>
            <a:p>
              <a:pPr lvl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5400" kern="1200" dirty="0" smtClean="0"/>
                <a:t>. . . </a:t>
              </a:r>
              <a:endParaRPr lang="ru-RU" sz="5400" kern="1200" dirty="0"/>
            </a:p>
          </p:txBody>
        </p:sp>
        <p:sp>
          <p:nvSpPr>
            <p:cNvPr id="35" name="Полилиния 34"/>
            <p:cNvSpPr/>
            <p:nvPr/>
          </p:nvSpPr>
          <p:spPr>
            <a:xfrm>
              <a:off x="6660312" y="5990717"/>
              <a:ext cx="720000" cy="562882"/>
            </a:xfrm>
            <a:custGeom>
              <a:avLst/>
              <a:gdLst>
                <a:gd name="connsiteX0" fmla="*/ 0 w 481173"/>
                <a:gd name="connsiteY0" fmla="*/ 112576 h 562882"/>
                <a:gd name="connsiteX1" fmla="*/ 240587 w 481173"/>
                <a:gd name="connsiteY1" fmla="*/ 112576 h 562882"/>
                <a:gd name="connsiteX2" fmla="*/ 240587 w 481173"/>
                <a:gd name="connsiteY2" fmla="*/ 0 h 562882"/>
                <a:gd name="connsiteX3" fmla="*/ 481173 w 481173"/>
                <a:gd name="connsiteY3" fmla="*/ 281441 h 562882"/>
                <a:gd name="connsiteX4" fmla="*/ 240587 w 481173"/>
                <a:gd name="connsiteY4" fmla="*/ 562882 h 562882"/>
                <a:gd name="connsiteX5" fmla="*/ 240587 w 481173"/>
                <a:gd name="connsiteY5" fmla="*/ 450306 h 562882"/>
                <a:gd name="connsiteX6" fmla="*/ 0 w 481173"/>
                <a:gd name="connsiteY6" fmla="*/ 450306 h 562882"/>
                <a:gd name="connsiteX7" fmla="*/ 0 w 481173"/>
                <a:gd name="connsiteY7" fmla="*/ 112576 h 5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1173" h="562882">
                  <a:moveTo>
                    <a:pt x="0" y="112576"/>
                  </a:moveTo>
                  <a:lnTo>
                    <a:pt x="240587" y="112576"/>
                  </a:lnTo>
                  <a:lnTo>
                    <a:pt x="240587" y="0"/>
                  </a:lnTo>
                  <a:lnTo>
                    <a:pt x="481173" y="281441"/>
                  </a:lnTo>
                  <a:lnTo>
                    <a:pt x="240587" y="562882"/>
                  </a:lnTo>
                  <a:lnTo>
                    <a:pt x="240587" y="450306"/>
                  </a:lnTo>
                  <a:lnTo>
                    <a:pt x="0" y="450306"/>
                  </a:lnTo>
                  <a:lnTo>
                    <a:pt x="0" y="112576"/>
                  </a:lnTo>
                  <a:close/>
                </a:path>
              </a:pathLst>
            </a:cu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spcFirstLastPara="0" vert="horz" wrap="square" lIns="0" tIns="112576" rIns="144352" bIns="112576" numCol="1" spcCol="1270" anchor="ctr" anchorCtr="0">
              <a:noAutofit/>
            </a:bodyPr>
            <a:lstStyle/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2100" kern="1200"/>
            </a:p>
          </p:txBody>
        </p:sp>
        <p:sp>
          <p:nvSpPr>
            <p:cNvPr id="36" name="Полилиния 35"/>
            <p:cNvSpPr/>
            <p:nvPr/>
          </p:nvSpPr>
          <p:spPr>
            <a:xfrm>
              <a:off x="7452000" y="5882706"/>
              <a:ext cx="1440000" cy="778905"/>
            </a:xfrm>
            <a:custGeom>
              <a:avLst/>
              <a:gdLst>
                <a:gd name="connsiteX0" fmla="*/ 0 w 2269687"/>
                <a:gd name="connsiteY0" fmla="*/ 136181 h 1361812"/>
                <a:gd name="connsiteX1" fmla="*/ 136181 w 2269687"/>
                <a:gd name="connsiteY1" fmla="*/ 0 h 1361812"/>
                <a:gd name="connsiteX2" fmla="*/ 2133506 w 2269687"/>
                <a:gd name="connsiteY2" fmla="*/ 0 h 1361812"/>
                <a:gd name="connsiteX3" fmla="*/ 2269687 w 2269687"/>
                <a:gd name="connsiteY3" fmla="*/ 136181 h 1361812"/>
                <a:gd name="connsiteX4" fmla="*/ 2269687 w 2269687"/>
                <a:gd name="connsiteY4" fmla="*/ 1225631 h 1361812"/>
                <a:gd name="connsiteX5" fmla="*/ 2133506 w 2269687"/>
                <a:gd name="connsiteY5" fmla="*/ 1361812 h 1361812"/>
                <a:gd name="connsiteX6" fmla="*/ 136181 w 2269687"/>
                <a:gd name="connsiteY6" fmla="*/ 1361812 h 1361812"/>
                <a:gd name="connsiteX7" fmla="*/ 0 w 2269687"/>
                <a:gd name="connsiteY7" fmla="*/ 1225631 h 1361812"/>
                <a:gd name="connsiteX8" fmla="*/ 0 w 2269687"/>
                <a:gd name="connsiteY8" fmla="*/ 136181 h 1361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69687" h="1361812">
                  <a:moveTo>
                    <a:pt x="0" y="136181"/>
                  </a:moveTo>
                  <a:cubicBezTo>
                    <a:pt x="0" y="60970"/>
                    <a:pt x="60970" y="0"/>
                    <a:pt x="136181" y="0"/>
                  </a:cubicBezTo>
                  <a:lnTo>
                    <a:pt x="2133506" y="0"/>
                  </a:lnTo>
                  <a:cubicBezTo>
                    <a:pt x="2208717" y="0"/>
                    <a:pt x="2269687" y="60970"/>
                    <a:pt x="2269687" y="136181"/>
                  </a:cubicBezTo>
                  <a:lnTo>
                    <a:pt x="2269687" y="1225631"/>
                  </a:lnTo>
                  <a:cubicBezTo>
                    <a:pt x="2269687" y="1300842"/>
                    <a:pt x="2208717" y="1361812"/>
                    <a:pt x="2133506" y="1361812"/>
                  </a:cubicBezTo>
                  <a:lnTo>
                    <a:pt x="136181" y="1361812"/>
                  </a:lnTo>
                  <a:cubicBezTo>
                    <a:pt x="60970" y="1361812"/>
                    <a:pt x="0" y="1300842"/>
                    <a:pt x="0" y="1225631"/>
                  </a:cubicBezTo>
                  <a:lnTo>
                    <a:pt x="0" y="136181"/>
                  </a:lnTo>
                  <a:close/>
                </a:path>
              </a:pathLst>
            </a:custGeom>
            <a:gradFill>
              <a:gsLst>
                <a:gs pos="0">
                  <a:schemeClr val="accent4">
                    <a:lumMod val="60000"/>
                    <a:lumOff val="40000"/>
                  </a:schemeClr>
                </a:gs>
                <a:gs pos="80000">
                  <a:schemeClr val="accent4">
                    <a:lumMod val="40000"/>
                    <a:lumOff val="60000"/>
                  </a:schemeClr>
                </a:gs>
                <a:gs pos="100000">
                  <a:schemeClr val="accent5">
                    <a:lumMod val="20000"/>
                    <a:lumOff val="80000"/>
                  </a:schemeClr>
                </a:gs>
              </a:gsLst>
            </a:gradFill>
            <a:ln w="28575">
              <a:solidFill>
                <a:schemeClr val="bg1">
                  <a:lumMod val="50000"/>
                </a:schemeClr>
              </a:solidFill>
            </a:ln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spcFirstLastPara="0" vert="horz" wrap="square" lIns="245626" tIns="245626" rIns="245626" bIns="245626" numCol="1" spcCol="1270" anchor="ctr" anchorCtr="0">
              <a:noAutofit/>
            </a:bodyPr>
            <a:lstStyle/>
            <a:p>
              <a:pPr lvl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5400" kern="1200" dirty="0" smtClean="0"/>
                <a:t>. . . </a:t>
              </a:r>
              <a:endParaRPr lang="ru-RU" sz="54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552509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Скругленный прямоугольник 18"/>
          <p:cNvSpPr/>
          <p:nvPr/>
        </p:nvSpPr>
        <p:spPr>
          <a:xfrm>
            <a:off x="252000" y="767641"/>
            <a:ext cx="8640000" cy="2894409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anchor="ctr" anchorCtr="0">
            <a:spAutoFit/>
          </a:bodyPr>
          <a:lstStyle/>
          <a:p>
            <a:pPr indent="357188"/>
            <a:r>
              <a:rPr lang="ru-RU" sz="2600" b="1" dirty="0" smtClean="0">
                <a:solidFill>
                  <a:srgbClr val="0070C0"/>
                </a:solidFill>
              </a:rPr>
              <a:t>Программный </a:t>
            </a:r>
            <a:r>
              <a:rPr lang="ru-RU" sz="2600" b="1" dirty="0">
                <a:solidFill>
                  <a:srgbClr val="0070C0"/>
                </a:solidFill>
              </a:rPr>
              <a:t>уровень. </a:t>
            </a:r>
            <a:r>
              <a:rPr lang="ru-RU" sz="2600" dirty="0" smtClean="0"/>
              <a:t>Какой процесс </a:t>
            </a:r>
            <a:r>
              <a:rPr lang="ru-RU" sz="2600" dirty="0"/>
              <a:t>здесь </a:t>
            </a:r>
            <a:r>
              <a:rPr lang="ru-RU" sz="2600" dirty="0" smtClean="0"/>
              <a:t>представлен  </a:t>
            </a:r>
            <a:r>
              <a:rPr lang="ru-RU" sz="2800" dirty="0" smtClean="0"/>
              <a:t>гибели или основания империи? </a:t>
            </a:r>
            <a:r>
              <a:rPr lang="ru-RU" sz="2600" dirty="0" smtClean="0"/>
              <a:t>Приведи </a:t>
            </a:r>
            <a:r>
              <a:rPr lang="ru-RU" sz="2600" dirty="0"/>
              <a:t>одно – два доказательства своей точки зрения</a:t>
            </a:r>
            <a:r>
              <a:rPr lang="ru-RU" sz="2600" dirty="0" smtClean="0"/>
              <a:t>.</a:t>
            </a:r>
          </a:p>
          <a:p>
            <a:pPr indent="357188"/>
            <a:r>
              <a:rPr lang="ru-RU" sz="2800" b="1" dirty="0">
                <a:solidFill>
                  <a:srgbClr val="0070C0"/>
                </a:solidFill>
              </a:rPr>
              <a:t>Максимальный уровень. </a:t>
            </a:r>
            <a:r>
              <a:rPr lang="ru-RU" sz="2800" dirty="0" smtClean="0"/>
              <a:t>Запиши </a:t>
            </a:r>
            <a:r>
              <a:rPr lang="ru-RU" sz="2800" dirty="0"/>
              <a:t>в таблице два-три доказательства своего </a:t>
            </a:r>
            <a:r>
              <a:rPr lang="ru-RU" sz="2800" dirty="0" smtClean="0"/>
              <a:t>утверждения</a:t>
            </a:r>
            <a:r>
              <a:rPr lang="ru-RU" sz="2800" dirty="0"/>
              <a:t>.</a:t>
            </a:r>
            <a:endParaRPr lang="ru-RU" sz="2600" dirty="0"/>
          </a:p>
        </p:txBody>
      </p:sp>
      <p:grpSp>
        <p:nvGrpSpPr>
          <p:cNvPr id="11" name="Группа 3"/>
          <p:cNvGrpSpPr/>
          <p:nvPr/>
        </p:nvGrpSpPr>
        <p:grpSpPr>
          <a:xfrm>
            <a:off x="19826" y="-45053"/>
            <a:ext cx="969163" cy="124180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568" y="764704"/>
              <a:ext cx="432048" cy="288032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5496" y="1700808"/>
              <a:ext cx="395536" cy="432048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3528" y="1484883"/>
              <a:ext cx="936104" cy="287933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5" name="Рисунок 14" descr="_1_~1.JPG"/>
            <p:cNvPicPr>
              <a:picLocks noChangeAspect="1"/>
            </p:cNvPicPr>
            <p:nvPr/>
          </p:nvPicPr>
          <p:blipFill>
            <a:blip r:embed="rId4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-19448" y="332656"/>
              <a:ext cx="1783136" cy="1999120"/>
            </a:xfrm>
            <a:prstGeom prst="rect">
              <a:avLst/>
            </a:prstGeom>
          </p:spPr>
        </p:pic>
      </p:grpSp>
      <p:grpSp>
        <p:nvGrpSpPr>
          <p:cNvPr id="16" name="Группа 8"/>
          <p:cNvGrpSpPr/>
          <p:nvPr/>
        </p:nvGrpSpPr>
        <p:grpSpPr>
          <a:xfrm>
            <a:off x="8241296" y="-27384"/>
            <a:ext cx="956964" cy="1224136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92" y="144016"/>
              <a:ext cx="288032" cy="432048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8" name="Рисунок 17" descr="Cartoon-Clipart-Free-18.gif"/>
            <p:cNvPicPr>
              <a:picLocks noChangeAspect="1"/>
            </p:cNvPicPr>
            <p:nvPr/>
          </p:nvPicPr>
          <p:blipFill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22677" r="17008" b="5669"/>
            <a:stretch>
              <a:fillRect/>
            </a:stretch>
          </p:blipFill>
          <p:spPr>
            <a:xfrm>
              <a:off x="7452320" y="-8901"/>
              <a:ext cx="1691681" cy="2645813"/>
            </a:xfrm>
            <a:prstGeom prst="rect">
              <a:avLst/>
            </a:prstGeom>
          </p:spPr>
        </p:pic>
      </p:grpSp>
      <p:graphicFrame>
        <p:nvGraphicFramePr>
          <p:cNvPr id="20" name="Таблица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2785957"/>
              </p:ext>
            </p:extLst>
          </p:nvPr>
        </p:nvGraphicFramePr>
        <p:xfrm>
          <a:off x="252000" y="3793584"/>
          <a:ext cx="8640000" cy="201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59760"/>
                <a:gridCol w="648024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Позиция</a:t>
                      </a:r>
                      <a:endParaRPr lang="ru-RU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u="none" strike="noStrike" kern="1200" baseline="0" dirty="0" smtClean="0"/>
                        <a:t>Я считаю, что _____________________</a:t>
                      </a:r>
                    </a:p>
                    <a:p>
                      <a:r>
                        <a:rPr lang="ru-RU" sz="2400" u="none" strike="noStrike" kern="1200" baseline="0" dirty="0" smtClean="0"/>
                        <a:t>_________________________________</a:t>
                      </a:r>
                      <a:endParaRPr lang="ru-RU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Аргумент (ы)</a:t>
                      </a:r>
                      <a:endParaRPr lang="ru-RU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u="none" strike="noStrike" kern="1200" baseline="0" dirty="0" smtClean="0"/>
                        <a:t>потому что________________________</a:t>
                      </a:r>
                    </a:p>
                    <a:p>
                      <a:r>
                        <a:rPr lang="ru-RU" sz="2400" u="none" strike="noStrike" kern="1200" baseline="0" dirty="0" smtClean="0"/>
                        <a:t>_________________________________</a:t>
                      </a:r>
                    </a:p>
                    <a:p>
                      <a:r>
                        <a:rPr lang="ru-RU" sz="2400" u="none" strike="noStrike" kern="1200" baseline="0" dirty="0" smtClean="0"/>
                        <a:t>_________________________________</a:t>
                      </a:r>
                      <a:endParaRPr lang="ru-RU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spc="-150" dirty="0"/>
              <a:t>ВСПОМИНАЕМ ТО, ЧТО ЗНАЕМ</a:t>
            </a:r>
            <a:endParaRPr lang="ru-RU" sz="3600" dirty="0"/>
          </a:p>
        </p:txBody>
      </p:sp>
      <p:grpSp>
        <p:nvGrpSpPr>
          <p:cNvPr id="21" name="Группа 20"/>
          <p:cNvGrpSpPr/>
          <p:nvPr/>
        </p:nvGrpSpPr>
        <p:grpSpPr>
          <a:xfrm>
            <a:off x="259594" y="5882706"/>
            <a:ext cx="8632406" cy="786654"/>
            <a:chOff x="259594" y="5882706"/>
            <a:chExt cx="8632406" cy="786654"/>
          </a:xfrm>
        </p:grpSpPr>
        <p:sp>
          <p:nvSpPr>
            <p:cNvPr id="22" name="Полилиния 21"/>
            <p:cNvSpPr/>
            <p:nvPr/>
          </p:nvSpPr>
          <p:spPr>
            <a:xfrm>
              <a:off x="259594" y="5890455"/>
              <a:ext cx="1440000" cy="778905"/>
            </a:xfrm>
            <a:custGeom>
              <a:avLst/>
              <a:gdLst>
                <a:gd name="connsiteX0" fmla="*/ 0 w 2269687"/>
                <a:gd name="connsiteY0" fmla="*/ 136181 h 1361812"/>
                <a:gd name="connsiteX1" fmla="*/ 136181 w 2269687"/>
                <a:gd name="connsiteY1" fmla="*/ 0 h 1361812"/>
                <a:gd name="connsiteX2" fmla="*/ 2133506 w 2269687"/>
                <a:gd name="connsiteY2" fmla="*/ 0 h 1361812"/>
                <a:gd name="connsiteX3" fmla="*/ 2269687 w 2269687"/>
                <a:gd name="connsiteY3" fmla="*/ 136181 h 1361812"/>
                <a:gd name="connsiteX4" fmla="*/ 2269687 w 2269687"/>
                <a:gd name="connsiteY4" fmla="*/ 1225631 h 1361812"/>
                <a:gd name="connsiteX5" fmla="*/ 2133506 w 2269687"/>
                <a:gd name="connsiteY5" fmla="*/ 1361812 h 1361812"/>
                <a:gd name="connsiteX6" fmla="*/ 136181 w 2269687"/>
                <a:gd name="connsiteY6" fmla="*/ 1361812 h 1361812"/>
                <a:gd name="connsiteX7" fmla="*/ 0 w 2269687"/>
                <a:gd name="connsiteY7" fmla="*/ 1225631 h 1361812"/>
                <a:gd name="connsiteX8" fmla="*/ 0 w 2269687"/>
                <a:gd name="connsiteY8" fmla="*/ 136181 h 1361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69687" h="1361812">
                  <a:moveTo>
                    <a:pt x="0" y="136181"/>
                  </a:moveTo>
                  <a:cubicBezTo>
                    <a:pt x="0" y="60970"/>
                    <a:pt x="60970" y="0"/>
                    <a:pt x="136181" y="0"/>
                  </a:cubicBezTo>
                  <a:lnTo>
                    <a:pt x="2133506" y="0"/>
                  </a:lnTo>
                  <a:cubicBezTo>
                    <a:pt x="2208717" y="0"/>
                    <a:pt x="2269687" y="60970"/>
                    <a:pt x="2269687" y="136181"/>
                  </a:cubicBezTo>
                  <a:lnTo>
                    <a:pt x="2269687" y="1225631"/>
                  </a:lnTo>
                  <a:cubicBezTo>
                    <a:pt x="2269687" y="1300842"/>
                    <a:pt x="2208717" y="1361812"/>
                    <a:pt x="2133506" y="1361812"/>
                  </a:cubicBezTo>
                  <a:lnTo>
                    <a:pt x="136181" y="1361812"/>
                  </a:lnTo>
                  <a:cubicBezTo>
                    <a:pt x="60970" y="1361812"/>
                    <a:pt x="0" y="1300842"/>
                    <a:pt x="0" y="1225631"/>
                  </a:cubicBezTo>
                  <a:lnTo>
                    <a:pt x="0" y="136181"/>
                  </a:lnTo>
                  <a:close/>
                </a:path>
              </a:pathLst>
            </a:custGeom>
            <a:gradFill>
              <a:gsLst>
                <a:gs pos="0">
                  <a:schemeClr val="accent4">
                    <a:lumMod val="60000"/>
                    <a:lumOff val="40000"/>
                  </a:schemeClr>
                </a:gs>
                <a:gs pos="80000">
                  <a:schemeClr val="accent4">
                    <a:lumMod val="40000"/>
                    <a:lumOff val="60000"/>
                  </a:schemeClr>
                </a:gs>
                <a:gs pos="100000">
                  <a:schemeClr val="accent5">
                    <a:lumMod val="20000"/>
                    <a:lumOff val="80000"/>
                  </a:schemeClr>
                </a:gs>
              </a:gsLst>
            </a:gradFill>
            <a:ln w="28575">
              <a:solidFill>
                <a:schemeClr val="bg1">
                  <a:lumMod val="50000"/>
                </a:schemeClr>
              </a:solidFill>
            </a:ln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spcFirstLastPara="0" vert="horz" wrap="square" lIns="245626" tIns="245626" rIns="245626" bIns="245626" numCol="1" spcCol="1270" anchor="ctr" anchorCtr="0">
              <a:noAutofit/>
            </a:bodyPr>
            <a:lstStyle/>
            <a:p>
              <a:pPr lvl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5400" dirty="0" smtClean="0"/>
                <a:t>. . . </a:t>
              </a:r>
              <a:endParaRPr lang="ru-RU" sz="5400" kern="1200" dirty="0"/>
            </a:p>
          </p:txBody>
        </p:sp>
        <p:sp>
          <p:nvSpPr>
            <p:cNvPr id="27" name="Полилиния 26"/>
            <p:cNvSpPr/>
            <p:nvPr/>
          </p:nvSpPr>
          <p:spPr>
            <a:xfrm>
              <a:off x="1835696" y="5998466"/>
              <a:ext cx="720000" cy="562882"/>
            </a:xfrm>
            <a:custGeom>
              <a:avLst/>
              <a:gdLst>
                <a:gd name="connsiteX0" fmla="*/ 0 w 481173"/>
                <a:gd name="connsiteY0" fmla="*/ 112576 h 562882"/>
                <a:gd name="connsiteX1" fmla="*/ 240587 w 481173"/>
                <a:gd name="connsiteY1" fmla="*/ 112576 h 562882"/>
                <a:gd name="connsiteX2" fmla="*/ 240587 w 481173"/>
                <a:gd name="connsiteY2" fmla="*/ 0 h 562882"/>
                <a:gd name="connsiteX3" fmla="*/ 481173 w 481173"/>
                <a:gd name="connsiteY3" fmla="*/ 281441 h 562882"/>
                <a:gd name="connsiteX4" fmla="*/ 240587 w 481173"/>
                <a:gd name="connsiteY4" fmla="*/ 562882 h 562882"/>
                <a:gd name="connsiteX5" fmla="*/ 240587 w 481173"/>
                <a:gd name="connsiteY5" fmla="*/ 450306 h 562882"/>
                <a:gd name="connsiteX6" fmla="*/ 0 w 481173"/>
                <a:gd name="connsiteY6" fmla="*/ 450306 h 562882"/>
                <a:gd name="connsiteX7" fmla="*/ 0 w 481173"/>
                <a:gd name="connsiteY7" fmla="*/ 112576 h 5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1173" h="562882">
                  <a:moveTo>
                    <a:pt x="0" y="112576"/>
                  </a:moveTo>
                  <a:lnTo>
                    <a:pt x="240587" y="112576"/>
                  </a:lnTo>
                  <a:lnTo>
                    <a:pt x="240587" y="0"/>
                  </a:lnTo>
                  <a:lnTo>
                    <a:pt x="481173" y="281441"/>
                  </a:lnTo>
                  <a:lnTo>
                    <a:pt x="240587" y="562882"/>
                  </a:lnTo>
                  <a:lnTo>
                    <a:pt x="240587" y="450306"/>
                  </a:lnTo>
                  <a:lnTo>
                    <a:pt x="0" y="450306"/>
                  </a:lnTo>
                  <a:lnTo>
                    <a:pt x="0" y="112576"/>
                  </a:lnTo>
                  <a:close/>
                </a:path>
              </a:pathLst>
            </a:cu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spcFirstLastPara="0" vert="horz" wrap="square" lIns="0" tIns="112576" rIns="144352" bIns="112576" numCol="1" spcCol="1270" anchor="ctr" anchorCtr="0">
              <a:noAutofit/>
            </a:bodyPr>
            <a:lstStyle/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2100" kern="1200"/>
            </a:p>
          </p:txBody>
        </p:sp>
        <p:sp>
          <p:nvSpPr>
            <p:cNvPr id="28" name="Полилиния 27"/>
            <p:cNvSpPr/>
            <p:nvPr/>
          </p:nvSpPr>
          <p:spPr>
            <a:xfrm>
              <a:off x="2627784" y="5890455"/>
              <a:ext cx="1440000" cy="778905"/>
            </a:xfrm>
            <a:custGeom>
              <a:avLst/>
              <a:gdLst>
                <a:gd name="connsiteX0" fmla="*/ 0 w 2269687"/>
                <a:gd name="connsiteY0" fmla="*/ 136181 h 1361812"/>
                <a:gd name="connsiteX1" fmla="*/ 136181 w 2269687"/>
                <a:gd name="connsiteY1" fmla="*/ 0 h 1361812"/>
                <a:gd name="connsiteX2" fmla="*/ 2133506 w 2269687"/>
                <a:gd name="connsiteY2" fmla="*/ 0 h 1361812"/>
                <a:gd name="connsiteX3" fmla="*/ 2269687 w 2269687"/>
                <a:gd name="connsiteY3" fmla="*/ 136181 h 1361812"/>
                <a:gd name="connsiteX4" fmla="*/ 2269687 w 2269687"/>
                <a:gd name="connsiteY4" fmla="*/ 1225631 h 1361812"/>
                <a:gd name="connsiteX5" fmla="*/ 2133506 w 2269687"/>
                <a:gd name="connsiteY5" fmla="*/ 1361812 h 1361812"/>
                <a:gd name="connsiteX6" fmla="*/ 136181 w 2269687"/>
                <a:gd name="connsiteY6" fmla="*/ 1361812 h 1361812"/>
                <a:gd name="connsiteX7" fmla="*/ 0 w 2269687"/>
                <a:gd name="connsiteY7" fmla="*/ 1225631 h 1361812"/>
                <a:gd name="connsiteX8" fmla="*/ 0 w 2269687"/>
                <a:gd name="connsiteY8" fmla="*/ 136181 h 1361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69687" h="1361812">
                  <a:moveTo>
                    <a:pt x="0" y="136181"/>
                  </a:moveTo>
                  <a:cubicBezTo>
                    <a:pt x="0" y="60970"/>
                    <a:pt x="60970" y="0"/>
                    <a:pt x="136181" y="0"/>
                  </a:cubicBezTo>
                  <a:lnTo>
                    <a:pt x="2133506" y="0"/>
                  </a:lnTo>
                  <a:cubicBezTo>
                    <a:pt x="2208717" y="0"/>
                    <a:pt x="2269687" y="60970"/>
                    <a:pt x="2269687" y="136181"/>
                  </a:cubicBezTo>
                  <a:lnTo>
                    <a:pt x="2269687" y="1225631"/>
                  </a:lnTo>
                  <a:cubicBezTo>
                    <a:pt x="2269687" y="1300842"/>
                    <a:pt x="2208717" y="1361812"/>
                    <a:pt x="2133506" y="1361812"/>
                  </a:cubicBezTo>
                  <a:lnTo>
                    <a:pt x="136181" y="1361812"/>
                  </a:lnTo>
                  <a:cubicBezTo>
                    <a:pt x="60970" y="1361812"/>
                    <a:pt x="0" y="1300842"/>
                    <a:pt x="0" y="1225631"/>
                  </a:cubicBezTo>
                  <a:lnTo>
                    <a:pt x="0" y="136181"/>
                  </a:lnTo>
                  <a:close/>
                </a:path>
              </a:pathLst>
            </a:custGeom>
            <a:gradFill>
              <a:gsLst>
                <a:gs pos="0">
                  <a:schemeClr val="accent4">
                    <a:lumMod val="60000"/>
                    <a:lumOff val="40000"/>
                  </a:schemeClr>
                </a:gs>
                <a:gs pos="80000">
                  <a:schemeClr val="accent4">
                    <a:lumMod val="40000"/>
                    <a:lumOff val="60000"/>
                  </a:schemeClr>
                </a:gs>
                <a:gs pos="100000">
                  <a:schemeClr val="accent5">
                    <a:lumMod val="20000"/>
                    <a:lumOff val="80000"/>
                  </a:schemeClr>
                </a:gs>
              </a:gsLst>
            </a:gradFill>
            <a:ln w="28575">
              <a:solidFill>
                <a:schemeClr val="bg1">
                  <a:lumMod val="50000"/>
                </a:schemeClr>
              </a:solidFill>
            </a:ln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spcFirstLastPara="0" vert="horz" wrap="square" lIns="245626" tIns="245626" rIns="245626" bIns="245626" numCol="1" spcCol="1270" anchor="ctr" anchorCtr="0">
              <a:noAutofit/>
            </a:bodyPr>
            <a:lstStyle/>
            <a:p>
              <a:pPr lvl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5400" kern="1200" dirty="0" smtClean="0"/>
                <a:t>. . . </a:t>
              </a:r>
              <a:endParaRPr lang="ru-RU" sz="5400" kern="1200" dirty="0"/>
            </a:p>
          </p:txBody>
        </p:sp>
        <p:sp>
          <p:nvSpPr>
            <p:cNvPr id="29" name="Полилиния 28"/>
            <p:cNvSpPr/>
            <p:nvPr/>
          </p:nvSpPr>
          <p:spPr>
            <a:xfrm>
              <a:off x="4211960" y="5998466"/>
              <a:ext cx="720000" cy="562882"/>
            </a:xfrm>
            <a:custGeom>
              <a:avLst/>
              <a:gdLst>
                <a:gd name="connsiteX0" fmla="*/ 0 w 481173"/>
                <a:gd name="connsiteY0" fmla="*/ 112576 h 562882"/>
                <a:gd name="connsiteX1" fmla="*/ 240587 w 481173"/>
                <a:gd name="connsiteY1" fmla="*/ 112576 h 562882"/>
                <a:gd name="connsiteX2" fmla="*/ 240587 w 481173"/>
                <a:gd name="connsiteY2" fmla="*/ 0 h 562882"/>
                <a:gd name="connsiteX3" fmla="*/ 481173 w 481173"/>
                <a:gd name="connsiteY3" fmla="*/ 281441 h 562882"/>
                <a:gd name="connsiteX4" fmla="*/ 240587 w 481173"/>
                <a:gd name="connsiteY4" fmla="*/ 562882 h 562882"/>
                <a:gd name="connsiteX5" fmla="*/ 240587 w 481173"/>
                <a:gd name="connsiteY5" fmla="*/ 450306 h 562882"/>
                <a:gd name="connsiteX6" fmla="*/ 0 w 481173"/>
                <a:gd name="connsiteY6" fmla="*/ 450306 h 562882"/>
                <a:gd name="connsiteX7" fmla="*/ 0 w 481173"/>
                <a:gd name="connsiteY7" fmla="*/ 112576 h 5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1173" h="562882">
                  <a:moveTo>
                    <a:pt x="0" y="112576"/>
                  </a:moveTo>
                  <a:lnTo>
                    <a:pt x="240587" y="112576"/>
                  </a:lnTo>
                  <a:lnTo>
                    <a:pt x="240587" y="0"/>
                  </a:lnTo>
                  <a:lnTo>
                    <a:pt x="481173" y="281441"/>
                  </a:lnTo>
                  <a:lnTo>
                    <a:pt x="240587" y="562882"/>
                  </a:lnTo>
                  <a:lnTo>
                    <a:pt x="240587" y="450306"/>
                  </a:lnTo>
                  <a:lnTo>
                    <a:pt x="0" y="450306"/>
                  </a:lnTo>
                  <a:lnTo>
                    <a:pt x="0" y="112576"/>
                  </a:lnTo>
                  <a:close/>
                </a:path>
              </a:pathLst>
            </a:cu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spcFirstLastPara="0" vert="horz" wrap="square" lIns="0" tIns="112576" rIns="144352" bIns="112576" numCol="1" spcCol="1270" anchor="ctr" anchorCtr="0">
              <a:noAutofit/>
            </a:bodyPr>
            <a:lstStyle/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2100" kern="1200"/>
            </a:p>
          </p:txBody>
        </p:sp>
        <p:sp>
          <p:nvSpPr>
            <p:cNvPr id="30" name="Полилиния 29"/>
            <p:cNvSpPr/>
            <p:nvPr/>
          </p:nvSpPr>
          <p:spPr>
            <a:xfrm>
              <a:off x="5076056" y="5890455"/>
              <a:ext cx="1440000" cy="778905"/>
            </a:xfrm>
            <a:custGeom>
              <a:avLst/>
              <a:gdLst>
                <a:gd name="connsiteX0" fmla="*/ 0 w 2269687"/>
                <a:gd name="connsiteY0" fmla="*/ 136181 h 1361812"/>
                <a:gd name="connsiteX1" fmla="*/ 136181 w 2269687"/>
                <a:gd name="connsiteY1" fmla="*/ 0 h 1361812"/>
                <a:gd name="connsiteX2" fmla="*/ 2133506 w 2269687"/>
                <a:gd name="connsiteY2" fmla="*/ 0 h 1361812"/>
                <a:gd name="connsiteX3" fmla="*/ 2269687 w 2269687"/>
                <a:gd name="connsiteY3" fmla="*/ 136181 h 1361812"/>
                <a:gd name="connsiteX4" fmla="*/ 2269687 w 2269687"/>
                <a:gd name="connsiteY4" fmla="*/ 1225631 h 1361812"/>
                <a:gd name="connsiteX5" fmla="*/ 2133506 w 2269687"/>
                <a:gd name="connsiteY5" fmla="*/ 1361812 h 1361812"/>
                <a:gd name="connsiteX6" fmla="*/ 136181 w 2269687"/>
                <a:gd name="connsiteY6" fmla="*/ 1361812 h 1361812"/>
                <a:gd name="connsiteX7" fmla="*/ 0 w 2269687"/>
                <a:gd name="connsiteY7" fmla="*/ 1225631 h 1361812"/>
                <a:gd name="connsiteX8" fmla="*/ 0 w 2269687"/>
                <a:gd name="connsiteY8" fmla="*/ 136181 h 1361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69687" h="1361812">
                  <a:moveTo>
                    <a:pt x="0" y="136181"/>
                  </a:moveTo>
                  <a:cubicBezTo>
                    <a:pt x="0" y="60970"/>
                    <a:pt x="60970" y="0"/>
                    <a:pt x="136181" y="0"/>
                  </a:cubicBezTo>
                  <a:lnTo>
                    <a:pt x="2133506" y="0"/>
                  </a:lnTo>
                  <a:cubicBezTo>
                    <a:pt x="2208717" y="0"/>
                    <a:pt x="2269687" y="60970"/>
                    <a:pt x="2269687" y="136181"/>
                  </a:cubicBezTo>
                  <a:lnTo>
                    <a:pt x="2269687" y="1225631"/>
                  </a:lnTo>
                  <a:cubicBezTo>
                    <a:pt x="2269687" y="1300842"/>
                    <a:pt x="2208717" y="1361812"/>
                    <a:pt x="2133506" y="1361812"/>
                  </a:cubicBezTo>
                  <a:lnTo>
                    <a:pt x="136181" y="1361812"/>
                  </a:lnTo>
                  <a:cubicBezTo>
                    <a:pt x="60970" y="1361812"/>
                    <a:pt x="0" y="1300842"/>
                    <a:pt x="0" y="1225631"/>
                  </a:cubicBezTo>
                  <a:lnTo>
                    <a:pt x="0" y="136181"/>
                  </a:lnTo>
                  <a:close/>
                </a:path>
              </a:pathLst>
            </a:custGeom>
            <a:gradFill>
              <a:gsLst>
                <a:gs pos="0">
                  <a:schemeClr val="accent4">
                    <a:lumMod val="60000"/>
                    <a:lumOff val="40000"/>
                  </a:schemeClr>
                </a:gs>
                <a:gs pos="80000">
                  <a:schemeClr val="accent4">
                    <a:lumMod val="40000"/>
                    <a:lumOff val="60000"/>
                  </a:schemeClr>
                </a:gs>
                <a:gs pos="100000">
                  <a:schemeClr val="accent5">
                    <a:lumMod val="20000"/>
                    <a:lumOff val="80000"/>
                  </a:schemeClr>
                </a:gs>
              </a:gsLst>
            </a:gradFill>
            <a:ln w="28575">
              <a:solidFill>
                <a:schemeClr val="bg1">
                  <a:lumMod val="50000"/>
                </a:schemeClr>
              </a:solidFill>
            </a:ln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spcFirstLastPara="0" vert="horz" wrap="square" lIns="245626" tIns="245626" rIns="245626" bIns="245626" numCol="1" spcCol="1270" anchor="ctr" anchorCtr="0">
              <a:noAutofit/>
            </a:bodyPr>
            <a:lstStyle/>
            <a:p>
              <a:pPr lvl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5400" kern="1200" dirty="0" smtClean="0"/>
                <a:t>. . . </a:t>
              </a:r>
              <a:endParaRPr lang="ru-RU" sz="5400" kern="1200" dirty="0"/>
            </a:p>
          </p:txBody>
        </p:sp>
        <p:sp>
          <p:nvSpPr>
            <p:cNvPr id="31" name="Полилиния 30"/>
            <p:cNvSpPr/>
            <p:nvPr/>
          </p:nvSpPr>
          <p:spPr>
            <a:xfrm>
              <a:off x="6660312" y="5990717"/>
              <a:ext cx="720000" cy="562882"/>
            </a:xfrm>
            <a:custGeom>
              <a:avLst/>
              <a:gdLst>
                <a:gd name="connsiteX0" fmla="*/ 0 w 481173"/>
                <a:gd name="connsiteY0" fmla="*/ 112576 h 562882"/>
                <a:gd name="connsiteX1" fmla="*/ 240587 w 481173"/>
                <a:gd name="connsiteY1" fmla="*/ 112576 h 562882"/>
                <a:gd name="connsiteX2" fmla="*/ 240587 w 481173"/>
                <a:gd name="connsiteY2" fmla="*/ 0 h 562882"/>
                <a:gd name="connsiteX3" fmla="*/ 481173 w 481173"/>
                <a:gd name="connsiteY3" fmla="*/ 281441 h 562882"/>
                <a:gd name="connsiteX4" fmla="*/ 240587 w 481173"/>
                <a:gd name="connsiteY4" fmla="*/ 562882 h 562882"/>
                <a:gd name="connsiteX5" fmla="*/ 240587 w 481173"/>
                <a:gd name="connsiteY5" fmla="*/ 450306 h 562882"/>
                <a:gd name="connsiteX6" fmla="*/ 0 w 481173"/>
                <a:gd name="connsiteY6" fmla="*/ 450306 h 562882"/>
                <a:gd name="connsiteX7" fmla="*/ 0 w 481173"/>
                <a:gd name="connsiteY7" fmla="*/ 112576 h 5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1173" h="562882">
                  <a:moveTo>
                    <a:pt x="0" y="112576"/>
                  </a:moveTo>
                  <a:lnTo>
                    <a:pt x="240587" y="112576"/>
                  </a:lnTo>
                  <a:lnTo>
                    <a:pt x="240587" y="0"/>
                  </a:lnTo>
                  <a:lnTo>
                    <a:pt x="481173" y="281441"/>
                  </a:lnTo>
                  <a:lnTo>
                    <a:pt x="240587" y="562882"/>
                  </a:lnTo>
                  <a:lnTo>
                    <a:pt x="240587" y="450306"/>
                  </a:lnTo>
                  <a:lnTo>
                    <a:pt x="0" y="450306"/>
                  </a:lnTo>
                  <a:lnTo>
                    <a:pt x="0" y="112576"/>
                  </a:lnTo>
                  <a:close/>
                </a:path>
              </a:pathLst>
            </a:cu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spcFirstLastPara="0" vert="horz" wrap="square" lIns="0" tIns="112576" rIns="144352" bIns="112576" numCol="1" spcCol="1270" anchor="ctr" anchorCtr="0">
              <a:noAutofit/>
            </a:bodyPr>
            <a:lstStyle/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2100" kern="1200"/>
            </a:p>
          </p:txBody>
        </p:sp>
        <p:sp>
          <p:nvSpPr>
            <p:cNvPr id="32" name="Полилиния 31"/>
            <p:cNvSpPr/>
            <p:nvPr/>
          </p:nvSpPr>
          <p:spPr>
            <a:xfrm>
              <a:off x="7452000" y="5882706"/>
              <a:ext cx="1440000" cy="778905"/>
            </a:xfrm>
            <a:custGeom>
              <a:avLst/>
              <a:gdLst>
                <a:gd name="connsiteX0" fmla="*/ 0 w 2269687"/>
                <a:gd name="connsiteY0" fmla="*/ 136181 h 1361812"/>
                <a:gd name="connsiteX1" fmla="*/ 136181 w 2269687"/>
                <a:gd name="connsiteY1" fmla="*/ 0 h 1361812"/>
                <a:gd name="connsiteX2" fmla="*/ 2133506 w 2269687"/>
                <a:gd name="connsiteY2" fmla="*/ 0 h 1361812"/>
                <a:gd name="connsiteX3" fmla="*/ 2269687 w 2269687"/>
                <a:gd name="connsiteY3" fmla="*/ 136181 h 1361812"/>
                <a:gd name="connsiteX4" fmla="*/ 2269687 w 2269687"/>
                <a:gd name="connsiteY4" fmla="*/ 1225631 h 1361812"/>
                <a:gd name="connsiteX5" fmla="*/ 2133506 w 2269687"/>
                <a:gd name="connsiteY5" fmla="*/ 1361812 h 1361812"/>
                <a:gd name="connsiteX6" fmla="*/ 136181 w 2269687"/>
                <a:gd name="connsiteY6" fmla="*/ 1361812 h 1361812"/>
                <a:gd name="connsiteX7" fmla="*/ 0 w 2269687"/>
                <a:gd name="connsiteY7" fmla="*/ 1225631 h 1361812"/>
                <a:gd name="connsiteX8" fmla="*/ 0 w 2269687"/>
                <a:gd name="connsiteY8" fmla="*/ 136181 h 1361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69687" h="1361812">
                  <a:moveTo>
                    <a:pt x="0" y="136181"/>
                  </a:moveTo>
                  <a:cubicBezTo>
                    <a:pt x="0" y="60970"/>
                    <a:pt x="60970" y="0"/>
                    <a:pt x="136181" y="0"/>
                  </a:cubicBezTo>
                  <a:lnTo>
                    <a:pt x="2133506" y="0"/>
                  </a:lnTo>
                  <a:cubicBezTo>
                    <a:pt x="2208717" y="0"/>
                    <a:pt x="2269687" y="60970"/>
                    <a:pt x="2269687" y="136181"/>
                  </a:cubicBezTo>
                  <a:lnTo>
                    <a:pt x="2269687" y="1225631"/>
                  </a:lnTo>
                  <a:cubicBezTo>
                    <a:pt x="2269687" y="1300842"/>
                    <a:pt x="2208717" y="1361812"/>
                    <a:pt x="2133506" y="1361812"/>
                  </a:cubicBezTo>
                  <a:lnTo>
                    <a:pt x="136181" y="1361812"/>
                  </a:lnTo>
                  <a:cubicBezTo>
                    <a:pt x="60970" y="1361812"/>
                    <a:pt x="0" y="1300842"/>
                    <a:pt x="0" y="1225631"/>
                  </a:cubicBezTo>
                  <a:lnTo>
                    <a:pt x="0" y="136181"/>
                  </a:lnTo>
                  <a:close/>
                </a:path>
              </a:pathLst>
            </a:custGeom>
            <a:gradFill>
              <a:gsLst>
                <a:gs pos="0">
                  <a:schemeClr val="accent4">
                    <a:lumMod val="60000"/>
                    <a:lumOff val="40000"/>
                  </a:schemeClr>
                </a:gs>
                <a:gs pos="80000">
                  <a:schemeClr val="accent4">
                    <a:lumMod val="40000"/>
                    <a:lumOff val="60000"/>
                  </a:schemeClr>
                </a:gs>
                <a:gs pos="100000">
                  <a:schemeClr val="accent5">
                    <a:lumMod val="20000"/>
                    <a:lumOff val="80000"/>
                  </a:schemeClr>
                </a:gs>
              </a:gsLst>
            </a:gradFill>
            <a:ln w="28575">
              <a:solidFill>
                <a:schemeClr val="bg1">
                  <a:lumMod val="50000"/>
                </a:schemeClr>
              </a:solidFill>
            </a:ln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spcFirstLastPara="0" vert="horz" wrap="square" lIns="245626" tIns="245626" rIns="245626" bIns="245626" numCol="1" spcCol="1270" anchor="ctr" anchorCtr="0">
              <a:noAutofit/>
            </a:bodyPr>
            <a:lstStyle/>
            <a:p>
              <a:pPr lvl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5400" kern="1200" dirty="0" smtClean="0"/>
                <a:t>. . . </a:t>
              </a:r>
              <a:endParaRPr lang="ru-RU" sz="54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099216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4896607"/>
              </p:ext>
            </p:extLst>
          </p:nvPr>
        </p:nvGraphicFramePr>
        <p:xfrm>
          <a:off x="252000" y="980728"/>
          <a:ext cx="8640479" cy="57122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4162"/>
                <a:gridCol w="1051662"/>
                <a:gridCol w="5904655"/>
              </a:tblGrid>
              <a:tr h="451778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Понятия</a:t>
                      </a:r>
                      <a:endParaRPr lang="ru-RU" sz="20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Определения</a:t>
                      </a:r>
                      <a:endParaRPr lang="ru-RU" sz="20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99563"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6">
                  <a:txBody>
                    <a:bodyPr/>
                    <a:lstStyle/>
                    <a:p>
                      <a:endParaRPr lang="ru-RU" sz="20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Форма правления государством, при которой высшие органы власти избираются гражданами.</a:t>
                      </a:r>
                      <a:endParaRPr lang="ru-RU" sz="20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61830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Империя</a:t>
                      </a:r>
                      <a:endParaRPr lang="ru-RU" sz="22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Низший, бедный слой граждан Рима</a:t>
                      </a:r>
                      <a:endParaRPr lang="ru-RU" sz="20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080120">
                <a:tc>
                  <a:txBody>
                    <a:bodyPr/>
                    <a:lstStyle/>
                    <a:p>
                      <a:endParaRPr lang="ru-RU" sz="22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Государство, во главе которого стоит единственный правитель, передающий свою власть по наследству.</a:t>
                      </a:r>
                      <a:endParaRPr lang="ru-RU" sz="20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677768">
                <a:tc>
                  <a:txBody>
                    <a:bodyPr/>
                    <a:lstStyle/>
                    <a:p>
                      <a:r>
                        <a:rPr lang="ru-RU" sz="2200" dirty="0" smtClean="0"/>
                        <a:t>Диктатор</a:t>
                      </a:r>
                      <a:endParaRPr lang="ru-RU" sz="22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Коренные полноправные граждане государства.</a:t>
                      </a:r>
                      <a:endParaRPr lang="ru-RU" sz="20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862920">
                <a:tc>
                  <a:txBody>
                    <a:bodyPr/>
                    <a:lstStyle/>
                    <a:p>
                      <a:r>
                        <a:rPr lang="ru-RU" sz="2200" dirty="0" smtClean="0"/>
                        <a:t>Плебеи</a:t>
                      </a:r>
                      <a:endParaRPr lang="ru-RU" sz="22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Человек, которому в чрезвычайных обстоятельствах на полгода вручали всю власть в государстве.</a:t>
                      </a:r>
                      <a:endParaRPr lang="ru-RU" sz="20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801920">
                <a:tc>
                  <a:txBody>
                    <a:bodyPr/>
                    <a:lstStyle/>
                    <a:p>
                      <a:r>
                        <a:rPr lang="ru-RU" sz="2200" dirty="0" smtClean="0"/>
                        <a:t>Патриции</a:t>
                      </a:r>
                      <a:endParaRPr lang="ru-RU" sz="22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Крупное государство, которое управляется из одного центра, как правило, одним человеком.</a:t>
                      </a:r>
                      <a:endParaRPr lang="ru-RU" sz="20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2" name="Скругленный прямоугольник 21"/>
          <p:cNvSpPr/>
          <p:nvPr/>
        </p:nvSpPr>
        <p:spPr>
          <a:xfrm>
            <a:off x="252000" y="2572067"/>
            <a:ext cx="8640000" cy="2009061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indent="358775"/>
            <a:r>
              <a:rPr lang="ru-RU" sz="2800" b="1" dirty="0" smtClean="0">
                <a:solidFill>
                  <a:srgbClr val="0070C0"/>
                </a:solidFill>
              </a:rPr>
              <a:t>Необходимый уровень.</a:t>
            </a:r>
            <a:r>
              <a:rPr lang="ru-RU" sz="2800" b="1" dirty="0" smtClean="0">
                <a:solidFill>
                  <a:srgbClr val="00B0F0"/>
                </a:solidFill>
              </a:rPr>
              <a:t> </a:t>
            </a:r>
            <a:r>
              <a:rPr lang="ru-RU" sz="2800" dirty="0" smtClean="0"/>
              <a:t>С помощью стрелок соедини понятия с их определениями</a:t>
            </a:r>
          </a:p>
          <a:p>
            <a:pPr indent="358775"/>
            <a:r>
              <a:rPr lang="ru-RU" sz="2800" b="1" dirty="0" smtClean="0">
                <a:solidFill>
                  <a:srgbClr val="0070C0"/>
                </a:solidFill>
              </a:rPr>
              <a:t>Программный уровень. </a:t>
            </a:r>
            <a:r>
              <a:rPr lang="ru-RU" sz="2800" dirty="0" smtClean="0"/>
              <a:t>Впиши в первую колонку недостающие понятия.</a:t>
            </a:r>
            <a:endParaRPr lang="ru-RU" sz="2800" dirty="0"/>
          </a:p>
        </p:txBody>
      </p:sp>
      <p:grpSp>
        <p:nvGrpSpPr>
          <p:cNvPr id="2" name="Группа 3"/>
          <p:cNvGrpSpPr/>
          <p:nvPr/>
        </p:nvGrpSpPr>
        <p:grpSpPr>
          <a:xfrm>
            <a:off x="19826" y="-45053"/>
            <a:ext cx="969163" cy="124180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568" y="764704"/>
              <a:ext cx="432048" cy="288032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5496" y="1700808"/>
              <a:ext cx="395536" cy="432048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3528" y="1484883"/>
              <a:ext cx="936104" cy="287933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5" name="Рисунок 14" descr="_1_~1.JPG"/>
            <p:cNvPicPr>
              <a:picLocks noChangeAspect="1"/>
            </p:cNvPicPr>
            <p:nvPr/>
          </p:nvPicPr>
          <p:blipFill>
            <a:blip r:embed="rId4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-19448" y="332656"/>
              <a:ext cx="1783136" cy="1999120"/>
            </a:xfrm>
            <a:prstGeom prst="rect">
              <a:avLst/>
            </a:prstGeom>
          </p:spPr>
        </p:pic>
      </p:grpSp>
      <p:grpSp>
        <p:nvGrpSpPr>
          <p:cNvPr id="3" name="Группа 8"/>
          <p:cNvGrpSpPr/>
          <p:nvPr/>
        </p:nvGrpSpPr>
        <p:grpSpPr>
          <a:xfrm>
            <a:off x="8241296" y="-27384"/>
            <a:ext cx="956964" cy="1224136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92" y="144016"/>
              <a:ext cx="288032" cy="432048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8" name="Рисунок 17" descr="Cartoon-Clipart-Free-18.gif"/>
            <p:cNvPicPr>
              <a:picLocks noChangeAspect="1"/>
            </p:cNvPicPr>
            <p:nvPr/>
          </p:nvPicPr>
          <p:blipFill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22677" r="17008" b="5669"/>
            <a:stretch>
              <a:fillRect/>
            </a:stretch>
          </p:blipFill>
          <p:spPr>
            <a:xfrm>
              <a:off x="7452320" y="-8901"/>
              <a:ext cx="1691681" cy="2645813"/>
            </a:xfrm>
            <a:prstGeom prst="rect">
              <a:avLst/>
            </a:prstGeom>
          </p:spPr>
        </p:pic>
      </p:grpSp>
      <p:cxnSp>
        <p:nvCxnSpPr>
          <p:cNvPr id="25" name="Прямая со стрелкой 24"/>
          <p:cNvCxnSpPr/>
          <p:nvPr/>
        </p:nvCxnSpPr>
        <p:spPr>
          <a:xfrm>
            <a:off x="2123728" y="1196752"/>
            <a:ext cx="864096" cy="0"/>
          </a:xfrm>
          <a:prstGeom prst="straightConnector1">
            <a:avLst/>
          </a:prstGeom>
          <a:ln w="44450">
            <a:solidFill>
              <a:schemeClr val="bg1">
                <a:lumMod val="50000"/>
              </a:schemeClr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spc="-150" dirty="0"/>
              <a:t>ВСПОМИНАЕМ ТО, ЧТО ЗНАЕМ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928519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Скругленный прямоугольник 19"/>
          <p:cNvSpPr/>
          <p:nvPr/>
        </p:nvSpPr>
        <p:spPr>
          <a:xfrm>
            <a:off x="252000" y="980728"/>
            <a:ext cx="8640000" cy="987504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indent="357188"/>
            <a:r>
              <a:rPr lang="ru-RU" sz="2600" b="1" dirty="0" smtClean="0">
                <a:solidFill>
                  <a:srgbClr val="0070C0"/>
                </a:solidFill>
              </a:rPr>
              <a:t>Необходимый </a:t>
            </a:r>
            <a:r>
              <a:rPr lang="ru-RU" sz="2600" b="1" dirty="0">
                <a:solidFill>
                  <a:srgbClr val="0070C0"/>
                </a:solidFill>
              </a:rPr>
              <a:t>уровень. </a:t>
            </a:r>
            <a:r>
              <a:rPr lang="ru-RU" sz="2600" dirty="0"/>
              <a:t>Вставьте пропущенные слова в текст</a:t>
            </a:r>
            <a:r>
              <a:rPr lang="ru-RU" sz="2600" dirty="0" smtClean="0"/>
              <a:t>.</a:t>
            </a:r>
            <a:endParaRPr lang="ru-RU" sz="2600" dirty="0"/>
          </a:p>
        </p:txBody>
      </p:sp>
      <p:grpSp>
        <p:nvGrpSpPr>
          <p:cNvPr id="11" name="Группа 3"/>
          <p:cNvGrpSpPr/>
          <p:nvPr/>
        </p:nvGrpSpPr>
        <p:grpSpPr>
          <a:xfrm>
            <a:off x="19826" y="-45053"/>
            <a:ext cx="969163" cy="124180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568" y="764704"/>
              <a:ext cx="432048" cy="288032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5496" y="1700808"/>
              <a:ext cx="395536" cy="432048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3528" y="1484883"/>
              <a:ext cx="936104" cy="287933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5" name="Рисунок 14" descr="_1_~1.JPG"/>
            <p:cNvPicPr>
              <a:picLocks noChangeAspect="1"/>
            </p:cNvPicPr>
            <p:nvPr/>
          </p:nvPicPr>
          <p:blipFill>
            <a:blip r:embed="rId4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-19448" y="332656"/>
              <a:ext cx="1783136" cy="1999120"/>
            </a:xfrm>
            <a:prstGeom prst="rect">
              <a:avLst/>
            </a:prstGeom>
          </p:spPr>
        </p:pic>
      </p:grpSp>
      <p:grpSp>
        <p:nvGrpSpPr>
          <p:cNvPr id="16" name="Группа 8"/>
          <p:cNvGrpSpPr/>
          <p:nvPr/>
        </p:nvGrpSpPr>
        <p:grpSpPr>
          <a:xfrm>
            <a:off x="8241296" y="-27384"/>
            <a:ext cx="956964" cy="1224136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92" y="144016"/>
              <a:ext cx="288032" cy="432048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8" name="Рисунок 17" descr="Cartoon-Clipart-Free-18.gif"/>
            <p:cNvPicPr>
              <a:picLocks noChangeAspect="1"/>
            </p:cNvPicPr>
            <p:nvPr/>
          </p:nvPicPr>
          <p:blipFill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22677" r="17008" b="5669"/>
            <a:stretch>
              <a:fillRect/>
            </a:stretch>
          </p:blipFill>
          <p:spPr>
            <a:xfrm>
              <a:off x="7452320" y="-8901"/>
              <a:ext cx="1691681" cy="2645813"/>
            </a:xfrm>
            <a:prstGeom prst="rect">
              <a:avLst/>
            </a:prstGeom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spc="-150" dirty="0"/>
              <a:t>ВСПОМИНАЕМ ТО, ЧТО ЗНАЕМ</a:t>
            </a:r>
            <a:endParaRPr lang="ru-RU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64669" y="2287900"/>
            <a:ext cx="8627331" cy="40934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indent="361950"/>
            <a:r>
              <a:rPr lang="ru-RU" sz="2600" dirty="0"/>
              <a:t>В </a:t>
            </a:r>
            <a:r>
              <a:rPr lang="ru-RU" sz="2600" dirty="0" smtClean="0"/>
              <a:t>____ </a:t>
            </a:r>
            <a:r>
              <a:rPr lang="ru-RU" sz="2600" dirty="0"/>
              <a:t>году Константин издал указ, где объявлял гражданам «</a:t>
            </a:r>
            <a:r>
              <a:rPr lang="ru-RU" sz="2600" dirty="0" smtClean="0"/>
              <a:t>свободу _______» </a:t>
            </a:r>
            <a:r>
              <a:rPr lang="ru-RU" sz="2600" dirty="0"/>
              <a:t>и разрешал «каждому по своему желанию заботиться о </a:t>
            </a:r>
            <a:r>
              <a:rPr lang="ru-RU" sz="2600" dirty="0" smtClean="0"/>
              <a:t>божественном». Христиане </a:t>
            </a:r>
            <a:r>
              <a:rPr lang="ru-RU" sz="2600" dirty="0"/>
              <a:t>теперь открыто могли молиться </a:t>
            </a:r>
            <a:r>
              <a:rPr lang="ru-RU" sz="2600" dirty="0" smtClean="0"/>
              <a:t>______. Рядом с нарядными </a:t>
            </a:r>
            <a:r>
              <a:rPr lang="ru-RU" sz="2600" dirty="0"/>
              <a:t>и пышными языческими храмами в римских городах </a:t>
            </a:r>
            <a:r>
              <a:rPr lang="ru-RU" sz="2600" dirty="0" smtClean="0"/>
              <a:t>стали возводить </a:t>
            </a:r>
            <a:r>
              <a:rPr lang="ru-RU" sz="2600" dirty="0"/>
              <a:t>скромные </a:t>
            </a:r>
            <a:r>
              <a:rPr lang="ru-RU" sz="2600" dirty="0" smtClean="0"/>
              <a:t>стены ______ _________.</a:t>
            </a:r>
          </a:p>
          <a:p>
            <a:pPr indent="361950"/>
            <a:r>
              <a:rPr lang="ru-RU" sz="2600" dirty="0" smtClean="0"/>
              <a:t>Их </a:t>
            </a:r>
            <a:r>
              <a:rPr lang="ru-RU" sz="2600" dirty="0"/>
              <a:t>украшали изображения </a:t>
            </a:r>
            <a:r>
              <a:rPr lang="ru-RU" sz="2600" dirty="0" smtClean="0"/>
              <a:t>_______ и </a:t>
            </a:r>
            <a:r>
              <a:rPr lang="ru-RU" sz="2600" dirty="0"/>
              <a:t>Богоматери, большие </a:t>
            </a:r>
            <a:r>
              <a:rPr lang="ru-RU" sz="2600" dirty="0" smtClean="0"/>
              <a:t>выразительные </a:t>
            </a:r>
            <a:r>
              <a:rPr lang="ru-RU" sz="2600" dirty="0"/>
              <a:t>глаза которых отражали красоту и чистоту души.</a:t>
            </a:r>
          </a:p>
        </p:txBody>
      </p:sp>
    </p:spTree>
    <p:extLst>
      <p:ext uri="{BB962C8B-B14F-4D97-AF65-F5344CB8AC3E}">
        <p14:creationId xmlns:p14="http://schemas.microsoft.com/office/powerpoint/2010/main" val="3338419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Скругленный прямоугольник 19"/>
          <p:cNvSpPr/>
          <p:nvPr/>
        </p:nvSpPr>
        <p:spPr>
          <a:xfrm>
            <a:off x="252000" y="980728"/>
            <a:ext cx="8640000" cy="1430179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indent="357188"/>
            <a:r>
              <a:rPr lang="ru-RU" sz="2600" b="1" dirty="0" smtClean="0">
                <a:solidFill>
                  <a:srgbClr val="0070C0"/>
                </a:solidFill>
              </a:rPr>
              <a:t>Программный уровень</a:t>
            </a:r>
            <a:r>
              <a:rPr lang="ru-RU" sz="2600" b="1" dirty="0">
                <a:solidFill>
                  <a:srgbClr val="0070C0"/>
                </a:solidFill>
              </a:rPr>
              <a:t>. </a:t>
            </a:r>
            <a:r>
              <a:rPr lang="ru-RU" sz="2600" dirty="0"/>
              <a:t>Сделайте вывод </a:t>
            </a:r>
            <a:r>
              <a:rPr lang="ru-RU" sz="2600" dirty="0" smtClean="0"/>
              <a:t>о том</a:t>
            </a:r>
            <a:r>
              <a:rPr lang="ru-RU" sz="2600" dirty="0"/>
              <a:t>, какие важные изменения произошли в III веке в античной </a:t>
            </a:r>
            <a:r>
              <a:rPr lang="ru-RU" sz="2600" dirty="0" smtClean="0"/>
              <a:t>цивилизации</a:t>
            </a:r>
            <a:r>
              <a:rPr lang="ru-RU" sz="2600" dirty="0"/>
              <a:t>.</a:t>
            </a:r>
          </a:p>
        </p:txBody>
      </p:sp>
      <p:grpSp>
        <p:nvGrpSpPr>
          <p:cNvPr id="11" name="Группа 3"/>
          <p:cNvGrpSpPr/>
          <p:nvPr/>
        </p:nvGrpSpPr>
        <p:grpSpPr>
          <a:xfrm>
            <a:off x="19826" y="-45053"/>
            <a:ext cx="969163" cy="124180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568" y="764704"/>
              <a:ext cx="432048" cy="288032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5496" y="1700808"/>
              <a:ext cx="395536" cy="432048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3528" y="1484883"/>
              <a:ext cx="936104" cy="287933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5" name="Рисунок 14" descr="_1_~1.JPG"/>
            <p:cNvPicPr>
              <a:picLocks noChangeAspect="1"/>
            </p:cNvPicPr>
            <p:nvPr/>
          </p:nvPicPr>
          <p:blipFill>
            <a:blip r:embed="rId4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-19448" y="332656"/>
              <a:ext cx="1783136" cy="1999120"/>
            </a:xfrm>
            <a:prstGeom prst="rect">
              <a:avLst/>
            </a:prstGeom>
          </p:spPr>
        </p:pic>
      </p:grpSp>
      <p:grpSp>
        <p:nvGrpSpPr>
          <p:cNvPr id="16" name="Группа 8"/>
          <p:cNvGrpSpPr/>
          <p:nvPr/>
        </p:nvGrpSpPr>
        <p:grpSpPr>
          <a:xfrm>
            <a:off x="8241296" y="-27384"/>
            <a:ext cx="956964" cy="1224136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92" y="144016"/>
              <a:ext cx="288032" cy="432048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8" name="Рисунок 17" descr="Cartoon-Clipart-Free-18.gif"/>
            <p:cNvPicPr>
              <a:picLocks noChangeAspect="1"/>
            </p:cNvPicPr>
            <p:nvPr/>
          </p:nvPicPr>
          <p:blipFill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22677" r="17008" b="5669"/>
            <a:stretch>
              <a:fillRect/>
            </a:stretch>
          </p:blipFill>
          <p:spPr>
            <a:xfrm>
              <a:off x="7452320" y="-8901"/>
              <a:ext cx="1691681" cy="2645813"/>
            </a:xfrm>
            <a:prstGeom prst="rect">
              <a:avLst/>
            </a:prstGeom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spc="-150" dirty="0"/>
              <a:t>ВСПОМИНАЕМ ТО, ЧТО ЗНАЕМ</a:t>
            </a:r>
            <a:endParaRPr lang="ru-RU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264670" y="2564904"/>
            <a:ext cx="880239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800" dirty="0" smtClean="0"/>
              <a:t>____________________________________</a:t>
            </a:r>
            <a:endParaRPr lang="ru-RU" sz="2800" dirty="0" smtClean="0"/>
          </a:p>
          <a:p>
            <a:pPr marL="457200" indent="-457200">
              <a:buFont typeface="+mj-lt"/>
              <a:buAutoNum type="arabicPeriod"/>
            </a:pPr>
            <a:r>
              <a:rPr lang="ru-RU" sz="2800" dirty="0" smtClean="0"/>
              <a:t>____________________________________</a:t>
            </a:r>
            <a:endParaRPr lang="ru-RU" sz="2800" dirty="0" smtClean="0"/>
          </a:p>
          <a:p>
            <a:pPr marL="457200" indent="-457200">
              <a:buFont typeface="Comic Sans MS" pitchFamily="66" charset="0"/>
              <a:buChar char="…"/>
            </a:pPr>
            <a:r>
              <a:rPr lang="ru-RU" sz="2800" dirty="0" smtClean="0"/>
              <a:t>____________________________________</a:t>
            </a:r>
            <a:endParaRPr lang="ru-RU" sz="2800" dirty="0"/>
          </a:p>
        </p:txBody>
      </p:sp>
      <p:sp>
        <p:nvSpPr>
          <p:cNvPr id="6" name="Shape 5"/>
          <p:cNvSpPr/>
          <p:nvPr/>
        </p:nvSpPr>
        <p:spPr>
          <a:xfrm>
            <a:off x="988989" y="3949899"/>
            <a:ext cx="7559982" cy="2592288"/>
          </a:xfrm>
          <a:prstGeom prst="swooshArrow">
            <a:avLst>
              <a:gd name="adj1" fmla="val 25000"/>
              <a:gd name="adj2" fmla="val 25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-152400" extrusionH="63500" prstMaterial="matte">
            <a:bevelT w="144450" h="6350" prst="relaxedInset"/>
            <a:contourClr>
              <a:schemeClr val="bg1"/>
            </a:contourClr>
          </a:sp3d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3">
            <a:schemeClr val="dk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dk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Овал 6"/>
          <p:cNvSpPr/>
          <p:nvPr/>
        </p:nvSpPr>
        <p:spPr>
          <a:xfrm>
            <a:off x="1786930" y="5877524"/>
            <a:ext cx="95396" cy="95396"/>
          </a:xfrm>
          <a:prstGeom prst="ellipse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3">
            <a:schemeClr val="lt1">
              <a:hueOff val="0"/>
              <a:satOff val="0"/>
              <a:lumOff val="0"/>
              <a:alphaOff val="0"/>
            </a:schemeClr>
          </a:fillRef>
          <a:effectRef idx="2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Овал 8"/>
          <p:cNvSpPr/>
          <p:nvPr/>
        </p:nvSpPr>
        <p:spPr>
          <a:xfrm>
            <a:off x="2890438" y="5381360"/>
            <a:ext cx="149315" cy="149315"/>
          </a:xfrm>
          <a:prstGeom prst="ellipse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3">
            <a:schemeClr val="lt1">
              <a:hueOff val="0"/>
              <a:satOff val="0"/>
              <a:lumOff val="0"/>
              <a:alphaOff val="0"/>
            </a:schemeClr>
          </a:fillRef>
          <a:effectRef idx="2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9" name="Овал 18"/>
          <p:cNvSpPr/>
          <p:nvPr/>
        </p:nvSpPr>
        <p:spPr>
          <a:xfrm>
            <a:off x="4283704" y="4985777"/>
            <a:ext cx="199087" cy="199087"/>
          </a:xfrm>
          <a:prstGeom prst="ellipse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3">
            <a:schemeClr val="lt1">
              <a:hueOff val="0"/>
              <a:satOff val="0"/>
              <a:lumOff val="0"/>
              <a:alphaOff val="0"/>
            </a:schemeClr>
          </a:fillRef>
          <a:effectRef idx="2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2" name="Овал 21"/>
          <p:cNvSpPr/>
          <p:nvPr/>
        </p:nvSpPr>
        <p:spPr>
          <a:xfrm>
            <a:off x="5801636" y="4676776"/>
            <a:ext cx="257154" cy="257154"/>
          </a:xfrm>
          <a:prstGeom prst="ellipse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3">
            <a:schemeClr val="lt1">
              <a:hueOff val="0"/>
              <a:satOff val="0"/>
              <a:lumOff val="0"/>
              <a:alphaOff val="0"/>
            </a:schemeClr>
          </a:fillRef>
          <a:effectRef idx="2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4" name="Овал 23"/>
          <p:cNvSpPr/>
          <p:nvPr/>
        </p:nvSpPr>
        <p:spPr>
          <a:xfrm>
            <a:off x="7315302" y="4470430"/>
            <a:ext cx="327665" cy="327665"/>
          </a:xfrm>
          <a:prstGeom prst="ellipse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3">
            <a:schemeClr val="lt1">
              <a:hueOff val="0"/>
              <a:satOff val="0"/>
              <a:lumOff val="0"/>
              <a:alphaOff val="0"/>
            </a:schemeClr>
          </a:fillRef>
          <a:effectRef idx="2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26" name="Рисунок 25"/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7237" y="3829872"/>
            <a:ext cx="1368419" cy="2983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91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Скругленный прямоугольник 19"/>
          <p:cNvSpPr/>
          <p:nvPr/>
        </p:nvSpPr>
        <p:spPr>
          <a:xfrm>
            <a:off x="252000" y="980728"/>
            <a:ext cx="8640000" cy="1430179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indent="357188"/>
            <a:r>
              <a:rPr lang="ru-RU" sz="2600" b="1" dirty="0" smtClean="0">
                <a:solidFill>
                  <a:srgbClr val="0070C0"/>
                </a:solidFill>
              </a:rPr>
              <a:t>Необходимый уровень</a:t>
            </a:r>
            <a:r>
              <a:rPr lang="ru-RU" sz="2600" b="1" dirty="0">
                <a:solidFill>
                  <a:srgbClr val="0070C0"/>
                </a:solidFill>
              </a:rPr>
              <a:t>. </a:t>
            </a:r>
            <a:r>
              <a:rPr lang="ru-RU" sz="2600" dirty="0"/>
              <a:t>Используя текст учебника § 41, определите и запишите </a:t>
            </a:r>
            <a:r>
              <a:rPr lang="ru-RU" sz="2600" dirty="0" smtClean="0"/>
              <a:t>достижения </a:t>
            </a:r>
            <a:r>
              <a:rPr lang="ru-RU" sz="2600" dirty="0"/>
              <a:t>античной культуры.</a:t>
            </a:r>
          </a:p>
        </p:txBody>
      </p:sp>
      <p:grpSp>
        <p:nvGrpSpPr>
          <p:cNvPr id="11" name="Группа 3"/>
          <p:cNvGrpSpPr/>
          <p:nvPr/>
        </p:nvGrpSpPr>
        <p:grpSpPr>
          <a:xfrm>
            <a:off x="19826" y="-45053"/>
            <a:ext cx="969163" cy="124180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568" y="764704"/>
              <a:ext cx="432048" cy="288032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5496" y="1700808"/>
              <a:ext cx="395536" cy="432048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3528" y="1484883"/>
              <a:ext cx="936104" cy="287933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5" name="Рисунок 14" descr="_1_~1.JPG"/>
            <p:cNvPicPr>
              <a:picLocks noChangeAspect="1"/>
            </p:cNvPicPr>
            <p:nvPr/>
          </p:nvPicPr>
          <p:blipFill>
            <a:blip r:embed="rId4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-19448" y="332656"/>
              <a:ext cx="1783136" cy="1999120"/>
            </a:xfrm>
            <a:prstGeom prst="rect">
              <a:avLst/>
            </a:prstGeom>
          </p:spPr>
        </p:pic>
      </p:grpSp>
      <p:grpSp>
        <p:nvGrpSpPr>
          <p:cNvPr id="16" name="Группа 8"/>
          <p:cNvGrpSpPr/>
          <p:nvPr/>
        </p:nvGrpSpPr>
        <p:grpSpPr>
          <a:xfrm>
            <a:off x="8241296" y="-27384"/>
            <a:ext cx="956964" cy="1224136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92" y="144016"/>
              <a:ext cx="288032" cy="432048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8" name="Рисунок 17" descr="Cartoon-Clipart-Free-18.gif"/>
            <p:cNvPicPr>
              <a:picLocks noChangeAspect="1"/>
            </p:cNvPicPr>
            <p:nvPr/>
          </p:nvPicPr>
          <p:blipFill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22677" r="17008" b="5669"/>
            <a:stretch>
              <a:fillRect/>
            </a:stretch>
          </p:blipFill>
          <p:spPr>
            <a:xfrm>
              <a:off x="7452320" y="-8901"/>
              <a:ext cx="1691681" cy="2645813"/>
            </a:xfrm>
            <a:prstGeom prst="rect">
              <a:avLst/>
            </a:prstGeom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spc="-150" dirty="0"/>
              <a:t>ВСПОМИНАЕМ ТО, ЧТО ЗНАЕМ</a:t>
            </a:r>
            <a:endParaRPr lang="ru-RU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264670" y="2564904"/>
            <a:ext cx="880239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800" dirty="0" smtClean="0"/>
              <a:t>____________________________________</a:t>
            </a:r>
            <a:endParaRPr lang="ru-RU" sz="2800" dirty="0" smtClean="0"/>
          </a:p>
          <a:p>
            <a:pPr marL="457200" indent="-457200">
              <a:buFont typeface="+mj-lt"/>
              <a:buAutoNum type="arabicPeriod"/>
            </a:pPr>
            <a:r>
              <a:rPr lang="ru-RU" sz="2800" dirty="0" smtClean="0"/>
              <a:t>____________________________________</a:t>
            </a:r>
            <a:endParaRPr lang="ru-RU" sz="2800" dirty="0" smtClean="0"/>
          </a:p>
          <a:p>
            <a:pPr marL="457200" indent="-457200">
              <a:buFont typeface="Comic Sans MS" pitchFamily="66" charset="0"/>
              <a:buChar char="…"/>
            </a:pPr>
            <a:r>
              <a:rPr lang="ru-RU" sz="2800" dirty="0" smtClean="0"/>
              <a:t>____________________________________</a:t>
            </a:r>
            <a:endParaRPr lang="ru-RU" sz="2800" dirty="0" smtClean="0"/>
          </a:p>
          <a:p>
            <a:pPr marL="457200" indent="-457200">
              <a:buFont typeface="Comic Sans MS" pitchFamily="66" charset="0"/>
              <a:buChar char="…"/>
            </a:pPr>
            <a:r>
              <a:rPr lang="ru-RU" sz="2800" dirty="0" smtClean="0"/>
              <a:t>____________________________________</a:t>
            </a:r>
            <a:endParaRPr lang="ru-RU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51520" y="4500000"/>
            <a:ext cx="1689719" cy="198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04048" y="4500000"/>
            <a:ext cx="1332071" cy="198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71800" y="4500000"/>
            <a:ext cx="1321207" cy="198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20272" y="4500000"/>
            <a:ext cx="1842224" cy="1980000"/>
          </a:xfrm>
          <a:prstGeom prst="roundRect">
            <a:avLst>
              <a:gd name="adj" fmla="val 9341"/>
            </a:avLst>
          </a:prstGeom>
          <a:ln>
            <a:solidFill>
              <a:schemeClr val="bg1">
                <a:lumMod val="50000"/>
              </a:schemeClr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811462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Другая 6">
      <a:dk1>
        <a:srgbClr val="800000"/>
      </a:dk1>
      <a:lt1>
        <a:srgbClr val="800000"/>
      </a:lt1>
      <a:dk2>
        <a:srgbClr val="800000"/>
      </a:dk2>
      <a:lt2>
        <a:srgbClr val="FFFF99"/>
      </a:lt2>
      <a:accent1>
        <a:srgbClr val="FFCC99"/>
      </a:accent1>
      <a:accent2>
        <a:srgbClr val="800000"/>
      </a:accent2>
      <a:accent3>
        <a:srgbClr val="FF9933"/>
      </a:accent3>
      <a:accent4>
        <a:srgbClr val="FFFF66"/>
      </a:accent4>
      <a:accent5>
        <a:srgbClr val="FFC000"/>
      </a:accent5>
      <a:accent6>
        <a:srgbClr val="F79646"/>
      </a:accent6>
      <a:hlink>
        <a:srgbClr val="800000"/>
      </a:hlink>
      <a:folHlink>
        <a:srgbClr val="990000"/>
      </a:folHlink>
    </a:clrScheme>
    <a:fontScheme name="для урока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4666</TotalTime>
  <Words>1002</Words>
  <Application>Microsoft Office PowerPoint</Application>
  <PresentationFormat>Экран (4:3)</PresentationFormat>
  <Paragraphs>158</Paragraphs>
  <Slides>13</Slides>
  <Notes>13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Тема1</vt:lpstr>
      <vt:lpstr>ОБЩИЙ ВЗГЛЯД НА ИМПЕРИИ ЭЛЛИНОВ И РИМЛЯН</vt:lpstr>
      <vt:lpstr>ВСПОМИНАЕМ ТО, ЧТО ЗНАЕМ</vt:lpstr>
      <vt:lpstr>ВСПОМИНАЕМ ТО, ЧТО ЗНАЕМ</vt:lpstr>
      <vt:lpstr>ВСПОМИНАЕМ ТО, ЧТО ЗНАЕМ</vt:lpstr>
      <vt:lpstr>ВСПОМИНАЕМ ТО, ЧТО ЗНАЕМ</vt:lpstr>
      <vt:lpstr>ВСПОМИНАЕМ ТО, ЧТО ЗНАЕМ</vt:lpstr>
      <vt:lpstr>ВСПОМИНАЕМ ТО, ЧТО ЗНАЕМ</vt:lpstr>
      <vt:lpstr>ВСПОМИНАЕМ ТО, ЧТО ЗНАЕМ</vt:lpstr>
      <vt:lpstr>ВСПОМИНАЕМ ТО, ЧТО ЗНАЕМ</vt:lpstr>
      <vt:lpstr>ВСПОМИНАЕМ ТО, ЧТО ЗНАЕМ</vt:lpstr>
      <vt:lpstr>ВСПОМИНАЕМ ТО, ЧТО ЗНАЕМ</vt:lpstr>
      <vt:lpstr>ПРИМЕНЯЕМ НОВЫЕ ЗНАНИЯ</vt:lpstr>
      <vt:lpstr>ПРИМЕНЯЕМ НОВЫЕ ЗНАНИЯ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ОБЩИЙ ВЗГЛЯД НА ИМПЕРИИ ЭЛЛИНОВ И РИМЛЯН</dc:title>
  <dc:creator>Telli</dc:creator>
  <cp:lastModifiedBy>Telli</cp:lastModifiedBy>
  <cp:revision>265</cp:revision>
  <dcterms:created xsi:type="dcterms:W3CDTF">2012-04-06T18:00:09Z</dcterms:created>
  <dcterms:modified xsi:type="dcterms:W3CDTF">2013-05-12T10:51:56Z</dcterms:modified>
</cp:coreProperties>
</file>