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5"/>
  </p:notesMasterIdLst>
  <p:sldIdLst>
    <p:sldId id="465" r:id="rId2"/>
    <p:sldId id="464" r:id="rId3"/>
    <p:sldId id="401" r:id="rId4"/>
    <p:sldId id="451" r:id="rId5"/>
    <p:sldId id="473" r:id="rId6"/>
    <p:sldId id="309" r:id="rId7"/>
    <p:sldId id="471" r:id="rId8"/>
    <p:sldId id="460" r:id="rId9"/>
    <p:sldId id="474" r:id="rId10"/>
    <p:sldId id="313" r:id="rId11"/>
    <p:sldId id="429" r:id="rId12"/>
    <p:sldId id="479" r:id="rId13"/>
    <p:sldId id="478" r:id="rId1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CFFFF"/>
    <a:srgbClr val="99FFCC"/>
    <a:srgbClr val="000099"/>
    <a:srgbClr val="008000"/>
    <a:srgbClr val="000000"/>
    <a:srgbClr val="002060"/>
    <a:srgbClr val="EAEAEA"/>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8828" autoAdjust="0"/>
    <p:restoredTop sz="81818" autoAdjust="0"/>
  </p:normalViewPr>
  <p:slideViewPr>
    <p:cSldViewPr>
      <p:cViewPr varScale="1">
        <p:scale>
          <a:sx n="111" d="100"/>
          <a:sy n="111" d="100"/>
        </p:scale>
        <p:origin x="-150" y="-108"/>
      </p:cViewPr>
      <p:guideLst>
        <p:guide orient="horz" pos="2160"/>
        <p:guide pos="2880"/>
      </p:guideLst>
    </p:cSldViewPr>
  </p:slideViewPr>
  <p:notesTextViewPr>
    <p:cViewPr>
      <p:scale>
        <a:sx n="1" d="1"/>
        <a:sy n="1" d="1"/>
      </p:scale>
      <p:origin x="0" y="0"/>
    </p:cViewPr>
  </p:notesTextViewPr>
  <p:sorterViewPr>
    <p:cViewPr>
      <p:scale>
        <a:sx n="100" d="100"/>
        <a:sy n="100" d="100"/>
      </p:scale>
      <p:origin x="0" y="177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D8F3BFDB-0D0E-4BFD-AE2B-F74B65B9CD08}" type="datetimeFigureOut">
              <a:rPr lang="ru-RU"/>
              <a:pPr>
                <a:defRPr/>
              </a:pPr>
              <a:t>25.02.2014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42458FE1-85A1-4DD1-ADCB-E9A17A139EA8}"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noFill/>
          <a:ln>
            <a:solidFill>
              <a:srgbClr val="000000"/>
            </a:solidFill>
            <a:miter lim="800000"/>
            <a:headEnd/>
            <a:tailEnd/>
          </a:ln>
        </p:spPr>
      </p:sp>
      <p:sp>
        <p:nvSpPr>
          <p:cNvPr id="1536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536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CA8BF9-71FE-423D-88EF-A53D7A9D5036}" type="slidenum">
              <a:rPr lang="ru-RU"/>
              <a:pPr fontAlgn="base">
                <a:spcBef>
                  <a:spcPct val="0"/>
                </a:spcBef>
                <a:spcAft>
                  <a:spcPct val="0"/>
                </a:spcAft>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Образ слайда 1"/>
          <p:cNvSpPr>
            <a:spLocks noGrp="1" noRot="1" noChangeAspect="1"/>
          </p:cNvSpPr>
          <p:nvPr>
            <p:ph type="sldImg"/>
          </p:nvPr>
        </p:nvSpPr>
        <p:spPr bwMode="auto">
          <a:noFill/>
          <a:ln>
            <a:solidFill>
              <a:srgbClr val="000000"/>
            </a:solidFill>
            <a:miter lim="800000"/>
            <a:headEnd/>
            <a:tailEnd/>
          </a:ln>
        </p:spPr>
      </p:sp>
      <p:sp>
        <p:nvSpPr>
          <p:cNvPr id="3379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379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A3DE19-DEA9-40CC-8E57-D549B9840E2C}" type="slidenum">
              <a:rPr lang="ru-RU"/>
              <a:pPr fontAlgn="base">
                <a:spcBef>
                  <a:spcPct val="0"/>
                </a:spcBef>
                <a:spcAft>
                  <a:spcPct val="0"/>
                </a:spcAft>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Образ слайда 1"/>
          <p:cNvSpPr>
            <a:spLocks noGrp="1" noRot="1" noChangeAspect="1"/>
          </p:cNvSpPr>
          <p:nvPr>
            <p:ph type="sldImg"/>
          </p:nvPr>
        </p:nvSpPr>
        <p:spPr bwMode="auto">
          <a:noFill/>
          <a:ln>
            <a:solidFill>
              <a:srgbClr val="000000"/>
            </a:solidFill>
            <a:miter lim="800000"/>
            <a:headEnd/>
            <a:tailEnd/>
          </a:ln>
        </p:spPr>
      </p:sp>
      <p:sp>
        <p:nvSpPr>
          <p:cNvPr id="3584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584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51EBC2C-E3FC-46BE-B07F-B756976B58F4}" type="slidenum">
              <a:rPr lang="ru-RU"/>
              <a:pPr fontAlgn="base">
                <a:spcBef>
                  <a:spcPct val="0"/>
                </a:spcBef>
                <a:spcAft>
                  <a:spcPct val="0"/>
                </a:spcAft>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Образ слайда 1"/>
          <p:cNvSpPr>
            <a:spLocks noGrp="1" noRot="1" noChangeAspect="1"/>
          </p:cNvSpPr>
          <p:nvPr>
            <p:ph type="sldImg"/>
          </p:nvPr>
        </p:nvSpPr>
        <p:spPr bwMode="auto">
          <a:noFill/>
          <a:ln>
            <a:solidFill>
              <a:srgbClr val="000000"/>
            </a:solidFill>
            <a:miter lim="800000"/>
            <a:headEnd/>
            <a:tailEnd/>
          </a:ln>
        </p:spPr>
      </p:sp>
      <p:sp>
        <p:nvSpPr>
          <p:cNvPr id="3789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построена на триггерах. Щелчок по перечню фактов открывает вторую часть перечня, щелчок по   второй части убирает ее. Переход на следующий слайд – щелчок за пределами тектовых блоков</a:t>
            </a:r>
          </a:p>
          <a:p>
            <a:pPr>
              <a:spcBef>
                <a:spcPct val="0"/>
              </a:spcBef>
            </a:pPr>
            <a:r>
              <a:rPr lang="ru-RU" smtClean="0"/>
              <a:t>Выполнение задания в режиме просмотра происходит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3789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E98858-462E-4D7F-A6EC-1010426D1C08}" type="slidenum">
              <a:rPr lang="ru-RU"/>
              <a:pPr fontAlgn="base">
                <a:spcBef>
                  <a:spcPct val="0"/>
                </a:spcBef>
                <a:spcAft>
                  <a:spcPct val="0"/>
                </a:spcAft>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Образ слайда 1"/>
          <p:cNvSpPr>
            <a:spLocks noGrp="1" noRot="1" noChangeAspect="1"/>
          </p:cNvSpPr>
          <p:nvPr>
            <p:ph type="sldImg"/>
          </p:nvPr>
        </p:nvSpPr>
        <p:spPr bwMode="auto">
          <a:noFill/>
          <a:ln>
            <a:solidFill>
              <a:srgbClr val="000000"/>
            </a:solidFill>
            <a:miter lim="800000"/>
            <a:headEnd/>
            <a:tailEnd/>
          </a:ln>
        </p:spPr>
      </p:sp>
      <p:sp>
        <p:nvSpPr>
          <p:cNvPr id="3993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построена на триггерах. Щелчок по блоку с заданием программного уровня  выводит на экран задание максимального уровня и наоборот.</a:t>
            </a:r>
          </a:p>
        </p:txBody>
      </p:sp>
      <p:sp>
        <p:nvSpPr>
          <p:cNvPr id="3993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1E5226-F452-4F99-AAEE-A2081C21B410}" type="slidenum">
              <a:rPr lang="ru-RU"/>
              <a:pPr fontAlgn="base">
                <a:spcBef>
                  <a:spcPct val="0"/>
                </a:spcBef>
                <a:spcAft>
                  <a:spcPct val="0"/>
                </a:spcAft>
              </a:pPr>
              <a:t>13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Образ слайда 1"/>
          <p:cNvSpPr>
            <a:spLocks noGrp="1" noRot="1" noChangeAspect="1"/>
          </p:cNvSpPr>
          <p:nvPr>
            <p:ph type="sldImg"/>
          </p:nvPr>
        </p:nvSpPr>
        <p:spPr bwMode="auto">
          <a:noFill/>
          <a:ln>
            <a:solidFill>
              <a:srgbClr val="000000"/>
            </a:solidFill>
            <a:miter lim="800000"/>
            <a:headEnd/>
            <a:tailEnd/>
          </a:ln>
        </p:spPr>
      </p:sp>
      <p:sp>
        <p:nvSpPr>
          <p:cNvPr id="1741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построена на триггерах. Щелчок по документу выводит на слайд увеличенную копию документа. Щелчок по увеличенному документу сворачивает его. Смена вопросов происходит  по щелчку на тексте вопроса. Переход на следующий слайд – щелчок за пределами текстовых блоков</a:t>
            </a:r>
          </a:p>
        </p:txBody>
      </p:sp>
      <p:sp>
        <p:nvSpPr>
          <p:cNvPr id="1741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16261C-FC29-44CF-BB19-B74937889CF9}" type="slidenum">
              <a:rPr lang="ru-RU"/>
              <a:pPr fontAlgn="base">
                <a:spcBef>
                  <a:spcPct val="0"/>
                </a:spcBef>
                <a:spcAft>
                  <a:spcPct val="0"/>
                </a:spcAft>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Образ слайда 1"/>
          <p:cNvSpPr>
            <a:spLocks noGrp="1" noRot="1" noChangeAspect="1"/>
          </p:cNvSpPr>
          <p:nvPr>
            <p:ph type="sldImg"/>
          </p:nvPr>
        </p:nvSpPr>
        <p:spPr bwMode="auto">
          <a:noFill/>
          <a:ln>
            <a:solidFill>
              <a:srgbClr val="000000"/>
            </a:solidFill>
            <a:miter lim="800000"/>
            <a:headEnd/>
            <a:tailEnd/>
          </a:ln>
        </p:spPr>
      </p:sp>
      <p:sp>
        <p:nvSpPr>
          <p:cNvPr id="1945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поставлена на щелчок. Вопрос исчезает, возникает авторская формулировка проблемной ситуации</a:t>
            </a:r>
          </a:p>
          <a:p>
            <a:pPr>
              <a:spcBef>
                <a:spcPct val="0"/>
              </a:spcBef>
            </a:pPr>
            <a:endParaRPr lang="ru-RU" smtClean="0"/>
          </a:p>
        </p:txBody>
      </p:sp>
      <p:sp>
        <p:nvSpPr>
          <p:cNvPr id="1945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C62BD1-415E-4604-8362-17B5AC63B14F}" type="slidenum">
              <a:rPr lang="ru-RU"/>
              <a:pPr fontAlgn="base">
                <a:spcBef>
                  <a:spcPct val="0"/>
                </a:spcBef>
                <a:spcAft>
                  <a:spcPct val="0"/>
                </a:spcAft>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раз слайда 1"/>
          <p:cNvSpPr>
            <a:spLocks noGrp="1" noRot="1" noChangeAspect="1"/>
          </p:cNvSpPr>
          <p:nvPr>
            <p:ph type="sldImg"/>
          </p:nvPr>
        </p:nvSpPr>
        <p:spPr bwMode="auto">
          <a:noFill/>
          <a:ln>
            <a:solidFill>
              <a:srgbClr val="000000"/>
            </a:solidFill>
            <a:miter lim="800000"/>
            <a:headEnd/>
            <a:tailEnd/>
          </a:ln>
        </p:spPr>
      </p:sp>
      <p:sp>
        <p:nvSpPr>
          <p:cNvPr id="2150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поставлена на щелчок. Происходит выцветание задания и появление таблицы. Заполнение таблицы в режиме просмотра происходит при использовании встроенных средств </a:t>
            </a:r>
            <a:r>
              <a:rPr lang="en-US" smtClean="0"/>
              <a:t>Microsoft PPT</a:t>
            </a:r>
            <a:endParaRPr lang="ru-RU" smtClean="0"/>
          </a:p>
        </p:txBody>
      </p:sp>
      <p:sp>
        <p:nvSpPr>
          <p:cNvPr id="2150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670FD7-5390-4FA4-8DC8-AB79610DF092}" type="slidenum">
              <a:rPr lang="ru-RU"/>
              <a:pPr fontAlgn="base">
                <a:spcBef>
                  <a:spcPct val="0"/>
                </a:spcBef>
                <a:spcAft>
                  <a:spcPct val="0"/>
                </a:spcAft>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Образ слайда 1"/>
          <p:cNvSpPr>
            <a:spLocks noGrp="1" noRot="1" noChangeAspect="1"/>
          </p:cNvSpPr>
          <p:nvPr>
            <p:ph type="sldImg"/>
          </p:nvPr>
        </p:nvSpPr>
        <p:spPr bwMode="auto">
          <a:noFill/>
          <a:ln>
            <a:solidFill>
              <a:srgbClr val="000000"/>
            </a:solidFill>
            <a:miter lim="800000"/>
            <a:headEnd/>
            <a:tailEnd/>
          </a:ln>
        </p:spPr>
      </p:sp>
      <p:sp>
        <p:nvSpPr>
          <p:cNvPr id="2355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Выполнение задания в режиме просмотра происходит при использовании встроенных средств </a:t>
            </a:r>
            <a:r>
              <a:rPr lang="en-US" smtClean="0"/>
              <a:t>Microsoft PPT</a:t>
            </a:r>
            <a:endParaRPr lang="ru-RU" smtClean="0"/>
          </a:p>
        </p:txBody>
      </p:sp>
      <p:sp>
        <p:nvSpPr>
          <p:cNvPr id="2355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A5AFF3-A4F6-4B3D-A513-67005A4C078E}" type="slidenum">
              <a:rPr lang="ru-RU"/>
              <a:pPr fontAlgn="base">
                <a:spcBef>
                  <a:spcPct val="0"/>
                </a:spcBef>
                <a:spcAft>
                  <a:spcPct val="0"/>
                </a:spcAft>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Образ слайда 1"/>
          <p:cNvSpPr>
            <a:spLocks noGrp="1" noRot="1" noChangeAspect="1"/>
          </p:cNvSpPr>
          <p:nvPr>
            <p:ph type="sldImg"/>
          </p:nvPr>
        </p:nvSpPr>
        <p:spPr bwMode="auto">
          <a:noFill/>
          <a:ln>
            <a:solidFill>
              <a:srgbClr val="000000"/>
            </a:solidFill>
            <a:miter lim="800000"/>
            <a:headEnd/>
            <a:tailEnd/>
          </a:ln>
        </p:spPr>
      </p:sp>
      <p:sp>
        <p:nvSpPr>
          <p:cNvPr id="2560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560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8B693E5-8801-4C22-AC91-A639C8BCAA39}" type="slidenum">
              <a:rPr lang="ru-RU"/>
              <a:pPr fontAlgn="base">
                <a:spcBef>
                  <a:spcPct val="0"/>
                </a:spcBef>
                <a:spcAft>
                  <a:spcPct val="0"/>
                </a:spcAft>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Образ слайда 1"/>
          <p:cNvSpPr>
            <a:spLocks noGrp="1" noRot="1" noChangeAspect="1"/>
          </p:cNvSpPr>
          <p:nvPr>
            <p:ph type="sldImg"/>
          </p:nvPr>
        </p:nvSpPr>
        <p:spPr bwMode="auto">
          <a:noFill/>
          <a:ln>
            <a:solidFill>
              <a:srgbClr val="000000"/>
            </a:solidFill>
            <a:miter lim="800000"/>
            <a:headEnd/>
            <a:tailEnd/>
          </a:ln>
        </p:spPr>
      </p:sp>
      <p:sp>
        <p:nvSpPr>
          <p:cNvPr id="2765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Адрес рисунка - </a:t>
            </a:r>
            <a:r>
              <a:rPr lang="sq-AL" smtClean="0"/>
              <a:t>http://zemljaki.mybb.ru/uploads/0000/59/f0/8016-1-f.jpg</a:t>
            </a:r>
            <a:endParaRPr lang="ru-RU" smtClean="0"/>
          </a:p>
          <a:p>
            <a:pPr>
              <a:spcBef>
                <a:spcPct val="0"/>
              </a:spcBef>
            </a:pPr>
            <a:r>
              <a:rPr lang="ru-RU" smtClean="0"/>
              <a:t>Выполнение задания в режиме просмотра происходит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2765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36FC4F-88D1-49CC-A467-FE4EEB58D441}" type="slidenum">
              <a:rPr lang="ru-RU"/>
              <a:pPr fontAlgn="base">
                <a:spcBef>
                  <a:spcPct val="0"/>
                </a:spcBef>
                <a:spcAft>
                  <a:spcPct val="0"/>
                </a:spcAft>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Образ слайда 1"/>
          <p:cNvSpPr>
            <a:spLocks noGrp="1" noRot="1" noChangeAspect="1"/>
          </p:cNvSpPr>
          <p:nvPr>
            <p:ph type="sldImg"/>
          </p:nvPr>
        </p:nvSpPr>
        <p:spPr bwMode="auto">
          <a:noFill/>
          <a:ln>
            <a:solidFill>
              <a:srgbClr val="000000"/>
            </a:solidFill>
            <a:miter lim="800000"/>
            <a:headEnd/>
            <a:tailEnd/>
          </a:ln>
        </p:spPr>
      </p:sp>
      <p:sp>
        <p:nvSpPr>
          <p:cNvPr id="2969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Использованы иллюстрации </a:t>
            </a:r>
            <a:r>
              <a:rPr lang="sq-AL" smtClean="0"/>
              <a:t>http://www.home-edu.ru/user/uatml/00001838/Gotovie/Praviteli_Rassia/textRussia.htm</a:t>
            </a:r>
            <a:endParaRPr lang="ru-RU" smtClean="0"/>
          </a:p>
        </p:txBody>
      </p:sp>
      <p:sp>
        <p:nvSpPr>
          <p:cNvPr id="2969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55DE4DF-8077-42B4-B1A6-4BAEEF5EDAB0}" type="slidenum">
              <a:rPr lang="ru-RU"/>
              <a:pPr fontAlgn="base">
                <a:spcBef>
                  <a:spcPct val="0"/>
                </a:spcBef>
                <a:spcAft>
                  <a:spcPct val="0"/>
                </a:spcAft>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Образ слайда 1"/>
          <p:cNvSpPr>
            <a:spLocks noGrp="1" noRot="1" noChangeAspect="1"/>
          </p:cNvSpPr>
          <p:nvPr>
            <p:ph type="sldImg"/>
          </p:nvPr>
        </p:nvSpPr>
        <p:spPr bwMode="auto">
          <a:noFill/>
          <a:ln>
            <a:solidFill>
              <a:srgbClr val="000000"/>
            </a:solidFill>
            <a:miter lim="800000"/>
            <a:headEnd/>
            <a:tailEnd/>
          </a:ln>
        </p:spPr>
      </p:sp>
      <p:sp>
        <p:nvSpPr>
          <p:cNvPr id="3174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Использованы иллюстрации </a:t>
            </a:r>
            <a:r>
              <a:rPr lang="sq-AL" smtClean="0"/>
              <a:t>http://www.home-edu.ru/user/uatml/00001838/Gotovie/Praviteli_Rassia/textRussia.htm</a:t>
            </a:r>
            <a:endParaRPr lang="ru-RU" smtClean="0"/>
          </a:p>
          <a:p>
            <a:pPr>
              <a:spcBef>
                <a:spcPct val="0"/>
              </a:spcBef>
            </a:pPr>
            <a:r>
              <a:rPr lang="ru-RU" smtClean="0"/>
              <a:t>Выполнение задания в режиме просмотра происходит при использовании встроенных средств </a:t>
            </a:r>
            <a:r>
              <a:rPr lang="en-US" smtClean="0"/>
              <a:t>Microsoft PPT</a:t>
            </a:r>
            <a:r>
              <a:rPr lang="ru-RU" smtClean="0"/>
              <a:t> (Инструмент ПЕРО)</a:t>
            </a:r>
          </a:p>
        </p:txBody>
      </p:sp>
      <p:sp>
        <p:nvSpPr>
          <p:cNvPr id="3174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CD636A-3E2B-4211-B7C0-2ACC18832268}" type="slidenum">
              <a:rPr lang="ru-RU"/>
              <a:pPr fontAlgn="base">
                <a:spcBef>
                  <a:spcPct val="0"/>
                </a:spcBef>
                <a:spcAft>
                  <a:spcPct val="0"/>
                </a:spcAft>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801729C6-70EE-4507-B841-C615C89D32A3}" type="datetimeFigureOut">
              <a:rPr lang="ru-RU"/>
              <a:pPr>
                <a:defRPr/>
              </a:pPr>
              <a:t>25.02.2014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AEE7DFA-9A58-4D18-A025-A49D0100CB80}"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A824406-AF69-48C2-8E72-0B70C1D962AF}" type="datetimeFigureOut">
              <a:rPr lang="ru-RU"/>
              <a:pPr>
                <a:defRPr/>
              </a:pPr>
              <a:t>25.02.2014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1ECD094-C455-4A2A-A7E4-FE1A533AAA7A}"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1D3BB1D-8615-42FE-96E7-A1919D51E1A3}" type="datetimeFigureOut">
              <a:rPr lang="ru-RU"/>
              <a:pPr>
                <a:defRPr/>
              </a:pPr>
              <a:t>25.02.2014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4985DEF-5C3A-4C23-B079-5225FB5E6485}"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5" name="Picture 12"/>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199188"/>
            <a:ext cx="9144000" cy="658812"/>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720000"/>
          </a:xfrm>
        </p:spPr>
        <p:txBody>
          <a:bodyPr anchor="ct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7DBFF6CF-B419-4A6A-8F76-CF5B538FD469}" type="datetimeFigureOut">
              <a:rPr lang="ru-RU"/>
              <a:pPr>
                <a:defRPr/>
              </a:pPr>
              <a:t>25.02.2014</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1EE1F005-8E50-409F-A5E7-084303E6DB39}"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95B423C6-5723-47AB-B233-7903C0F5C5CB}" type="datetimeFigureOut">
              <a:rPr lang="ru-RU"/>
              <a:pPr>
                <a:defRPr/>
              </a:pPr>
              <a:t>25.02.2014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222B78E-A05D-4F61-8B03-CEE7B96E1E65}"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6" name="Picture 12"/>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199188"/>
            <a:ext cx="9144000" cy="658812"/>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720000"/>
          </a:xfrm>
        </p:spPr>
        <p:txBody>
          <a:bodyPr anchor="ctr"/>
          <a:lstStyle/>
          <a:p>
            <a:r>
              <a:rPr lang="ru-RU" smtClean="0"/>
              <a:t>Образец заголовка</a:t>
            </a:r>
            <a:endParaRPr lang="ru-RU" dirty="0"/>
          </a:p>
        </p:txBody>
      </p:sp>
      <p:sp>
        <p:nvSpPr>
          <p:cNvPr id="3" name="Объект 2"/>
          <p:cNvSpPr>
            <a:spLocks noGrp="1"/>
          </p:cNvSpPr>
          <p:nvPr>
            <p:ph sz="half" idx="1"/>
          </p:nvPr>
        </p:nvSpPr>
        <p:spPr>
          <a:xfrm>
            <a:off x="252000" y="980727"/>
            <a:ext cx="3600000" cy="5688000"/>
          </a:xfrm>
          <a:prstGeom prst="roundRect">
            <a:avLst>
              <a:gd name="adj" fmla="val 10317"/>
            </a:avLst>
          </a:prstGeom>
          <a:ln w="44450">
            <a:solidFill>
              <a:srgbClr val="FF0000"/>
            </a:solidFill>
          </a:ln>
        </p:spPr>
        <p:txBody>
          <a:bodyPr/>
          <a:lstStyle>
            <a:lvl1pPr marL="90000" indent="360000">
              <a:spcBef>
                <a:spcPts val="0"/>
              </a:spcBef>
              <a:buFont typeface="Comic Sans MS" pitchFamily="66" charset="0"/>
              <a:buChar char="—"/>
              <a:defRPr sz="2800"/>
            </a:lvl1pPr>
            <a:lvl2pPr marL="90000" indent="360000">
              <a:spcBef>
                <a:spcPts val="0"/>
              </a:spcBef>
              <a:buFont typeface="Comic Sans MS" pitchFamily="66" charset="0"/>
              <a:buChar char="—"/>
              <a:defRPr sz="2400"/>
            </a:lvl2pPr>
            <a:lvl3pPr marL="90000" indent="360000">
              <a:spcBef>
                <a:spcPts val="0"/>
              </a:spcBef>
              <a:buFont typeface="Comic Sans MS" pitchFamily="66" charset="0"/>
              <a:buChar char="—"/>
              <a:defRPr sz="2000"/>
            </a:lvl3pPr>
            <a:lvl4pPr marL="90000" indent="360000">
              <a:spcBef>
                <a:spcPts val="0"/>
              </a:spcBef>
              <a:buFont typeface="Comic Sans MS" pitchFamily="66" charset="0"/>
              <a:buChar char="—"/>
              <a:defRPr sz="1800"/>
            </a:lvl4pPr>
            <a:lvl5pPr marL="90000" indent="360000">
              <a:spcBef>
                <a:spcPts val="0"/>
              </a:spcBef>
              <a:buFont typeface="Comic Sans MS" pitchFamily="66" charset="0"/>
              <a:buChar cha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256000" y="980727"/>
            <a:ext cx="3600000" cy="5688000"/>
          </a:xfrm>
          <a:prstGeom prst="roundRect">
            <a:avLst>
              <a:gd name="adj" fmla="val 9259"/>
            </a:avLst>
          </a:prstGeom>
          <a:ln w="44450">
            <a:solidFill>
              <a:srgbClr val="00CC00"/>
            </a:solidFill>
          </a:ln>
        </p:spPr>
        <p:txBody>
          <a:bodyPr/>
          <a:lstStyle>
            <a:lvl1pPr marL="90000" indent="360000">
              <a:spcBef>
                <a:spcPts val="0"/>
              </a:spcBef>
              <a:buFont typeface="Comic Sans MS" pitchFamily="66" charset="0"/>
              <a:buChar char="—"/>
              <a:defRPr sz="2800"/>
            </a:lvl1pPr>
            <a:lvl2pPr marL="90000" indent="360000">
              <a:spcBef>
                <a:spcPts val="0"/>
              </a:spcBef>
              <a:buFont typeface="Comic Sans MS" pitchFamily="66" charset="0"/>
              <a:buChar char="—"/>
              <a:defRPr sz="2400"/>
            </a:lvl2pPr>
            <a:lvl3pPr marL="90000" indent="360000">
              <a:spcBef>
                <a:spcPts val="0"/>
              </a:spcBef>
              <a:buFont typeface="Comic Sans MS" pitchFamily="66" charset="0"/>
              <a:buChar char="—"/>
              <a:defRPr sz="2000"/>
            </a:lvl3pPr>
            <a:lvl4pPr marL="90000" indent="360000">
              <a:spcBef>
                <a:spcPts val="0"/>
              </a:spcBef>
              <a:buFont typeface="Comic Sans MS" pitchFamily="66" charset="0"/>
              <a:buChar char="—"/>
              <a:defRPr sz="1800"/>
            </a:lvl4pPr>
            <a:lvl5pPr marL="90000" indent="360000">
              <a:spcBef>
                <a:spcPts val="0"/>
              </a:spcBef>
              <a:buFont typeface="Comic Sans MS" pitchFamily="66" charset="0"/>
              <a:buChar cha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4"/>
          <p:cNvSpPr>
            <a:spLocks noGrp="1"/>
          </p:cNvSpPr>
          <p:nvPr>
            <p:ph type="dt" sz="half" idx="10"/>
          </p:nvPr>
        </p:nvSpPr>
        <p:spPr/>
        <p:txBody>
          <a:bodyPr/>
          <a:lstStyle>
            <a:lvl1pPr>
              <a:defRPr/>
            </a:lvl1pPr>
          </a:lstStyle>
          <a:p>
            <a:pPr>
              <a:defRPr/>
            </a:pPr>
            <a:fld id="{C0202F3D-3BDC-4261-BB92-71418069CD6C}" type="datetimeFigureOut">
              <a:rPr lang="ru-RU"/>
              <a:pPr>
                <a:defRPr/>
              </a:pPr>
              <a:t>25.02.2014</a:t>
            </a:fld>
            <a:endParaRPr lang="ru-RU"/>
          </a:p>
        </p:txBody>
      </p:sp>
      <p:sp>
        <p:nvSpPr>
          <p:cNvPr id="8" name="Нижний колонтитул 5"/>
          <p:cNvSpPr>
            <a:spLocks noGrp="1"/>
          </p:cNvSpPr>
          <p:nvPr>
            <p:ph type="ftr" sz="quarter" idx="11"/>
          </p:nvPr>
        </p:nvSpPr>
        <p:spPr/>
        <p:txBody>
          <a:bodyPr/>
          <a:lstStyle>
            <a:lvl1pPr>
              <a:defRPr/>
            </a:lvl1pPr>
          </a:lstStyle>
          <a:p>
            <a:pPr>
              <a:defRPr/>
            </a:pPr>
            <a:endParaRPr lang="ru-RU"/>
          </a:p>
        </p:txBody>
      </p:sp>
      <p:sp>
        <p:nvSpPr>
          <p:cNvPr id="9" name="Номер слайда 6"/>
          <p:cNvSpPr>
            <a:spLocks noGrp="1"/>
          </p:cNvSpPr>
          <p:nvPr>
            <p:ph type="sldNum" sz="quarter" idx="12"/>
          </p:nvPr>
        </p:nvSpPr>
        <p:spPr/>
        <p:txBody>
          <a:bodyPr/>
          <a:lstStyle>
            <a:lvl1pPr>
              <a:defRPr/>
            </a:lvl1pPr>
          </a:lstStyle>
          <a:p>
            <a:pPr>
              <a:defRPr/>
            </a:pPr>
            <a:fld id="{16BE386A-B768-4DD7-9A10-9A48827DA3A1}"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232010B3-A67B-4F85-820F-AA537CD7E598}" type="datetimeFigureOut">
              <a:rPr lang="ru-RU"/>
              <a:pPr>
                <a:defRPr/>
              </a:pPr>
              <a:t>25.02.2014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B0F50D59-E795-4A1E-B607-026BE4C642F8}"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4" name="Picture 12"/>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199188"/>
            <a:ext cx="9144000" cy="658812"/>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720000"/>
          </a:xfrm>
        </p:spPr>
        <p:txBody>
          <a:bodyPr anchor="ctr"/>
          <a:lstStyle/>
          <a:p>
            <a:r>
              <a:rPr lang="ru-RU" smtClean="0"/>
              <a:t>Образец заголовка</a:t>
            </a:r>
            <a:endParaRPr lang="ru-RU"/>
          </a:p>
        </p:txBody>
      </p:sp>
      <p:sp>
        <p:nvSpPr>
          <p:cNvPr id="5" name="Дата 2"/>
          <p:cNvSpPr>
            <a:spLocks noGrp="1"/>
          </p:cNvSpPr>
          <p:nvPr>
            <p:ph type="dt" sz="half" idx="10"/>
          </p:nvPr>
        </p:nvSpPr>
        <p:spPr/>
        <p:txBody>
          <a:bodyPr/>
          <a:lstStyle>
            <a:lvl1pPr>
              <a:defRPr/>
            </a:lvl1pPr>
          </a:lstStyle>
          <a:p>
            <a:pPr>
              <a:defRPr/>
            </a:pPr>
            <a:fld id="{94AF0984-3347-458D-9D60-56CCF54655CE}" type="datetimeFigureOut">
              <a:rPr lang="ru-RU"/>
              <a:pPr>
                <a:defRPr/>
              </a:pPr>
              <a:t>25.02.2014</a:t>
            </a:fld>
            <a:endParaRPr lang="ru-RU"/>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933D6F41-576B-44D1-AA35-75706F63BB57}"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2" name="Picture 12"/>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199188"/>
            <a:ext cx="9144000" cy="658812"/>
          </a:xfrm>
          <a:prstGeom prst="rect">
            <a:avLst/>
          </a:prstGeom>
          <a:noFill/>
          <a:ln w="9525">
            <a:noFill/>
            <a:miter lim="800000"/>
            <a:headEnd/>
            <a:tailEnd/>
          </a:ln>
        </p:spPr>
      </p:pic>
      <p:sp>
        <p:nvSpPr>
          <p:cNvPr id="3" name="Заголовок 1"/>
          <p:cNvSpPr txBox="1">
            <a:spLocks/>
          </p:cNvSpPr>
          <p:nvPr userDrawn="1"/>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sp>
        <p:nvSpPr>
          <p:cNvPr id="4" name="Дата 1"/>
          <p:cNvSpPr>
            <a:spLocks noGrp="1"/>
          </p:cNvSpPr>
          <p:nvPr>
            <p:ph type="dt" sz="half" idx="10"/>
          </p:nvPr>
        </p:nvSpPr>
        <p:spPr/>
        <p:txBody>
          <a:bodyPr/>
          <a:lstStyle>
            <a:lvl1pPr>
              <a:defRPr/>
            </a:lvl1pPr>
          </a:lstStyle>
          <a:p>
            <a:pPr>
              <a:defRPr/>
            </a:pPr>
            <a:fld id="{84EF412D-C91D-458D-B982-7B9F5672D6F4}" type="datetimeFigureOut">
              <a:rPr lang="ru-RU"/>
              <a:pPr>
                <a:defRPr/>
              </a:pPr>
              <a:t>25.02.2014</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3"/>
          <p:cNvSpPr>
            <a:spLocks noGrp="1"/>
          </p:cNvSpPr>
          <p:nvPr>
            <p:ph type="sldNum" sz="quarter" idx="12"/>
          </p:nvPr>
        </p:nvSpPr>
        <p:spPr/>
        <p:txBody>
          <a:bodyPr/>
          <a:lstStyle>
            <a:lvl1pPr>
              <a:defRPr/>
            </a:lvl1pPr>
          </a:lstStyle>
          <a:p>
            <a:pPr>
              <a:defRPr/>
            </a:pPr>
            <a:fld id="{EFEAB7CA-01AF-4A98-B18D-6ED058891B70}"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629EDCF-46CD-4B4A-9506-7A7635441241}" type="datetimeFigureOut">
              <a:rPr lang="ru-RU"/>
              <a:pPr>
                <a:defRPr/>
              </a:pPr>
              <a:t>25.02.2014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7732F46-D3F9-4698-83FE-5D03E01582C3}"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2D65E37-F24F-4DE8-8683-291CA78F2650}" type="datetimeFigureOut">
              <a:rPr lang="ru-RU"/>
              <a:pPr>
                <a:defRPr/>
              </a:pPr>
              <a:t>25.02.2014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C53801D-9B99-4211-806C-5ADDA4E3C6E8}"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169863"/>
            <a:ext cx="8642350" cy="1196975"/>
          </a:xfrm>
          <a:prstGeom prst="rect">
            <a:avLst/>
          </a:prstGeom>
        </p:spPr>
        <p:txBody>
          <a:bodyPr vert="horz" lIns="91440" tIns="45720" rIns="91440" bIns="45720" rtlCol="0" anchor="t" anchorCtr="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mtClean="0"/>
              <a:t>Образец заголовка</a:t>
            </a:r>
            <a:endParaRPr lang="ru-RU"/>
          </a:p>
        </p:txBody>
      </p:sp>
      <p:sp>
        <p:nvSpPr>
          <p:cNvPr id="1027" name="Текст 2"/>
          <p:cNvSpPr>
            <a:spLocks noGrp="1"/>
          </p:cNvSpPr>
          <p:nvPr>
            <p:ph type="body" idx="1"/>
          </p:nvPr>
        </p:nvSpPr>
        <p:spPr bwMode="auto">
          <a:xfrm>
            <a:off x="250825" y="1495425"/>
            <a:ext cx="8642350" cy="4741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F4BBD947-09AF-4535-9E4E-F5EE7A24AE81}" type="datetimeFigureOut">
              <a:rPr lang="ru-RU"/>
              <a:pPr>
                <a:defRPr/>
              </a:pPr>
              <a:t>25.02.2014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7905DBFD-388F-4D1F-88FA-71EA3667890B}"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6" r:id="rId3"/>
    <p:sldLayoutId id="2147483709" r:id="rId4"/>
    <p:sldLayoutId id="2147483705" r:id="rId5"/>
    <p:sldLayoutId id="2147483710" r:id="rId6"/>
    <p:sldLayoutId id="2147483711" r:id="rId7"/>
    <p:sldLayoutId id="2147483704" r:id="rId8"/>
    <p:sldLayoutId id="2147483703" r:id="rId9"/>
    <p:sldLayoutId id="2147483702" r:id="rId10"/>
    <p:sldLayoutId id="2147483701" r:id="rId11"/>
  </p:sldLayoutIdLst>
  <p:timing>
    <p:tnLst>
      <p:par>
        <p:cTn id="1" dur="indefinite" restart="never" nodeType="tmRoot"/>
      </p:par>
    </p:tnLst>
  </p:timing>
  <p:txStyles>
    <p:titleStyle>
      <a:lvl1pPr algn="ctr" rtl="0" fontAlgn="base">
        <a:spcBef>
          <a:spcPct val="0"/>
        </a:spcBef>
        <a:spcAft>
          <a:spcPct val="0"/>
        </a:spcAft>
        <a:defRPr sz="4400" b="1" kern="120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vl2pPr algn="ctr" rtl="0" fontAlgn="base">
        <a:spcBef>
          <a:spcPct val="0"/>
        </a:spcBef>
        <a:spcAft>
          <a:spcPct val="0"/>
        </a:spcAft>
        <a:defRPr sz="4400" b="1">
          <a:solidFill>
            <a:schemeClr val="tx1"/>
          </a:solidFill>
          <a:latin typeface="Comic Sans MS" pitchFamily="66" charset="0"/>
        </a:defRPr>
      </a:lvl2pPr>
      <a:lvl3pPr algn="ctr" rtl="0" fontAlgn="base">
        <a:spcBef>
          <a:spcPct val="0"/>
        </a:spcBef>
        <a:spcAft>
          <a:spcPct val="0"/>
        </a:spcAft>
        <a:defRPr sz="4400" b="1">
          <a:solidFill>
            <a:schemeClr val="tx1"/>
          </a:solidFill>
          <a:latin typeface="Comic Sans MS" pitchFamily="66" charset="0"/>
        </a:defRPr>
      </a:lvl3pPr>
      <a:lvl4pPr algn="ctr" rtl="0" fontAlgn="base">
        <a:spcBef>
          <a:spcPct val="0"/>
        </a:spcBef>
        <a:spcAft>
          <a:spcPct val="0"/>
        </a:spcAft>
        <a:defRPr sz="4400" b="1">
          <a:solidFill>
            <a:schemeClr val="tx1"/>
          </a:solidFill>
          <a:latin typeface="Comic Sans MS" pitchFamily="66" charset="0"/>
        </a:defRPr>
      </a:lvl4pPr>
      <a:lvl5pPr algn="ctr" rtl="0" fontAlgn="base">
        <a:spcBef>
          <a:spcPct val="0"/>
        </a:spcBef>
        <a:spcAft>
          <a:spcPct val="0"/>
        </a:spcAft>
        <a:defRPr sz="4400" b="1">
          <a:solidFill>
            <a:schemeClr val="tx1"/>
          </a:solidFill>
          <a:latin typeface="Comic Sans MS" pitchFamily="66" charset="0"/>
        </a:defRPr>
      </a:lvl5pPr>
      <a:lvl6pPr marL="457200" algn="ctr" rtl="0" fontAlgn="base">
        <a:spcBef>
          <a:spcPct val="0"/>
        </a:spcBef>
        <a:spcAft>
          <a:spcPct val="0"/>
        </a:spcAft>
        <a:defRPr sz="4400" b="1">
          <a:solidFill>
            <a:schemeClr val="tx1"/>
          </a:solidFill>
          <a:latin typeface="Comic Sans MS" pitchFamily="66" charset="0"/>
        </a:defRPr>
      </a:lvl6pPr>
      <a:lvl7pPr marL="914400" algn="ctr" rtl="0" fontAlgn="base">
        <a:spcBef>
          <a:spcPct val="0"/>
        </a:spcBef>
        <a:spcAft>
          <a:spcPct val="0"/>
        </a:spcAft>
        <a:defRPr sz="4400" b="1">
          <a:solidFill>
            <a:schemeClr val="tx1"/>
          </a:solidFill>
          <a:latin typeface="Comic Sans MS" pitchFamily="66" charset="0"/>
        </a:defRPr>
      </a:lvl7pPr>
      <a:lvl8pPr marL="1371600" algn="ctr" rtl="0" fontAlgn="base">
        <a:spcBef>
          <a:spcPct val="0"/>
        </a:spcBef>
        <a:spcAft>
          <a:spcPct val="0"/>
        </a:spcAft>
        <a:defRPr sz="4400" b="1">
          <a:solidFill>
            <a:schemeClr val="tx1"/>
          </a:solidFill>
          <a:latin typeface="Comic Sans MS" pitchFamily="66" charset="0"/>
        </a:defRPr>
      </a:lvl8pPr>
      <a:lvl9pPr marL="1828800" algn="ctr" rtl="0" fontAlgn="base">
        <a:spcBef>
          <a:spcPct val="0"/>
        </a:spcBef>
        <a:spcAft>
          <a:spcPct val="0"/>
        </a:spcAft>
        <a:defRPr sz="4400" b="1">
          <a:solidFill>
            <a:schemeClr val="tx1"/>
          </a:solidFill>
          <a:latin typeface="Comic Sans MS" pitchFamily="66"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195513" y="2420938"/>
            <a:ext cx="4775200" cy="4408487"/>
          </a:xfrm>
          <a:prstGeom prst="rect">
            <a:avLst/>
          </a:prstGeom>
          <a:noFill/>
          <a:ln w="9525">
            <a:noFill/>
            <a:miter lim="800000"/>
            <a:headEnd/>
            <a:tailEnd/>
          </a:ln>
        </p:spPr>
      </p:pic>
      <p:sp>
        <p:nvSpPr>
          <p:cNvPr id="14338" name="Прямоугольник 3"/>
          <p:cNvSpPr>
            <a:spLocks noChangeArrowheads="1"/>
          </p:cNvSpPr>
          <p:nvPr/>
        </p:nvSpPr>
        <p:spPr bwMode="auto">
          <a:xfrm>
            <a:off x="6394450" y="6488113"/>
            <a:ext cx="2781300" cy="366712"/>
          </a:xfrm>
          <a:prstGeom prst="rect">
            <a:avLst/>
          </a:prstGeom>
          <a:noFill/>
          <a:ln w="9525">
            <a:noFill/>
            <a:miter lim="800000"/>
            <a:headEnd/>
            <a:tailEnd/>
          </a:ln>
        </p:spPr>
        <p:txBody>
          <a:bodyPr wrap="none">
            <a:spAutoFit/>
          </a:bodyPr>
          <a:lstStyle/>
          <a:p>
            <a:r>
              <a:rPr lang="ru-RU">
                <a:latin typeface="Comic Sans MS" pitchFamily="66" charset="0"/>
              </a:rPr>
              <a:t>© ООО «Баласс», 2014.</a:t>
            </a:r>
          </a:p>
        </p:txBody>
      </p:sp>
      <p:sp>
        <p:nvSpPr>
          <p:cNvPr id="5" name="Подзаголовок 2"/>
          <p:cNvSpPr txBox="1">
            <a:spLocks/>
          </p:cNvSpPr>
          <p:nvPr/>
        </p:nvSpPr>
        <p:spPr>
          <a:xfrm>
            <a:off x="0" y="6240463"/>
            <a:ext cx="5940425" cy="639762"/>
          </a:xfrm>
          <a:prstGeom prst="rect">
            <a:avLst/>
          </a:prstGeom>
          <a:noFill/>
        </p:spPr>
        <p:txBody>
          <a:bodyPr anchor="ctr">
            <a:spAutoFit/>
          </a:bodyPr>
          <a:lstStyle/>
          <a:p>
            <a:pPr>
              <a:buFont typeface="Arial" charset="0"/>
              <a:buNone/>
            </a:pPr>
            <a:r>
              <a:rPr lang="ru-RU" sz="1200">
                <a:solidFill>
                  <a:srgbClr val="400000"/>
                </a:solidFill>
                <a:latin typeface="Comic Sans MS" pitchFamily="66" charset="0"/>
              </a:rPr>
              <a:t>Образовательная система «Школа 2100». </a:t>
            </a:r>
          </a:p>
          <a:p>
            <a:pPr>
              <a:buFont typeface="Arial" charset="0"/>
              <a:buNone/>
            </a:pPr>
            <a:r>
              <a:rPr lang="ru-RU" sz="1200">
                <a:solidFill>
                  <a:srgbClr val="400000"/>
                </a:solidFill>
                <a:latin typeface="Comic Sans MS" pitchFamily="66" charset="0"/>
              </a:rPr>
              <a:t>Данилов Д.Д. и др. История России. </a:t>
            </a:r>
            <a:r>
              <a:rPr lang="en-US" sz="1200">
                <a:solidFill>
                  <a:srgbClr val="400000"/>
                </a:solidFill>
                <a:latin typeface="Comic Sans MS" pitchFamily="66" charset="0"/>
              </a:rPr>
              <a:t>6</a:t>
            </a:r>
            <a:r>
              <a:rPr lang="ru-RU" sz="1200">
                <a:solidFill>
                  <a:srgbClr val="400000"/>
                </a:solidFill>
                <a:latin typeface="Comic Sans MS" pitchFamily="66" charset="0"/>
              </a:rPr>
              <a:t> класс.  </a:t>
            </a:r>
            <a:r>
              <a:rPr lang="ru-RU" sz="1200">
                <a:solidFill>
                  <a:srgbClr val="400000"/>
                </a:solidFill>
                <a:cs typeface="Arial" charset="0"/>
              </a:rPr>
              <a:t>§ 11</a:t>
            </a:r>
            <a:endParaRPr lang="ru-RU" sz="1200">
              <a:solidFill>
                <a:srgbClr val="400000"/>
              </a:solidFill>
              <a:latin typeface="Comic Sans MS" pitchFamily="66" charset="0"/>
            </a:endParaRPr>
          </a:p>
          <a:p>
            <a:pPr>
              <a:buFont typeface="Arial" charset="0"/>
              <a:buNone/>
            </a:pPr>
            <a:r>
              <a:rPr lang="ru-RU" sz="1200">
                <a:solidFill>
                  <a:srgbClr val="400000"/>
                </a:solidFill>
                <a:latin typeface="Comic Sans MS" pitchFamily="66" charset="0"/>
              </a:rPr>
              <a:t>Автор презентации: Казаринова Н.В. (учитель, г. Йошкар-Ола)</a:t>
            </a:r>
          </a:p>
        </p:txBody>
      </p:sp>
      <p:pic>
        <p:nvPicPr>
          <p:cNvPr id="14340" name="Picture 12"/>
          <p:cNvPicPr>
            <a:picLocks noChangeArrowheads="1"/>
          </p:cNvPicPr>
          <p:nvPr/>
        </p:nvPicPr>
        <p:blipFill>
          <a:blip r:embed="rId4">
            <a:clrChange>
              <a:clrFrom>
                <a:srgbClr val="FFFFFF"/>
              </a:clrFrom>
              <a:clrTo>
                <a:srgbClr val="FFFFFF">
                  <a:alpha val="0"/>
                </a:srgbClr>
              </a:clrTo>
            </a:clrChange>
          </a:blip>
          <a:srcRect/>
          <a:stretch>
            <a:fillRect/>
          </a:stretch>
        </p:blipFill>
        <p:spPr bwMode="auto">
          <a:xfrm>
            <a:off x="0" y="0"/>
            <a:ext cx="9144000" cy="658813"/>
          </a:xfrm>
          <a:prstGeom prst="rect">
            <a:avLst/>
          </a:prstGeom>
          <a:noFill/>
          <a:ln w="9525">
            <a:noFill/>
            <a:miter lim="800000"/>
            <a:headEnd/>
            <a:tailEnd/>
          </a:ln>
        </p:spPr>
      </p:pic>
      <p:pic>
        <p:nvPicPr>
          <p:cNvPr id="14341" name="Рисунок 5"/>
          <p:cNvPicPr>
            <a:picLocks noChangeAspect="1"/>
          </p:cNvPicPr>
          <p:nvPr/>
        </p:nvPicPr>
        <p:blipFill>
          <a:blip r:embed="rId5">
            <a:clrChange>
              <a:clrFrom>
                <a:srgbClr val="FFFFFF"/>
              </a:clrFrom>
              <a:clrTo>
                <a:srgbClr val="FFFFFF">
                  <a:alpha val="0"/>
                </a:srgbClr>
              </a:clrTo>
            </a:clrChange>
          </a:blip>
          <a:srcRect/>
          <a:stretch>
            <a:fillRect/>
          </a:stretch>
        </p:blipFill>
        <p:spPr bwMode="auto">
          <a:xfrm>
            <a:off x="0" y="692150"/>
            <a:ext cx="9144000" cy="730250"/>
          </a:xfrm>
          <a:prstGeom prst="rect">
            <a:avLst/>
          </a:prstGeom>
          <a:noFill/>
          <a:ln w="9525">
            <a:noFill/>
            <a:miter lim="800000"/>
            <a:headEnd/>
            <a:tailEnd/>
          </a:ln>
        </p:spPr>
      </p:pic>
      <p:sp>
        <p:nvSpPr>
          <p:cNvPr id="7" name="Заголовок 6"/>
          <p:cNvSpPr>
            <a:spLocks noGrp="1"/>
          </p:cNvSpPr>
          <p:nvPr>
            <p:ph type="ctrTitle"/>
          </p:nvPr>
        </p:nvSpPr>
        <p:spPr/>
        <p:txBody>
          <a:bodyPr>
            <a:normAutofit fontScale="90000"/>
          </a:bodyPr>
          <a:lstStyle/>
          <a:p>
            <a:pPr fontAlgn="auto">
              <a:spcAft>
                <a:spcPts val="0"/>
              </a:spcAft>
              <a:defRPr/>
            </a:pPr>
            <a:r>
              <a:rPr lang="ru-RU" dirty="0" smtClean="0"/>
              <a:t>ВЛАДИМИРО-СУЗДАЛЬСКОЕ КНЯЖЕСТВО</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ый прямоугольник 18"/>
          <p:cNvSpPr/>
          <p:nvPr/>
        </p:nvSpPr>
        <p:spPr>
          <a:xfrm>
            <a:off x="252000" y="1800000"/>
            <a:ext cx="8640000" cy="3600000"/>
          </a:xfrm>
          <a:prstGeom prst="roundRect">
            <a:avLst/>
          </a:prstGeom>
          <a:gradFill>
            <a:gsLst>
              <a:gs pos="0">
                <a:schemeClr val="accent4">
                  <a:lumMod val="60000"/>
                  <a:lumOff val="40000"/>
                </a:schemeClr>
              </a:gs>
              <a:gs pos="80000">
                <a:schemeClr val="accent4">
                  <a:lumMod val="40000"/>
                  <a:lumOff val="60000"/>
                </a:schemeClr>
              </a:gs>
              <a:gs pos="100000">
                <a:schemeClr val="accent4">
                  <a:lumMod val="20000"/>
                  <a:lumOff val="80000"/>
                </a:schemeClr>
              </a:gs>
            </a:gsLst>
            <a:lin ang="16200000" scaled="0"/>
          </a:gradFill>
          <a:ln w="12700">
            <a:solidFill>
              <a:schemeClr val="tx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 конца XII до середины XIII века </a:t>
            </a:r>
            <a:r>
              <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Владимиро-Суздальское </a:t>
            </a:r>
            <a:r>
              <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княжество переживало расцвет хозяйства и </a:t>
            </a:r>
            <a:r>
              <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культуры</a:t>
            </a:r>
            <a:endPar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Заголовок 1"/>
          <p:cNvSpPr>
            <a:spLocks noGrp="1"/>
          </p:cNvSpPr>
          <p:nvPr>
            <p:ph type="title"/>
          </p:nvPr>
        </p:nvSpPr>
        <p:spPr/>
        <p:txBody>
          <a:bodyPr/>
          <a:lstStyle/>
          <a:p>
            <a:pPr fontAlgn="auto">
              <a:spcAft>
                <a:spcPts val="0"/>
              </a:spcAft>
              <a:defRPr/>
            </a:pPr>
            <a:r>
              <a:rPr lang="ru-RU" sz="3600" spc="0" dirty="0"/>
              <a:t>ОТКРЫВАЕМ НОВЫЕ ЗНАНИЯ</a:t>
            </a:r>
            <a:endParaRPr lang="ru-RU" sz="3600" dirty="0"/>
          </a:p>
        </p:txBody>
      </p:sp>
      <p:pic>
        <p:nvPicPr>
          <p:cNvPr id="32771" name="Picture 9"/>
          <p:cNvPicPr>
            <a:picLocks noChangeAspect="1" noChangeArrowheads="1"/>
          </p:cNvPicPr>
          <p:nvPr/>
        </p:nvPicPr>
        <p:blipFill>
          <a:blip r:embed="rId3">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252000" y="980728"/>
            <a:ext cx="8640000" cy="1660743"/>
          </a:xfrm>
          <a:prstGeom prst="roundRect">
            <a:avLst>
              <a:gd name="adj" fmla="val 10887"/>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47663"/>
            <a:r>
              <a:rPr lang="ru-RU" sz="2400" b="1">
                <a:solidFill>
                  <a:srgbClr val="0070C0"/>
                </a:solidFill>
                <a:latin typeface="Comic Sans MS" pitchFamily="66" charset="0"/>
              </a:rPr>
              <a:t>Повышенный уровень.</a:t>
            </a:r>
            <a:r>
              <a:rPr lang="ru-RU" sz="2400">
                <a:latin typeface="Comic Sans MS" pitchFamily="66" charset="0"/>
              </a:rPr>
              <a:t> Какие поступки князей и жителей Владимиро-Суздальской земли тебе – человеку XXI века – представляются симпатичными, а какие – отвратительными?</a:t>
            </a:r>
          </a:p>
        </p:txBody>
      </p:sp>
      <p:sp>
        <p:nvSpPr>
          <p:cNvPr id="2" name="Заголовок 1"/>
          <p:cNvSpPr>
            <a:spLocks noGrp="1"/>
          </p:cNvSpPr>
          <p:nvPr>
            <p:ph type="title"/>
          </p:nvPr>
        </p:nvSpPr>
        <p:spPr/>
        <p:txBody>
          <a:bodyPr/>
          <a:lstStyle/>
          <a:p>
            <a:pPr fontAlgn="auto">
              <a:spcAft>
                <a:spcPts val="0"/>
              </a:spcAft>
              <a:defRPr/>
            </a:pPr>
            <a:r>
              <a:rPr lang="ru-RU" sz="3600" dirty="0"/>
              <a:t>ПРИМЕНЯЕМ НОВЫЕ ЗНАНИЯ</a:t>
            </a:r>
          </a:p>
        </p:txBody>
      </p:sp>
      <p:pic>
        <p:nvPicPr>
          <p:cNvPr id="34821" name="Picture 10"/>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8372475" y="0"/>
            <a:ext cx="771525" cy="1331913"/>
          </a:xfrm>
          <a:prstGeom prst="rect">
            <a:avLst/>
          </a:prstGeom>
          <a:noFill/>
          <a:ln w="9525">
            <a:noFill/>
            <a:miter lim="800000"/>
            <a:headEnd/>
            <a:tailEnd/>
          </a:ln>
        </p:spPr>
      </p:pic>
      <p:graphicFrame>
        <p:nvGraphicFramePr>
          <p:cNvPr id="34844" name="Group 28"/>
          <p:cNvGraphicFramePr>
            <a:graphicFrameLocks noGrp="1"/>
          </p:cNvGraphicFramePr>
          <p:nvPr/>
        </p:nvGraphicFramePr>
        <p:xfrm>
          <a:off x="179388" y="4149725"/>
          <a:ext cx="8716962" cy="2190750"/>
        </p:xfrm>
        <a:graphic>
          <a:graphicData uri="http://schemas.openxmlformats.org/drawingml/2006/table">
            <a:tbl>
              <a:tblPr/>
              <a:tblGrid>
                <a:gridCol w="2089150"/>
                <a:gridCol w="3527425"/>
                <a:gridCol w="3100387"/>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Позиция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Отвратительными я считаю 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_________________,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Симпатичными я считаю 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________________,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Аргумент(ы)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потому что_________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__________________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__________________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потому что_______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________________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252000" y="980728"/>
            <a:ext cx="8640000" cy="488454"/>
          </a:xfrm>
          <a:prstGeom prst="roundRect">
            <a:avLst>
              <a:gd name="adj" fmla="val 10887"/>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5600"/>
            <a:r>
              <a:rPr lang="ru-RU" sz="2400" b="1">
                <a:solidFill>
                  <a:srgbClr val="0070C0"/>
                </a:solidFill>
                <a:latin typeface="Comic Sans MS" pitchFamily="66" charset="0"/>
              </a:rPr>
              <a:t>Повышенный уровень.</a:t>
            </a:r>
            <a:r>
              <a:rPr lang="ru-RU" sz="2400">
                <a:latin typeface="Comic Sans MS" pitchFamily="66" charset="0"/>
              </a:rPr>
              <a:t> Соотнеси факты и имена.</a:t>
            </a:r>
          </a:p>
        </p:txBody>
      </p:sp>
      <p:sp>
        <p:nvSpPr>
          <p:cNvPr id="2" name="Заголовок 1"/>
          <p:cNvSpPr>
            <a:spLocks noGrp="1"/>
          </p:cNvSpPr>
          <p:nvPr>
            <p:ph type="title"/>
          </p:nvPr>
        </p:nvSpPr>
        <p:spPr/>
        <p:txBody>
          <a:bodyPr/>
          <a:lstStyle/>
          <a:p>
            <a:pPr fontAlgn="auto">
              <a:spcAft>
                <a:spcPts val="0"/>
              </a:spcAft>
              <a:defRPr/>
            </a:pPr>
            <a:r>
              <a:rPr lang="ru-RU" sz="3600" dirty="0"/>
              <a:t>ПРИМЕНЯЕМ НОВЫЕ ЗНАНИЯ</a:t>
            </a:r>
          </a:p>
        </p:txBody>
      </p:sp>
      <p:pic>
        <p:nvPicPr>
          <p:cNvPr id="36869" name="Picture 10"/>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8372475" y="0"/>
            <a:ext cx="771525" cy="1331913"/>
          </a:xfrm>
          <a:prstGeom prst="rect">
            <a:avLst/>
          </a:prstGeom>
          <a:noFill/>
          <a:ln w="9525">
            <a:noFill/>
            <a:miter lim="800000"/>
            <a:headEnd/>
            <a:tailEnd/>
          </a:ln>
        </p:spPr>
      </p:pic>
      <p:graphicFrame>
        <p:nvGraphicFramePr>
          <p:cNvPr id="9" name="Таблица 8"/>
          <p:cNvGraphicFramePr>
            <a:graphicFrameLocks noGrp="1"/>
          </p:cNvGraphicFramePr>
          <p:nvPr/>
        </p:nvGraphicFramePr>
        <p:xfrm>
          <a:off x="250825" y="1628775"/>
          <a:ext cx="8640763" cy="1279525"/>
        </p:xfrm>
        <a:graphic>
          <a:graphicData uri="http://schemas.openxmlformats.org/drawingml/2006/table">
            <a:tbl>
              <a:tblPr firstRow="1" bandRow="1">
                <a:tableStyleId>{5940675A-B579-460E-94D1-54222C63F5DA}</a:tableStyleId>
              </a:tblPr>
              <a:tblGrid>
                <a:gridCol w="2880320"/>
                <a:gridCol w="2880320"/>
                <a:gridCol w="2879361"/>
              </a:tblGrid>
              <a:tr h="370840">
                <a:tc>
                  <a:txBody>
                    <a:bodyPr/>
                    <a:lstStyle/>
                    <a:p>
                      <a:pPr algn="ctr"/>
                      <a:r>
                        <a:rPr lang="ru-RU" sz="2400" dirty="0" smtClean="0"/>
                        <a:t>Юрий Долгорукий</a:t>
                      </a:r>
                      <a:endParaRPr lang="ru-RU" sz="2400" dirty="0"/>
                    </a:p>
                  </a:txBody>
                  <a:tcP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400" dirty="0" smtClean="0"/>
                        <a:t>Андрей Боголюбский</a:t>
                      </a:r>
                    </a:p>
                  </a:txBody>
                  <a:tcPr>
                    <a:solidFill>
                      <a:schemeClr val="accent4">
                        <a:lumMod val="20000"/>
                        <a:lumOff val="80000"/>
                      </a:schemeClr>
                    </a:solidFill>
                  </a:tcPr>
                </a:tc>
                <a:tc>
                  <a:txBody>
                    <a:bodyPr/>
                    <a:lstStyle/>
                    <a:p>
                      <a:pPr algn="ctr"/>
                      <a:r>
                        <a:rPr lang="ru-RU" sz="2400" kern="1200" dirty="0" smtClean="0">
                          <a:solidFill>
                            <a:schemeClr val="tx1"/>
                          </a:solidFill>
                          <a:latin typeface="+mn-lt"/>
                          <a:ea typeface="+mn-ea"/>
                          <a:cs typeface="+mn-cs"/>
                        </a:rPr>
                        <a:t>Всеволод Большое Гнездо</a:t>
                      </a:r>
                      <a:endParaRPr lang="ru-RU" sz="2400" kern="1200" dirty="0">
                        <a:solidFill>
                          <a:schemeClr val="tx1"/>
                        </a:solidFill>
                        <a:latin typeface="+mn-lt"/>
                        <a:ea typeface="+mn-ea"/>
                        <a:cs typeface="+mn-cs"/>
                      </a:endParaRPr>
                    </a:p>
                  </a:txBody>
                  <a:tcPr>
                    <a:solidFill>
                      <a:schemeClr val="accent4">
                        <a:lumMod val="20000"/>
                        <a:lumOff val="80000"/>
                      </a:schemeClr>
                    </a:solidFill>
                  </a:tcPr>
                </a:tc>
              </a:tr>
              <a:tr h="370840">
                <a:tc>
                  <a:txBody>
                    <a:bodyPr/>
                    <a:lstStyle/>
                    <a:p>
                      <a:pPr algn="ctr"/>
                      <a:endParaRPr lang="ru-RU" sz="2400" dirty="0"/>
                    </a:p>
                  </a:txBody>
                  <a:tcP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2400" dirty="0" smtClean="0"/>
                    </a:p>
                  </a:txBody>
                  <a:tcPr>
                    <a:solidFill>
                      <a:schemeClr val="accent4">
                        <a:lumMod val="20000"/>
                        <a:lumOff val="80000"/>
                      </a:schemeClr>
                    </a:solidFill>
                  </a:tcPr>
                </a:tc>
                <a:tc>
                  <a:txBody>
                    <a:bodyPr/>
                    <a:lstStyle/>
                    <a:p>
                      <a:pPr algn="ctr"/>
                      <a:endParaRPr lang="ru-RU" sz="2400" kern="1200" dirty="0">
                        <a:solidFill>
                          <a:schemeClr val="tx1"/>
                        </a:solidFill>
                        <a:latin typeface="+mn-lt"/>
                        <a:ea typeface="+mn-ea"/>
                        <a:cs typeface="+mn-cs"/>
                      </a:endParaRPr>
                    </a:p>
                  </a:txBody>
                  <a:tcPr>
                    <a:solidFill>
                      <a:schemeClr val="accent4">
                        <a:lumMod val="20000"/>
                        <a:lumOff val="80000"/>
                      </a:schemeClr>
                    </a:solidFill>
                  </a:tcPr>
                </a:tc>
              </a:tr>
            </a:tbl>
          </a:graphicData>
        </a:graphic>
      </p:graphicFrame>
      <p:sp>
        <p:nvSpPr>
          <p:cNvPr id="3" name="Прямоугольник 2"/>
          <p:cNvSpPr/>
          <p:nvPr/>
        </p:nvSpPr>
        <p:spPr>
          <a:xfrm>
            <a:off x="252413" y="3027363"/>
            <a:ext cx="8639175" cy="3786187"/>
          </a:xfrm>
          <a:prstGeom prst="rect">
            <a:avLst/>
          </a:prstGeom>
          <a:solidFill>
            <a:schemeClr val="accent4">
              <a:lumMod val="20000"/>
              <a:lumOff val="80000"/>
            </a:schemeClr>
          </a:solidFill>
          <a:ln>
            <a:solidFill>
              <a:schemeClr val="bg1">
                <a:lumMod val="50000"/>
              </a:schemeClr>
            </a:solidFill>
          </a:ln>
        </p:spPr>
        <p:txBody>
          <a:bodyPr>
            <a:spAutoFit/>
          </a:bodyPr>
          <a:lstStyle/>
          <a:p>
            <a:pPr fontAlgn="auto">
              <a:spcBef>
                <a:spcPts val="0"/>
              </a:spcBef>
              <a:spcAft>
                <a:spcPts val="0"/>
              </a:spcAft>
              <a:defRPr/>
            </a:pPr>
            <a:r>
              <a:rPr lang="ru-RU" sz="2400" dirty="0">
                <a:latin typeface="+mn-lt"/>
              </a:rPr>
              <a:t>1. Его многочисленные дети повели борьбу за великокняжеское наследство.</a:t>
            </a:r>
          </a:p>
          <a:p>
            <a:pPr fontAlgn="auto">
              <a:spcBef>
                <a:spcPts val="0"/>
              </a:spcBef>
              <a:spcAft>
                <a:spcPts val="0"/>
              </a:spcAft>
              <a:defRPr/>
            </a:pPr>
            <a:r>
              <a:rPr lang="ru-RU" sz="2400" dirty="0">
                <a:latin typeface="+mn-lt"/>
              </a:rPr>
              <a:t>2. Убит в результате боярского заговора.</a:t>
            </a:r>
          </a:p>
          <a:p>
            <a:pPr fontAlgn="auto">
              <a:spcBef>
                <a:spcPts val="0"/>
              </a:spcBef>
              <a:spcAft>
                <a:spcPts val="0"/>
              </a:spcAft>
              <a:defRPr/>
            </a:pPr>
            <a:r>
              <a:rPr lang="ru-RU" sz="2400" dirty="0">
                <a:latin typeface="+mn-lt"/>
              </a:rPr>
              <a:t>3. Построил Успенский собор во Владимире, крепость и Золотые ворота.</a:t>
            </a:r>
          </a:p>
          <a:p>
            <a:pPr fontAlgn="auto">
              <a:spcBef>
                <a:spcPts val="0"/>
              </a:spcBef>
              <a:spcAft>
                <a:spcPts val="0"/>
              </a:spcAft>
              <a:defRPr/>
            </a:pPr>
            <a:r>
              <a:rPr lang="ru-RU" sz="2400" dirty="0">
                <a:latin typeface="+mn-lt"/>
              </a:rPr>
              <a:t>4. Отравлен на пиру киевскими боярами.</a:t>
            </a:r>
          </a:p>
          <a:p>
            <a:pPr fontAlgn="auto">
              <a:spcBef>
                <a:spcPts val="0"/>
              </a:spcBef>
              <a:spcAft>
                <a:spcPts val="0"/>
              </a:spcAft>
              <a:defRPr/>
            </a:pPr>
            <a:r>
              <a:rPr lang="ru-RU" sz="2400" dirty="0">
                <a:latin typeface="+mn-lt"/>
              </a:rPr>
              <a:t>5. Вмешивался в дела Новгорода.</a:t>
            </a:r>
          </a:p>
          <a:p>
            <a:pPr fontAlgn="auto">
              <a:spcBef>
                <a:spcPts val="0"/>
              </a:spcBef>
              <a:spcAft>
                <a:spcPts val="0"/>
              </a:spcAft>
              <a:defRPr/>
            </a:pPr>
            <a:r>
              <a:rPr lang="ru-RU" sz="2400" dirty="0">
                <a:latin typeface="+mn-lt"/>
              </a:rPr>
              <a:t>6. Перенес столицу во Владимир</a:t>
            </a:r>
            <a:r>
              <a:rPr lang="ru-RU" sz="2400" dirty="0">
                <a:latin typeface="+mn-lt"/>
              </a:rPr>
              <a:t>.</a:t>
            </a:r>
          </a:p>
          <a:p>
            <a:pPr fontAlgn="auto">
              <a:spcBef>
                <a:spcPts val="0"/>
              </a:spcBef>
              <a:spcAft>
                <a:spcPts val="0"/>
              </a:spcAft>
              <a:defRPr/>
            </a:pPr>
            <a:r>
              <a:rPr lang="ru-RU" sz="2400" dirty="0">
                <a:latin typeface="+mn-lt"/>
              </a:rPr>
              <a:t>7. Захватил киевский престол, получил титул «великого князя киевского</a:t>
            </a:r>
            <a:r>
              <a:rPr lang="ru-RU" sz="2400" dirty="0">
                <a:latin typeface="+mn-lt"/>
              </a:rPr>
              <a:t>».</a:t>
            </a:r>
            <a:endParaRPr lang="ru-RU" sz="2400" dirty="0">
              <a:latin typeface="+mn-lt"/>
            </a:endParaRPr>
          </a:p>
        </p:txBody>
      </p:sp>
      <p:sp>
        <p:nvSpPr>
          <p:cNvPr id="11" name="Прямоугольник 10"/>
          <p:cNvSpPr/>
          <p:nvPr/>
        </p:nvSpPr>
        <p:spPr>
          <a:xfrm>
            <a:off x="252413" y="3025775"/>
            <a:ext cx="8639175" cy="3673475"/>
          </a:xfrm>
          <a:prstGeom prst="rect">
            <a:avLst/>
          </a:prstGeom>
          <a:solidFill>
            <a:schemeClr val="accent4">
              <a:lumMod val="20000"/>
              <a:lumOff val="80000"/>
            </a:schemeClr>
          </a:solidFill>
          <a:ln>
            <a:solidFill>
              <a:schemeClr val="bg1">
                <a:lumMod val="50000"/>
              </a:schemeClr>
            </a:solidFill>
          </a:ln>
        </p:spPr>
        <p:txBody>
          <a:bodyPr>
            <a:spAutoFit/>
          </a:bodyPr>
          <a:lstStyle/>
          <a:p>
            <a:r>
              <a:rPr lang="ru-RU" sz="2600">
                <a:latin typeface="Comic Sans MS" pitchFamily="66" charset="0"/>
              </a:rPr>
              <a:t>8. Мог «Волгу вёслами расплескать, а Дон шеломами вычерпать».</a:t>
            </a:r>
          </a:p>
          <a:p>
            <a:r>
              <a:rPr lang="ru-RU" sz="2600">
                <a:latin typeface="Comic Sans MS" pitchFamily="66" charset="0"/>
              </a:rPr>
              <a:t>9. Вопреки воле отца вернулся в Залесскую землю.</a:t>
            </a:r>
          </a:p>
          <a:p>
            <a:r>
              <a:rPr lang="ru-RU" sz="2600">
                <a:latin typeface="Comic Sans MS" pitchFamily="66" charset="0"/>
              </a:rPr>
              <a:t>10. Жестоко подавил непокорных бояр.</a:t>
            </a:r>
          </a:p>
          <a:p>
            <a:r>
              <a:rPr lang="ru-RU" sz="2600">
                <a:latin typeface="Comic Sans MS" pitchFamily="66" charset="0"/>
              </a:rPr>
              <a:t>11. При этом князе владимирские князья становятся правителями «всея Руси», а Киев</a:t>
            </a:r>
          </a:p>
          <a:p>
            <a:r>
              <a:rPr lang="ru-RU" sz="2600">
                <a:latin typeface="Comic Sans MS" pitchFamily="66" charset="0"/>
              </a:rPr>
              <a:t>перестаёт быть общерусской столицей.</a:t>
            </a:r>
          </a:p>
          <a:p>
            <a:r>
              <a:rPr lang="ru-RU" sz="2600">
                <a:latin typeface="Comic Sans MS" pitchFamily="66" charset="0"/>
              </a:rPr>
              <a:t>12. Построил Дмитров, Звенигород. При нём первый раз в летописи упоминается Москва.</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1" grpId="0" animBg="1"/>
      <p:bldP spid="11"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Скругленный прямоугольник 51"/>
          <p:cNvSpPr/>
          <p:nvPr/>
        </p:nvSpPr>
        <p:spPr>
          <a:xfrm>
            <a:off x="252000" y="980728"/>
            <a:ext cx="8640000" cy="1465362"/>
          </a:xfrm>
          <a:prstGeom prst="roundRect">
            <a:avLst>
              <a:gd name="adj" fmla="val 10887"/>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2425"/>
            <a:r>
              <a:rPr lang="ru-RU" sz="2800" b="1">
                <a:solidFill>
                  <a:srgbClr val="0070C0"/>
                </a:solidFill>
                <a:latin typeface="Comic Sans MS" pitchFamily="66" charset="0"/>
              </a:rPr>
              <a:t>Повышенный уровень.</a:t>
            </a:r>
            <a:r>
              <a:rPr lang="ru-RU" sz="2800">
                <a:latin typeface="Comic Sans MS" pitchFamily="66" charset="0"/>
              </a:rPr>
              <a:t> Попробуй выделить элементы романского архитектурного стиля в постройках Владимиро-Суздальской Руси.</a:t>
            </a:r>
          </a:p>
        </p:txBody>
      </p:sp>
      <p:sp>
        <p:nvSpPr>
          <p:cNvPr id="2" name="Заголовок 1"/>
          <p:cNvSpPr>
            <a:spLocks noGrp="1"/>
          </p:cNvSpPr>
          <p:nvPr>
            <p:ph type="title"/>
          </p:nvPr>
        </p:nvSpPr>
        <p:spPr/>
        <p:txBody>
          <a:bodyPr/>
          <a:lstStyle/>
          <a:p>
            <a:pPr fontAlgn="auto">
              <a:spcAft>
                <a:spcPts val="0"/>
              </a:spcAft>
              <a:defRPr/>
            </a:pPr>
            <a:r>
              <a:rPr lang="ru-RU" sz="3600" dirty="0"/>
              <a:t>ПРИМЕНЯЕМ НОВЫЕ ЗНАНИЯ</a:t>
            </a:r>
          </a:p>
        </p:txBody>
      </p:sp>
      <p:pic>
        <p:nvPicPr>
          <p:cNvPr id="38917" name="Picture 10"/>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8372475" y="0"/>
            <a:ext cx="771525" cy="1331913"/>
          </a:xfrm>
          <a:prstGeom prst="rect">
            <a:avLst/>
          </a:prstGeom>
          <a:noFill/>
          <a:ln w="9525">
            <a:noFill/>
            <a:miter lim="800000"/>
            <a:headEnd/>
            <a:tailEnd/>
          </a:ln>
        </p:spPr>
      </p:pic>
      <p:pic>
        <p:nvPicPr>
          <p:cNvPr id="1026" name="Picture 2"/>
          <p:cNvPicPr>
            <a:picLocks noChangeAspect="1" noChangeArrowheads="1"/>
          </p:cNvPicPr>
          <p:nvPr/>
        </p:nvPicPr>
        <p:blipFill>
          <a:blip r:embed="rId5" cstate="email">
            <a:extLst>
              <a:ext uri="{28A0092B-C50C-407E-A947-70E740481C1C}"/>
            </a:extLst>
          </a:blip>
          <a:srcRect/>
          <a:stretch>
            <a:fillRect/>
          </a:stretch>
        </p:blipFill>
        <p:spPr bwMode="auto">
          <a:xfrm>
            <a:off x="252000" y="3079057"/>
            <a:ext cx="2404695" cy="3132000"/>
          </a:xfrm>
          <a:prstGeom prst="roundRect">
            <a:avLst>
              <a:gd name="adj" fmla="val 11914"/>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pic>
        <p:nvPicPr>
          <p:cNvPr id="1027" name="Picture 3"/>
          <p:cNvPicPr>
            <a:picLocks noChangeAspect="1" noChangeArrowheads="1"/>
          </p:cNvPicPr>
          <p:nvPr/>
        </p:nvPicPr>
        <p:blipFill rotWithShape="1">
          <a:blip r:embed="rId6" cstate="email">
            <a:extLst>
              <a:ext uri="{28A0092B-C50C-407E-A947-70E740481C1C}"/>
            </a:extLst>
          </a:blip>
          <a:srcRect/>
          <a:stretch/>
        </p:blipFill>
        <p:spPr bwMode="auto">
          <a:xfrm>
            <a:off x="6487305" y="3000182"/>
            <a:ext cx="2404695" cy="3132000"/>
          </a:xfrm>
          <a:prstGeom prst="roundRect">
            <a:avLst>
              <a:gd name="adj" fmla="val 11002"/>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pic>
        <p:nvPicPr>
          <p:cNvPr id="1028" name="Picture 4"/>
          <p:cNvPicPr>
            <a:picLocks noChangeAspect="1" noChangeArrowheads="1"/>
          </p:cNvPicPr>
          <p:nvPr/>
        </p:nvPicPr>
        <p:blipFill>
          <a:blip r:embed="rId7" cstate="email">
            <a:extLst>
              <a:ext uri="{28A0092B-C50C-407E-A947-70E740481C1C}"/>
            </a:extLst>
          </a:blip>
          <a:srcRect/>
          <a:stretch>
            <a:fillRect/>
          </a:stretch>
        </p:blipFill>
        <p:spPr bwMode="auto">
          <a:xfrm>
            <a:off x="2823763" y="2796734"/>
            <a:ext cx="3496474" cy="3132000"/>
          </a:xfrm>
          <a:prstGeom prst="roundRect">
            <a:avLst>
              <a:gd name="adj" fmla="val 9064"/>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52"/>
                                        </p:tgtEl>
                                      </p:cBhvr>
                                    </p:animEffect>
                                    <p:set>
                                      <p:cBhvr>
                                        <p:cTn id="13"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252413" y="828675"/>
            <a:ext cx="3598862" cy="4751388"/>
          </a:xfrm>
          <a:prstGeom prst="roundRect">
            <a:avLst>
              <a:gd name="adj" fmla="val 10315"/>
            </a:avLst>
          </a:prstGeom>
          <a:blipFill dpi="0" rotWithShape="1">
            <a:blip r:embed="rId3"/>
            <a:srcRect/>
            <a:tile tx="0" ty="0" sx="100000" sy="100000" flip="none" algn="tl"/>
          </a:blipFill>
          <a:ln>
            <a:round/>
          </a:ln>
        </p:spPr>
        <p:txBody>
          <a:bodyPr lIns="72000" rIns="72000" rtlCol="0" anchor="ctr">
            <a:noAutofit/>
          </a:bodyPr>
          <a:lstStyle/>
          <a:p>
            <a:pPr marL="88900" algn="ctr" fontAlgn="auto">
              <a:spcAft>
                <a:spcPts val="0"/>
              </a:spcAft>
              <a:buFont typeface="Comic Sans MS" pitchFamily="66" charset="0"/>
              <a:buNone/>
              <a:defRPr/>
            </a:pPr>
            <a:r>
              <a:rPr lang="ru-RU" sz="1400" i="1" dirty="0"/>
              <a:t>Из «Слова о полку Игореве»</a:t>
            </a:r>
          </a:p>
          <a:p>
            <a:pPr marL="88900" indent="-4763" algn="ctr" fontAlgn="auto">
              <a:spcAft>
                <a:spcPts val="0"/>
              </a:spcAft>
              <a:buFont typeface="Comic Sans MS" pitchFamily="66" charset="0"/>
              <a:buNone/>
              <a:defRPr/>
            </a:pPr>
            <a:r>
              <a:rPr lang="ru-RU" sz="1400" i="1" u="sng" dirty="0"/>
              <a:t>О князе владимиро-суздальском</a:t>
            </a:r>
          </a:p>
          <a:p>
            <a:pPr marL="88900" indent="-4763" fontAlgn="auto">
              <a:spcAft>
                <a:spcPts val="0"/>
              </a:spcAft>
              <a:buFont typeface="Comic Sans MS" pitchFamily="66" charset="0"/>
              <a:buNone/>
              <a:defRPr/>
            </a:pPr>
            <a:r>
              <a:rPr lang="ru-RU" sz="1400" dirty="0"/>
              <a:t>Великий князь Всеволод! …</a:t>
            </a:r>
          </a:p>
          <a:p>
            <a:pPr marL="88900" indent="-4763" fontAlgn="auto">
              <a:spcAft>
                <a:spcPts val="0"/>
              </a:spcAft>
              <a:buFont typeface="Comic Sans MS" pitchFamily="66" charset="0"/>
              <a:buNone/>
              <a:defRPr/>
            </a:pPr>
            <a:r>
              <a:rPr lang="ru-RU" sz="1400" dirty="0"/>
              <a:t>Ты ведь можешь Волгу вёслами расплескать,</a:t>
            </a:r>
          </a:p>
          <a:p>
            <a:pPr marL="88900" indent="-4763" fontAlgn="auto">
              <a:spcAft>
                <a:spcPts val="0"/>
              </a:spcAft>
              <a:buFont typeface="Comic Sans MS" pitchFamily="66" charset="0"/>
              <a:buNone/>
              <a:defRPr/>
            </a:pPr>
            <a:r>
              <a:rPr lang="ru-RU" sz="1400" dirty="0"/>
              <a:t>А Дон шеломами вычерпать.</a:t>
            </a:r>
          </a:p>
          <a:p>
            <a:pPr marL="88900" indent="-4763" algn="ctr" fontAlgn="auto">
              <a:spcAft>
                <a:spcPts val="0"/>
              </a:spcAft>
              <a:buFont typeface="Comic Sans MS" pitchFamily="66" charset="0"/>
              <a:buNone/>
              <a:defRPr/>
            </a:pPr>
            <a:r>
              <a:rPr lang="ru-RU" sz="1400" i="1" u="sng" dirty="0"/>
              <a:t>О </a:t>
            </a:r>
            <a:r>
              <a:rPr lang="ru-RU" sz="1400" i="1" u="sng" dirty="0" err="1"/>
              <a:t>галицком</a:t>
            </a:r>
            <a:r>
              <a:rPr lang="ru-RU" sz="1400" i="1" u="sng" dirty="0"/>
              <a:t> князе</a:t>
            </a:r>
          </a:p>
          <a:p>
            <a:pPr marL="88900" indent="-4763" fontAlgn="auto">
              <a:spcAft>
                <a:spcPts val="0"/>
              </a:spcAft>
              <a:buFont typeface="Comic Sans MS" pitchFamily="66" charset="0"/>
              <a:buNone/>
              <a:defRPr/>
            </a:pPr>
            <a:r>
              <a:rPr lang="ru-RU" sz="1400" dirty="0"/>
              <a:t>Галицкий </a:t>
            </a:r>
            <a:r>
              <a:rPr lang="ru-RU" sz="1400" dirty="0" err="1"/>
              <a:t>Осмомысл</a:t>
            </a:r>
            <a:r>
              <a:rPr lang="ru-RU" sz="1400" dirty="0"/>
              <a:t> Ярослав!</a:t>
            </a:r>
          </a:p>
          <a:p>
            <a:pPr marL="88900" indent="-4763" fontAlgn="auto">
              <a:spcAft>
                <a:spcPts val="0"/>
              </a:spcAft>
              <a:buFont typeface="Comic Sans MS" pitchFamily="66" charset="0"/>
              <a:buNone/>
              <a:defRPr/>
            </a:pPr>
            <a:r>
              <a:rPr lang="ru-RU" sz="1400" dirty="0"/>
              <a:t>Высоко сидишь ты на своем златокованом престоле,</a:t>
            </a:r>
          </a:p>
          <a:p>
            <a:pPr marL="88900" indent="-4763" fontAlgn="auto">
              <a:spcAft>
                <a:spcPts val="0"/>
              </a:spcAft>
              <a:buFont typeface="Comic Sans MS" pitchFamily="66" charset="0"/>
              <a:buNone/>
              <a:defRPr/>
            </a:pPr>
            <a:r>
              <a:rPr lang="ru-RU" sz="1400" dirty="0"/>
              <a:t>Подпёр горы Венгерские своими железными полками,</a:t>
            </a:r>
          </a:p>
          <a:p>
            <a:pPr marL="88900" indent="-4763" fontAlgn="auto">
              <a:spcAft>
                <a:spcPts val="0"/>
              </a:spcAft>
              <a:buFont typeface="Comic Sans MS" pitchFamily="66" charset="0"/>
              <a:buNone/>
              <a:defRPr/>
            </a:pPr>
            <a:r>
              <a:rPr lang="ru-RU" sz="1400" dirty="0"/>
              <a:t>Заступив королю путь, затворив Дунаю ворота…</a:t>
            </a:r>
          </a:p>
          <a:p>
            <a:pPr marL="88900" indent="-4763" algn="ctr" fontAlgn="auto">
              <a:spcAft>
                <a:spcPts val="0"/>
              </a:spcAft>
              <a:buFont typeface="Comic Sans MS" pitchFamily="66" charset="0"/>
              <a:buNone/>
              <a:defRPr/>
            </a:pPr>
            <a:r>
              <a:rPr lang="ru-RU" sz="1400" i="1" u="sng" dirty="0"/>
              <a:t>О князьях волынском и </a:t>
            </a:r>
            <a:r>
              <a:rPr lang="ru-RU" sz="1400" i="1" u="sng" dirty="0" err="1"/>
              <a:t>городенском</a:t>
            </a:r>
            <a:endParaRPr lang="ru-RU" sz="1400" i="1" u="sng" dirty="0"/>
          </a:p>
          <a:p>
            <a:pPr marL="88900" indent="-4763" fontAlgn="auto">
              <a:spcAft>
                <a:spcPts val="0"/>
              </a:spcAft>
              <a:buFont typeface="Comic Sans MS" pitchFamily="66" charset="0"/>
              <a:buNone/>
              <a:defRPr/>
            </a:pPr>
            <a:r>
              <a:rPr lang="ru-RU" sz="1400" dirty="0"/>
              <a:t>А ты, буйный Роман, и Мстислав! …</a:t>
            </a:r>
          </a:p>
          <a:p>
            <a:pPr marL="88900" indent="-4763" fontAlgn="auto">
              <a:spcAft>
                <a:spcPts val="0"/>
              </a:spcAft>
              <a:buFont typeface="Comic Sans MS" pitchFamily="66" charset="0"/>
              <a:buNone/>
              <a:defRPr/>
            </a:pPr>
            <a:r>
              <a:rPr lang="ru-RU" sz="1400" dirty="0"/>
              <a:t>Есть ведь у вас железные молодцы</a:t>
            </a:r>
          </a:p>
          <a:p>
            <a:pPr marL="88900" indent="-4763" fontAlgn="auto">
              <a:spcAft>
                <a:spcPts val="0"/>
              </a:spcAft>
              <a:buFont typeface="Comic Sans MS" pitchFamily="66" charset="0"/>
              <a:buNone/>
              <a:defRPr/>
            </a:pPr>
            <a:r>
              <a:rPr lang="ru-RU" sz="1400" dirty="0"/>
              <a:t>под шлемами латинскими.</a:t>
            </a:r>
          </a:p>
          <a:p>
            <a:pPr marL="88900" indent="-4763" fontAlgn="auto">
              <a:spcAft>
                <a:spcPts val="0"/>
              </a:spcAft>
              <a:buFont typeface="Comic Sans MS" pitchFamily="66" charset="0"/>
              <a:buNone/>
              <a:defRPr/>
            </a:pPr>
            <a:r>
              <a:rPr lang="ru-RU" sz="1400" dirty="0"/>
              <a:t>От них дрогнула земля и многие страны…</a:t>
            </a:r>
          </a:p>
        </p:txBody>
      </p:sp>
      <p:sp>
        <p:nvSpPr>
          <p:cNvPr id="7" name="Объект 6"/>
          <p:cNvSpPr>
            <a:spLocks noGrp="1"/>
          </p:cNvSpPr>
          <p:nvPr>
            <p:ph sz="half" idx="2"/>
          </p:nvPr>
        </p:nvSpPr>
        <p:spPr>
          <a:xfrm>
            <a:off x="5292725" y="828675"/>
            <a:ext cx="3598863" cy="4751388"/>
          </a:xfrm>
          <a:blipFill dpi="0" rotWithShape="1">
            <a:blip r:embed="rId3"/>
            <a:srcRect/>
            <a:tile tx="0" ty="0" sx="100000" sy="100000" flip="none" algn="tl"/>
          </a:blipFill>
          <a:ln>
            <a:round/>
          </a:ln>
        </p:spPr>
        <p:txBody>
          <a:bodyPr rtlCol="0" anchor="ctr">
            <a:noAutofit/>
          </a:bodyPr>
          <a:lstStyle/>
          <a:p>
            <a:pPr marL="82550" indent="282575" algn="ctr" fontAlgn="auto">
              <a:lnSpc>
                <a:spcPct val="150000"/>
              </a:lnSpc>
              <a:spcAft>
                <a:spcPts val="0"/>
              </a:spcAft>
              <a:buFont typeface="Comic Sans MS" pitchFamily="66" charset="0"/>
              <a:buNone/>
              <a:defRPr/>
            </a:pPr>
            <a:r>
              <a:rPr lang="ru-RU" sz="1800" i="1" dirty="0"/>
              <a:t>Глава 3. Русские земли и княжества</a:t>
            </a:r>
          </a:p>
          <a:p>
            <a:pPr marL="82550" indent="282575" algn="ctr" fontAlgn="auto">
              <a:lnSpc>
                <a:spcPct val="150000"/>
              </a:lnSpc>
              <a:spcAft>
                <a:spcPts val="0"/>
              </a:spcAft>
              <a:buFont typeface="Comic Sans MS" pitchFamily="66" charset="0"/>
              <a:buNone/>
              <a:defRPr/>
            </a:pPr>
            <a:endParaRPr lang="ru-RU" sz="1800" i="1" dirty="0"/>
          </a:p>
          <a:p>
            <a:pPr marL="82550" indent="1588" fontAlgn="auto">
              <a:lnSpc>
                <a:spcPct val="150000"/>
              </a:lnSpc>
              <a:spcAft>
                <a:spcPts val="0"/>
              </a:spcAft>
              <a:buFont typeface="Comic Sans MS" pitchFamily="66" charset="0"/>
              <a:buNone/>
              <a:defRPr/>
            </a:pPr>
            <a:r>
              <a:rPr lang="ru-RU" sz="1800" dirty="0"/>
              <a:t>§ 10. Раздробленность русских земель . . . 107</a:t>
            </a:r>
          </a:p>
          <a:p>
            <a:pPr marL="82550" indent="1588" fontAlgn="auto">
              <a:lnSpc>
                <a:spcPct val="150000"/>
              </a:lnSpc>
              <a:spcAft>
                <a:spcPts val="0"/>
              </a:spcAft>
              <a:buFont typeface="Comic Sans MS" pitchFamily="66" charset="0"/>
              <a:buNone/>
              <a:defRPr/>
            </a:pPr>
            <a:r>
              <a:rPr lang="ru-RU" sz="1800" dirty="0"/>
              <a:t>§ 11. Владимиро-Суздальское княжество . . . . . . . . . . . . . . . . . . . . . </a:t>
            </a:r>
            <a:r>
              <a:rPr lang="ru-RU" sz="1800" dirty="0" smtClean="0"/>
              <a:t>. 117</a:t>
            </a:r>
            <a:endParaRPr lang="ru-RU" sz="1800" dirty="0"/>
          </a:p>
          <a:p>
            <a:pPr marL="82550" indent="1588" fontAlgn="auto">
              <a:lnSpc>
                <a:spcPct val="150000"/>
              </a:lnSpc>
              <a:spcAft>
                <a:spcPts val="0"/>
              </a:spcAft>
              <a:buFont typeface="Comic Sans MS" pitchFamily="66" charset="0"/>
              <a:buNone/>
              <a:defRPr/>
            </a:pPr>
            <a:r>
              <a:rPr lang="ru-RU" sz="1800" dirty="0"/>
              <a:t>§ 12. Господин Великий Новгород . . . . . </a:t>
            </a:r>
            <a:r>
              <a:rPr lang="ru-RU" sz="1800" dirty="0" smtClean="0"/>
              <a:t>.</a:t>
            </a:r>
            <a:r>
              <a:rPr lang="ru-RU" sz="1800" dirty="0"/>
              <a:t> . . </a:t>
            </a:r>
            <a:r>
              <a:rPr lang="ru-RU" sz="1800" dirty="0" smtClean="0"/>
              <a:t> </a:t>
            </a:r>
            <a:r>
              <a:rPr lang="ru-RU" sz="1800" dirty="0"/>
              <a:t>126</a:t>
            </a:r>
          </a:p>
        </p:txBody>
      </p:sp>
      <p:sp>
        <p:nvSpPr>
          <p:cNvPr id="22" name="Стрелка вправо 21"/>
          <p:cNvSpPr/>
          <p:nvPr/>
        </p:nvSpPr>
        <p:spPr>
          <a:xfrm>
            <a:off x="3762000" y="2348880"/>
            <a:ext cx="1620000" cy="360000"/>
          </a:xfrm>
          <a:prstGeom prst="rightArrow">
            <a:avLst>
              <a:gd name="adj1" fmla="val 50000"/>
              <a:gd name="adj2" fmla="val 87830"/>
            </a:avLst>
          </a:prstGeom>
          <a:solidFill>
            <a:srgbClr val="FF0000"/>
          </a:solidFill>
          <a:ln>
            <a:solidFill>
              <a:srgbClr val="FFFF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3" name="Стрелка влево 22"/>
          <p:cNvSpPr/>
          <p:nvPr/>
        </p:nvSpPr>
        <p:spPr>
          <a:xfrm>
            <a:off x="3762000" y="4005064"/>
            <a:ext cx="1620000" cy="360000"/>
          </a:xfrm>
          <a:prstGeom prst="leftArrow">
            <a:avLst>
              <a:gd name="adj1" fmla="val 50000"/>
              <a:gd name="adj2" fmla="val 90532"/>
            </a:avLst>
          </a:prstGeom>
          <a:solidFill>
            <a:srgbClr val="00B050"/>
          </a:solidFill>
          <a:ln>
            <a:solidFill>
              <a:srgbClr val="FFFF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4" name="Скругленный прямоугольник 3"/>
          <p:cNvSpPr/>
          <p:nvPr/>
        </p:nvSpPr>
        <p:spPr>
          <a:xfrm>
            <a:off x="252000" y="5688000"/>
            <a:ext cx="8640000" cy="769501"/>
          </a:xfrm>
          <a:prstGeom prst="roundRect">
            <a:avLst>
              <a:gd name="adj" fmla="val 14188"/>
            </a:avLst>
          </a:prstGeom>
          <a:blipFill>
            <a:blip r:embed="rId3" cstate="print"/>
            <a:tile tx="0" ty="0" sx="100000" sy="100000" flip="none" algn="tl"/>
          </a:blipFill>
          <a:ln w="25400">
            <a:solidFill>
              <a:schemeClr val="bg1">
                <a:lumMod val="50000"/>
              </a:schemeClr>
            </a:solidFill>
          </a:ln>
          <a:scene3d>
            <a:camera prst="orthographicFront"/>
            <a:lightRig rig="threePt" dir="t"/>
          </a:scene3d>
          <a:sp3d>
            <a:bevelT prst="angle"/>
          </a:sp3d>
        </p:spPr>
        <p:txBody>
          <a:bodyPr>
            <a:spAutoFit/>
          </a:bodyPr>
          <a:lstStyle/>
          <a:p>
            <a:pPr fontAlgn="auto">
              <a:spcBef>
                <a:spcPts val="0"/>
              </a:spcBef>
              <a:spcAft>
                <a:spcPts val="0"/>
              </a:spcAft>
              <a:defRPr/>
            </a:pPr>
            <a:r>
              <a:rPr lang="ru-RU" sz="2000" dirty="0">
                <a:latin typeface="+mn-lt"/>
              </a:rPr>
              <a:t>	Сравни с оглавлением учебника (глава 3) – историю какого </a:t>
            </a:r>
            <a:r>
              <a:rPr lang="ru-RU" sz="2000" dirty="0">
                <a:latin typeface="+mn-lt"/>
              </a:rPr>
              <a:t>княжества </a:t>
            </a:r>
            <a:r>
              <a:rPr lang="ru-RU" sz="2000" dirty="0">
                <a:latin typeface="+mn-lt"/>
              </a:rPr>
              <a:t>мы изучаем особо?</a:t>
            </a:r>
          </a:p>
        </p:txBody>
      </p:sp>
      <p:sp>
        <p:nvSpPr>
          <p:cNvPr id="16407" name="Объект 6"/>
          <p:cNvSpPr>
            <a:spLocks/>
          </p:cNvSpPr>
          <p:nvPr/>
        </p:nvSpPr>
        <p:spPr bwMode="auto">
          <a:xfrm>
            <a:off x="252413" y="828675"/>
            <a:ext cx="8640762" cy="4751388"/>
          </a:xfrm>
          <a:prstGeom prst="roundRect">
            <a:avLst>
              <a:gd name="adj" fmla="val 8194"/>
            </a:avLst>
          </a:prstGeom>
          <a:blipFill dpi="0" rotWithShape="1">
            <a:blip r:embed="rId3"/>
            <a:srcRect/>
            <a:tile tx="0" ty="0" sx="100000" sy="100000" flip="none" algn="tl"/>
          </a:blipFill>
          <a:ln w="44450">
            <a:solidFill>
              <a:srgbClr val="00CC00"/>
            </a:solidFill>
            <a:round/>
            <a:headEnd/>
            <a:tailEnd/>
          </a:ln>
        </p:spPr>
        <p:txBody>
          <a:bodyPr anchor="ctr"/>
          <a:lstStyle/>
          <a:p>
            <a:pPr marL="82550" indent="282575" algn="ctr">
              <a:buFont typeface="Comic Sans MS" pitchFamily="66" charset="0"/>
              <a:buNone/>
            </a:pPr>
            <a:r>
              <a:rPr lang="ru-RU" sz="2800" i="1">
                <a:latin typeface="Comic Sans MS" pitchFamily="66" charset="0"/>
              </a:rPr>
              <a:t>Глава 3. Русские земли и княжества</a:t>
            </a:r>
          </a:p>
          <a:p>
            <a:pPr marL="82550" indent="282575" algn="ctr">
              <a:lnSpc>
                <a:spcPct val="200000"/>
              </a:lnSpc>
              <a:buFont typeface="Comic Sans MS" pitchFamily="66" charset="0"/>
              <a:buNone/>
            </a:pPr>
            <a:endParaRPr lang="ru-RU" sz="2800" i="1">
              <a:latin typeface="Comic Sans MS" pitchFamily="66" charset="0"/>
            </a:endParaRPr>
          </a:p>
          <a:p>
            <a:pPr marL="82550" indent="282575">
              <a:lnSpc>
                <a:spcPct val="200000"/>
              </a:lnSpc>
              <a:buFont typeface="Comic Sans MS" pitchFamily="66" charset="0"/>
              <a:buNone/>
            </a:pPr>
            <a:r>
              <a:rPr lang="ru-RU" sz="2800">
                <a:latin typeface="Comic Sans MS" pitchFamily="66" charset="0"/>
              </a:rPr>
              <a:t>§ 10. Раздробленность русских земель . .  107</a:t>
            </a:r>
          </a:p>
          <a:p>
            <a:pPr marL="82550" indent="282575">
              <a:lnSpc>
                <a:spcPct val="200000"/>
              </a:lnSpc>
              <a:buFont typeface="Comic Sans MS" pitchFamily="66" charset="0"/>
              <a:buNone/>
            </a:pPr>
            <a:r>
              <a:rPr lang="ru-RU" sz="2800">
                <a:latin typeface="Comic Sans MS" pitchFamily="66" charset="0"/>
              </a:rPr>
              <a:t>§ 11. Владимиро-Суздальское княжество.  117</a:t>
            </a:r>
          </a:p>
          <a:p>
            <a:pPr marL="82550" indent="282575">
              <a:lnSpc>
                <a:spcPct val="200000"/>
              </a:lnSpc>
              <a:buFont typeface="Comic Sans MS" pitchFamily="66" charset="0"/>
              <a:buNone/>
            </a:pPr>
            <a:r>
              <a:rPr lang="ru-RU" sz="2800">
                <a:latin typeface="Comic Sans MS" pitchFamily="66" charset="0"/>
              </a:rPr>
              <a:t>§ 12. Господин Великий Новгород . . . . . 126</a:t>
            </a:r>
          </a:p>
        </p:txBody>
      </p:sp>
      <p:sp>
        <p:nvSpPr>
          <p:cNvPr id="12" name="Объект 1"/>
          <p:cNvSpPr>
            <a:spLocks/>
          </p:cNvSpPr>
          <p:nvPr/>
        </p:nvSpPr>
        <p:spPr bwMode="auto">
          <a:xfrm>
            <a:off x="254000" y="836613"/>
            <a:ext cx="8639175" cy="4751387"/>
          </a:xfrm>
          <a:prstGeom prst="roundRect">
            <a:avLst>
              <a:gd name="adj" fmla="val 8097"/>
            </a:avLst>
          </a:prstGeom>
          <a:blipFill dpi="0" rotWithShape="1">
            <a:blip r:embed="rId3"/>
            <a:srcRect/>
            <a:tile tx="0" ty="0" sx="100000" sy="100000" flip="none" algn="tl"/>
          </a:blipFill>
          <a:ln w="44450">
            <a:solidFill>
              <a:srgbClr val="FF0000"/>
            </a:solidFill>
            <a:round/>
            <a:headEnd/>
            <a:tailEnd/>
          </a:ln>
        </p:spPr>
        <p:txBody>
          <a:bodyPr anchor="ctr"/>
          <a:lstStyle/>
          <a:p>
            <a:pPr marL="88900" algn="ctr">
              <a:buFont typeface="Comic Sans MS" pitchFamily="66" charset="0"/>
              <a:buNone/>
            </a:pPr>
            <a:r>
              <a:rPr lang="ru-RU" sz="2000" i="1">
                <a:latin typeface="Comic Sans MS" pitchFamily="66" charset="0"/>
              </a:rPr>
              <a:t>Из «Слова о полку Игореве»</a:t>
            </a:r>
          </a:p>
          <a:p>
            <a:pPr marL="88900" algn="ctr">
              <a:buFont typeface="Comic Sans MS" pitchFamily="66" charset="0"/>
              <a:buNone/>
            </a:pPr>
            <a:r>
              <a:rPr lang="ru-RU" sz="2000" i="1">
                <a:latin typeface="Comic Sans MS" pitchFamily="66" charset="0"/>
              </a:rPr>
              <a:t>О князе владимиро-суздальском</a:t>
            </a:r>
          </a:p>
          <a:p>
            <a:pPr marL="88900">
              <a:buFont typeface="Comic Sans MS" pitchFamily="66" charset="0"/>
              <a:buNone/>
            </a:pPr>
            <a:r>
              <a:rPr lang="ru-RU" sz="2000">
                <a:latin typeface="Comic Sans MS" pitchFamily="66" charset="0"/>
              </a:rPr>
              <a:t>Великий князь Всеволод! …</a:t>
            </a:r>
          </a:p>
          <a:p>
            <a:pPr marL="88900">
              <a:buFont typeface="Comic Sans MS" pitchFamily="66" charset="0"/>
              <a:buNone/>
            </a:pPr>
            <a:r>
              <a:rPr lang="ru-RU" sz="2000">
                <a:latin typeface="Comic Sans MS" pitchFamily="66" charset="0"/>
              </a:rPr>
              <a:t>Ты ведь можешь Волгу вёслами расплескать,</a:t>
            </a:r>
          </a:p>
          <a:p>
            <a:pPr marL="88900">
              <a:buFont typeface="Comic Sans MS" pitchFamily="66" charset="0"/>
              <a:buNone/>
            </a:pPr>
            <a:r>
              <a:rPr lang="ru-RU" sz="2000">
                <a:latin typeface="Comic Sans MS" pitchFamily="66" charset="0"/>
              </a:rPr>
              <a:t>А Дон шеломами вычерпать.</a:t>
            </a:r>
          </a:p>
          <a:p>
            <a:pPr marL="88900" algn="ctr">
              <a:buFont typeface="Comic Sans MS" pitchFamily="66" charset="0"/>
              <a:buNone/>
            </a:pPr>
            <a:r>
              <a:rPr lang="ru-RU" sz="2000" i="1">
                <a:latin typeface="Comic Sans MS" pitchFamily="66" charset="0"/>
              </a:rPr>
              <a:t>О галицком князе</a:t>
            </a:r>
          </a:p>
          <a:p>
            <a:pPr marL="88900">
              <a:buFont typeface="Comic Sans MS" pitchFamily="66" charset="0"/>
              <a:buNone/>
            </a:pPr>
            <a:r>
              <a:rPr lang="ru-RU" sz="2000">
                <a:latin typeface="Comic Sans MS" pitchFamily="66" charset="0"/>
              </a:rPr>
              <a:t>Галицкий Осмомысл Ярослав!</a:t>
            </a:r>
          </a:p>
          <a:p>
            <a:pPr marL="88900">
              <a:buFont typeface="Comic Sans MS" pitchFamily="66" charset="0"/>
              <a:buNone/>
            </a:pPr>
            <a:r>
              <a:rPr lang="ru-RU" sz="2000">
                <a:latin typeface="Comic Sans MS" pitchFamily="66" charset="0"/>
              </a:rPr>
              <a:t>Высоко сидишь ты на своём златокованом престоле,</a:t>
            </a:r>
          </a:p>
          <a:p>
            <a:pPr marL="88900">
              <a:buFont typeface="Comic Sans MS" pitchFamily="66" charset="0"/>
              <a:buNone/>
            </a:pPr>
            <a:r>
              <a:rPr lang="ru-RU" sz="2000">
                <a:latin typeface="Comic Sans MS" pitchFamily="66" charset="0"/>
              </a:rPr>
              <a:t>Подпёр горы Венгерские своими железными полками,</a:t>
            </a:r>
          </a:p>
          <a:p>
            <a:pPr marL="88900">
              <a:buFont typeface="Comic Sans MS" pitchFamily="66" charset="0"/>
              <a:buNone/>
            </a:pPr>
            <a:r>
              <a:rPr lang="ru-RU" sz="2000">
                <a:latin typeface="Comic Sans MS" pitchFamily="66" charset="0"/>
              </a:rPr>
              <a:t>Заступив королю путь, затворив Дунаю ворота…</a:t>
            </a:r>
          </a:p>
          <a:p>
            <a:pPr marL="88900" algn="ctr">
              <a:buFont typeface="Comic Sans MS" pitchFamily="66" charset="0"/>
              <a:buNone/>
            </a:pPr>
            <a:r>
              <a:rPr lang="ru-RU" sz="2000" i="1">
                <a:latin typeface="Comic Sans MS" pitchFamily="66" charset="0"/>
              </a:rPr>
              <a:t>О князьях волынском и городенском</a:t>
            </a:r>
          </a:p>
          <a:p>
            <a:pPr marL="88900">
              <a:buFont typeface="Comic Sans MS" pitchFamily="66" charset="0"/>
              <a:buNone/>
            </a:pPr>
            <a:r>
              <a:rPr lang="ru-RU" sz="2000">
                <a:latin typeface="Comic Sans MS" pitchFamily="66" charset="0"/>
              </a:rPr>
              <a:t>А ты, буйный Роман, и Мстислав! …</a:t>
            </a:r>
          </a:p>
          <a:p>
            <a:pPr marL="88900">
              <a:buFont typeface="Comic Sans MS" pitchFamily="66" charset="0"/>
              <a:buNone/>
            </a:pPr>
            <a:r>
              <a:rPr lang="ru-RU" sz="2000">
                <a:latin typeface="Comic Sans MS" pitchFamily="66" charset="0"/>
              </a:rPr>
              <a:t>Есть ведь у вас железные молодцы</a:t>
            </a:r>
          </a:p>
          <a:p>
            <a:pPr marL="88900">
              <a:buFont typeface="Comic Sans MS" pitchFamily="66" charset="0"/>
              <a:buNone/>
            </a:pPr>
            <a:r>
              <a:rPr lang="ru-RU" sz="2000">
                <a:latin typeface="Comic Sans MS" pitchFamily="66" charset="0"/>
              </a:rPr>
              <a:t>под шлемами латинскими.</a:t>
            </a:r>
          </a:p>
          <a:p>
            <a:pPr marL="88900">
              <a:buFont typeface="Comic Sans MS" pitchFamily="66" charset="0"/>
              <a:buNone/>
            </a:pPr>
            <a:r>
              <a:rPr lang="ru-RU" sz="2000">
                <a:latin typeface="Comic Sans MS" pitchFamily="66" charset="0"/>
              </a:rPr>
              <a:t>От них дрогнула земля и многие страны…</a:t>
            </a:r>
          </a:p>
        </p:txBody>
      </p:sp>
      <p:sp>
        <p:nvSpPr>
          <p:cNvPr id="6" name="Скругленный прямоугольник 5"/>
          <p:cNvSpPr/>
          <p:nvPr/>
        </p:nvSpPr>
        <p:spPr>
          <a:xfrm>
            <a:off x="252000" y="5688000"/>
            <a:ext cx="8640000" cy="1123712"/>
          </a:xfrm>
          <a:prstGeom prst="roundRect">
            <a:avLst/>
          </a:prstGeom>
          <a:blipFill>
            <a:blip r:embed="rId3" cstate="print">
              <a:extLst/>
            </a:blip>
            <a:tile tx="0" ty="0" sx="100000" sy="100000" flip="none" algn="tl"/>
          </a:blipFill>
          <a:ln w="25400">
            <a:solidFill>
              <a:schemeClr val="tx1">
                <a:lumMod val="50000"/>
              </a:schemeClr>
            </a:solidFill>
          </a:ln>
          <a:scene3d>
            <a:camera prst="orthographicFront"/>
            <a:lightRig rig="threePt" dir="t"/>
          </a:scene3d>
          <a:sp3d>
            <a:bevelT prst="angle"/>
          </a:sp3d>
        </p:spPr>
        <p:txBody>
          <a:bodyPr>
            <a:spAutoFit/>
          </a:bodyPr>
          <a:lstStyle/>
          <a:p>
            <a:pPr fontAlgn="auto">
              <a:spcBef>
                <a:spcPts val="0"/>
              </a:spcBef>
              <a:spcAft>
                <a:spcPts val="0"/>
              </a:spcAft>
              <a:defRPr/>
            </a:pPr>
            <a:r>
              <a:rPr lang="ru-RU" sz="2000" dirty="0">
                <a:latin typeface="+mn-lt"/>
              </a:rPr>
              <a:t>	Как описаны в «Слове…» разные русские князья – можно ли </a:t>
            </a:r>
            <a:r>
              <a:rPr lang="ru-RU" sz="2000" dirty="0">
                <a:latin typeface="+mn-lt"/>
              </a:rPr>
              <a:t>сказать</a:t>
            </a:r>
            <a:r>
              <a:rPr lang="ru-RU" sz="2000" dirty="0">
                <a:latin typeface="+mn-lt"/>
              </a:rPr>
              <a:t>, что автор чем-то выделяет владимиро-суздальского князя?</a:t>
            </a:r>
          </a:p>
        </p:txBody>
      </p:sp>
      <p:sp>
        <p:nvSpPr>
          <p:cNvPr id="3" name="Заголовок 2"/>
          <p:cNvSpPr>
            <a:spLocks noGrp="1"/>
          </p:cNvSpPr>
          <p:nvPr>
            <p:ph type="title"/>
          </p:nvPr>
        </p:nvSpPr>
        <p:spPr/>
        <p:txBody>
          <a:bodyPr>
            <a:normAutofit fontScale="90000"/>
          </a:bodyPr>
          <a:lstStyle/>
          <a:p>
            <a:pPr fontAlgn="auto">
              <a:spcAft>
                <a:spcPts val="0"/>
              </a:spcAft>
              <a:defRPr/>
            </a:pPr>
            <a:r>
              <a:rPr lang="ru-RU" dirty="0"/>
              <a:t>ОПРЕДЕЛЯЕМ ПРОБЛЕМУ</a:t>
            </a:r>
          </a:p>
        </p:txBody>
      </p:sp>
      <p:sp>
        <p:nvSpPr>
          <p:cNvPr id="20" name="Овал 19"/>
          <p:cNvSpPr>
            <a:spLocks noChangeAspect="1"/>
          </p:cNvSpPr>
          <p:nvPr/>
        </p:nvSpPr>
        <p:spPr>
          <a:xfrm>
            <a:off x="827616" y="5765737"/>
            <a:ext cx="288000" cy="288000"/>
          </a:xfrm>
          <a:prstGeom prst="ellipse">
            <a:avLst/>
          </a:prstGeom>
          <a:solidFill>
            <a:schemeClr val="accent1">
              <a:lumMod val="75000"/>
            </a:schemeClr>
          </a:solidFill>
          <a:ln>
            <a:solidFill>
              <a:schemeClr val="tx1">
                <a:lumMod val="50000"/>
              </a:schemeClr>
            </a:solidFill>
          </a:ln>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lIns="10796" tIns="409271" rIns="10794" bIns="409269" spcCol="1270" anchor="ctr"/>
          <a:lstStyle/>
          <a:p>
            <a:pPr algn="ctr" defTabSz="755650" fontAlgn="auto">
              <a:lnSpc>
                <a:spcPct val="90000"/>
              </a:lnSpc>
              <a:spcBef>
                <a:spcPts val="0"/>
              </a:spcBef>
              <a:spcAft>
                <a:spcPct val="35000"/>
              </a:spcAft>
              <a:defRPr/>
            </a:pPr>
            <a:endParaRPr lang="ru-RU" sz="2300" dirty="0"/>
          </a:p>
        </p:txBody>
      </p:sp>
      <p:pic>
        <p:nvPicPr>
          <p:cNvPr id="16405" name="Picture 11"/>
          <p:cNvPicPr>
            <a:picLocks noChangeAspect="1" noChangeArrowheads="1"/>
          </p:cNvPicPr>
          <p:nvPr/>
        </p:nvPicPr>
        <p:blipFill>
          <a:blip r:embed="rId4">
            <a:clrChange>
              <a:clrFrom>
                <a:srgbClr val="DCE1E2"/>
              </a:clrFrom>
              <a:clrTo>
                <a:srgbClr val="DCE1E2">
                  <a:alpha val="0"/>
                </a:srgbClr>
              </a:clrTo>
            </a:clrChange>
          </a:blip>
          <a:srcRect/>
          <a:stretch>
            <a:fillRect/>
          </a:stretch>
        </p:blipFill>
        <p:spPr bwMode="auto">
          <a:xfrm>
            <a:off x="8528050" y="0"/>
            <a:ext cx="615950" cy="1331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nextCondLst>
                <p:cond evt="onClick" delay="0">
                  <p:tgtEl>
                    <p:spTgt spid="4"/>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407"/>
                                        </p:tgtEl>
                                        <p:attrNameLst>
                                          <p:attrName>style.visibility</p:attrName>
                                        </p:attrNameLst>
                                      </p:cBhvr>
                                      <p:to>
                                        <p:strVal val="visible"/>
                                      </p:to>
                                    </p:set>
                                    <p:animEffect transition="in" filter="fade">
                                      <p:cBhvr>
                                        <p:cTn id="31" dur="500"/>
                                        <p:tgtEl>
                                          <p:spTgt spid="16407"/>
                                        </p:tgtEl>
                                      </p:cBhvr>
                                    </p:animEffect>
                                  </p:childTnLst>
                                </p:cTn>
                              </p:par>
                            </p:childTnLst>
                          </p:cTn>
                        </p:par>
                      </p:childTnLst>
                    </p:cTn>
                  </p:par>
                </p:childTnLst>
              </p:cTn>
              <p:nextCondLst>
                <p:cond evt="onClick" delay="0">
                  <p:tgtEl>
                    <p:spTgt spid="7"/>
                  </p:tgtEl>
                </p:cond>
              </p:nextCondLst>
            </p:seq>
            <p:seq concurrent="1" nextAc="seek">
              <p:cTn id="32" restart="whenNotActive" fill="hold" evtFilter="cancelBubble" nodeType="interactiveSeq">
                <p:stCondLst>
                  <p:cond evt="onClick" delay="0">
                    <p:tgtEl>
                      <p:spTgt spid="16407"/>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6407"/>
                                        </p:tgtEl>
                                      </p:cBhvr>
                                    </p:animEffect>
                                    <p:set>
                                      <p:cBhvr>
                                        <p:cTn id="37" dur="1" fill="hold">
                                          <p:stCondLst>
                                            <p:cond delay="499"/>
                                          </p:stCondLst>
                                        </p:cTn>
                                        <p:tgtEl>
                                          <p:spTgt spid="16407"/>
                                        </p:tgtEl>
                                        <p:attrNameLst>
                                          <p:attrName>style.visibility</p:attrName>
                                        </p:attrNameLst>
                                      </p:cBhvr>
                                      <p:to>
                                        <p:strVal val="hidden"/>
                                      </p:to>
                                    </p:set>
                                  </p:childTnLst>
                                </p:cTn>
                              </p:par>
                            </p:childTnLst>
                          </p:cTn>
                        </p:par>
                      </p:childTnLst>
                    </p:cTn>
                  </p:par>
                </p:childTnLst>
              </p:cTn>
              <p:nextCondLst>
                <p:cond evt="onClick" delay="0">
                  <p:tgtEl>
                    <p:spTgt spid="16407"/>
                  </p:tgtEl>
                </p:cond>
              </p:nextCondLst>
            </p:seq>
          </p:childTnLst>
        </p:cTn>
      </p:par>
    </p:tnLst>
    <p:bldLst>
      <p:bldP spid="16407" grpId="0" animBg="1"/>
      <p:bldP spid="16407" grpId="1" animBg="1"/>
      <p:bldP spid="12" grpId="0" animBg="1"/>
      <p:bldP spid="1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ая прямоугольная выноска 18"/>
          <p:cNvSpPr/>
          <p:nvPr/>
        </p:nvSpPr>
        <p:spPr>
          <a:xfrm>
            <a:off x="252000" y="1800000"/>
            <a:ext cx="8640000" cy="3600000"/>
          </a:xfrm>
          <a:prstGeom prst="wedgeRoundRectCallout">
            <a:avLst>
              <a:gd name="adj1" fmla="val -28896"/>
              <a:gd name="adj2" fmla="val -67988"/>
              <a:gd name="adj3" fmla="val 16667"/>
            </a:avLst>
          </a:prstGeom>
          <a:gradFill>
            <a:gsLst>
              <a:gs pos="0">
                <a:schemeClr val="accent4">
                  <a:lumMod val="60000"/>
                  <a:lumOff val="40000"/>
                </a:schemeClr>
              </a:gs>
              <a:gs pos="80000">
                <a:schemeClr val="accent4">
                  <a:lumMod val="40000"/>
                  <a:lumOff val="60000"/>
                </a:schemeClr>
              </a:gs>
              <a:gs pos="100000">
                <a:schemeClr val="accent4">
                  <a:lumMod val="20000"/>
                  <a:lumOff val="80000"/>
                </a:schemeClr>
              </a:gs>
            </a:gsLst>
            <a:lin ang="16200000" scaled="0"/>
          </a:gradFill>
          <a:ln w="12700">
            <a:solidFill>
              <a:schemeClr val="tx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ПОЧЕМУ МЫ ПОДРОБНО ИЗУЧАЕМ ИСТОРИЮ ИМЕННО ВЛАДИМИРО-СУЗДАЛЬСКОГО КНЯЖЕСТВА?</a:t>
            </a:r>
            <a:endParaRPr lang="ru-RU"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1" name="Скругленный прямоугольник 20"/>
          <p:cNvSpPr/>
          <p:nvPr/>
        </p:nvSpPr>
        <p:spPr>
          <a:xfrm>
            <a:off x="252000" y="1800000"/>
            <a:ext cx="8640000" cy="3600000"/>
          </a:xfrm>
          <a:prstGeom prst="roundRect">
            <a:avLst/>
          </a:prstGeom>
          <a:gradFill>
            <a:gsLst>
              <a:gs pos="0">
                <a:schemeClr val="accent6">
                  <a:lumMod val="40000"/>
                  <a:lumOff val="60000"/>
                </a:schemeClr>
              </a:gs>
              <a:gs pos="50000">
                <a:schemeClr val="accent5">
                  <a:lumMod val="40000"/>
                  <a:lumOff val="60000"/>
                </a:schemeClr>
              </a:gs>
              <a:gs pos="100000">
                <a:schemeClr val="accent6">
                  <a:lumMod val="40000"/>
                  <a:lumOff val="60000"/>
                </a:schemeClr>
              </a:gs>
            </a:gsLst>
            <a:lin ang="5400000" scaled="0"/>
          </a:gradFill>
          <a:ln w="12700">
            <a:solidFill>
              <a:schemeClr val="tx1">
                <a:lumMod val="50000"/>
              </a:schemeClr>
            </a:solidFill>
          </a:ln>
          <a:scene3d>
            <a:camera prst="orthographicFront">
              <a:rot lat="0" lon="0" rev="0"/>
            </a:camera>
            <a:lightRig rig="threePt" dir="t">
              <a:rot lat="0" lon="0" rev="1200000"/>
            </a:lightRig>
          </a:scene3d>
          <a:sp3d>
            <a:bevelT w="63500" h="25400" prst="angle"/>
          </a:sp3d>
        </p:spPr>
        <p:style>
          <a:lnRef idx="0">
            <a:schemeClr val="accent1"/>
          </a:lnRef>
          <a:fillRef idx="1001">
            <a:schemeClr val="lt1"/>
          </a:fillRef>
          <a:effectRef idx="3">
            <a:schemeClr val="accent1"/>
          </a:effectRef>
          <a:fontRef idx="minor">
            <a:schemeClr val="lt1"/>
          </a:fontRef>
        </p:style>
        <p:txBody>
          <a:bodyPr anchor="ctr">
            <a:spAutoFit/>
          </a:bodyPr>
          <a:lstStyle/>
          <a:p>
            <a:pPr algn="ctr" fontAlgn="auto">
              <a:spcBef>
                <a:spcPts val="0"/>
              </a:spcBef>
              <a:spcAft>
                <a:spcPts val="0"/>
              </a:spcAft>
              <a:defRPr/>
            </a:pPr>
            <a:r>
              <a:rPr lang="ru-RU" sz="3200" dirty="0">
                <a:solidFill>
                  <a:schemeClr val="tx1"/>
                </a:solidFill>
              </a:rPr>
              <a:t>ВАША ФОРМУЛИРОВКА ПРОБЛЕМЫ МОЖЕТ НЕ СОВПАДАТЬ С АВТОРСКОЙ. ПОЖАЛУЙСТА, ВЫБЕРИТЕ В КЛАССЕ ТУ ФОРМУЛИРОВКУ, КОТОРАЯ ВАМ НАИБОЛЕЕ ИНТЕРЕСНА! </a:t>
            </a:r>
            <a:endParaRPr lang="ru-RU" sz="3200" dirty="0">
              <a:solidFill>
                <a:schemeClr val="tx1"/>
              </a:solidFill>
            </a:endParaRPr>
          </a:p>
        </p:txBody>
      </p:sp>
      <p:sp>
        <p:nvSpPr>
          <p:cNvPr id="3" name="Заголовок 2"/>
          <p:cNvSpPr>
            <a:spLocks noGrp="1"/>
          </p:cNvSpPr>
          <p:nvPr>
            <p:ph type="title"/>
          </p:nvPr>
        </p:nvSpPr>
        <p:spPr/>
        <p:txBody>
          <a:bodyPr>
            <a:normAutofit fontScale="90000"/>
          </a:bodyPr>
          <a:lstStyle/>
          <a:p>
            <a:pPr fontAlgn="auto">
              <a:spcAft>
                <a:spcPts val="0"/>
              </a:spcAft>
              <a:defRPr/>
            </a:pPr>
            <a:r>
              <a:rPr lang="ru-RU" dirty="0"/>
              <a:t>ОПРЕДЕЛЯЕМ ПРОБЛЕМУ</a:t>
            </a:r>
          </a:p>
        </p:txBody>
      </p:sp>
      <p:pic>
        <p:nvPicPr>
          <p:cNvPr id="18438" name="Picture 11"/>
          <p:cNvPicPr>
            <a:picLocks noChangeAspect="1" noChangeArrowheads="1"/>
          </p:cNvPicPr>
          <p:nvPr/>
        </p:nvPicPr>
        <p:blipFill>
          <a:blip r:embed="rId3">
            <a:clrChange>
              <a:clrFrom>
                <a:srgbClr val="DCE1E2"/>
              </a:clrFrom>
              <a:clrTo>
                <a:srgbClr val="DCE1E2">
                  <a:alpha val="0"/>
                </a:srgbClr>
              </a:clrTo>
            </a:clrChange>
          </a:blip>
          <a:srcRect/>
          <a:stretch>
            <a:fillRect/>
          </a:stretch>
        </p:blipFill>
        <p:spPr bwMode="auto">
          <a:xfrm>
            <a:off x="8528050" y="0"/>
            <a:ext cx="615950" cy="1331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18" name="Group 38"/>
          <p:cNvGraphicFramePr>
            <a:graphicFrameLocks noGrp="1"/>
          </p:cNvGraphicFramePr>
          <p:nvPr/>
        </p:nvGraphicFramePr>
        <p:xfrm>
          <a:off x="252413" y="981075"/>
          <a:ext cx="8640762" cy="5730875"/>
        </p:xfrm>
        <a:graphic>
          <a:graphicData uri="http://schemas.openxmlformats.org/drawingml/2006/table">
            <a:tbl>
              <a:tblPr/>
              <a:tblGrid>
                <a:gridCol w="2303462"/>
                <a:gridCol w="576263"/>
                <a:gridCol w="5761037"/>
              </a:tblGrid>
              <a:tr h="3984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100" b="1" i="0" u="none" strike="noStrike" cap="none" normalizeH="0" baseline="0" smtClean="0">
                          <a:ln>
                            <a:noFill/>
                          </a:ln>
                          <a:solidFill>
                            <a:srgbClr val="800000"/>
                          </a:solidFill>
                          <a:effectLst/>
                          <a:latin typeface="Comic Sans MS" pitchFamily="66" charset="0"/>
                        </a:rPr>
                        <a:t>Понятия</a:t>
                      </a:r>
                    </a:p>
                  </a:txBody>
                  <a:tcPr marL="54000" marR="54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2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100" b="1" i="0" u="none" strike="noStrike" cap="none" normalizeH="0" baseline="0" smtClean="0">
                        <a:ln>
                          <a:noFill/>
                        </a:ln>
                        <a:solidFill>
                          <a:srgbClr val="800000"/>
                        </a:solidFill>
                        <a:effectLst/>
                        <a:latin typeface="Comic Sans MS" pitchFamily="66" charset="0"/>
                      </a:endParaRPr>
                    </a:p>
                  </a:txBody>
                  <a:tcPr marL="54000" marR="54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2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100" b="1" i="0" u="none" strike="noStrike" cap="none" normalizeH="0" baseline="0" smtClean="0">
                          <a:ln>
                            <a:noFill/>
                          </a:ln>
                          <a:solidFill>
                            <a:srgbClr val="800000"/>
                          </a:solidFill>
                          <a:effectLst/>
                          <a:latin typeface="Comic Sans MS" pitchFamily="66" charset="0"/>
                        </a:rPr>
                        <a:t>Определения</a:t>
                      </a:r>
                    </a:p>
                  </a:txBody>
                  <a:tcPr marL="54000" marR="54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2CC"/>
                    </a:solidFill>
                  </a:tcPr>
                </a:tc>
              </a:tr>
              <a:tr h="709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rgbClr val="800000"/>
                          </a:solidFill>
                          <a:effectLst/>
                          <a:latin typeface="Comic Sans MS" pitchFamily="66" charset="0"/>
                        </a:rPr>
                        <a:t>Династия</a:t>
                      </a:r>
                    </a:p>
                  </a:txBody>
                  <a:tcPr marL="54000" marR="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rowSpan="5">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100" b="0" i="0" u="none" strike="noStrike" cap="none" normalizeH="0" baseline="0" smtClean="0">
                        <a:ln>
                          <a:noFill/>
                        </a:ln>
                        <a:solidFill>
                          <a:srgbClr val="800000"/>
                        </a:solidFill>
                        <a:effectLst/>
                        <a:latin typeface="Comic Sans MS" pitchFamily="66" charset="0"/>
                      </a:endParaRPr>
                    </a:p>
                  </a:txBody>
                  <a:tcPr marL="54000" marR="54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800000"/>
                          </a:solidFill>
                          <a:effectLst/>
                          <a:latin typeface="Comic Sans MS" pitchFamily="66" charset="0"/>
                        </a:rPr>
                        <a:t>Состояние, при котором единое государство разделяется на много независимых</a:t>
                      </a:r>
                    </a:p>
                  </a:txBody>
                  <a:tcPr marL="54000" marR="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r h="10191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rgbClr val="800000"/>
                          </a:solidFill>
                          <a:effectLst/>
                          <a:latin typeface="Comic Sans MS" pitchFamily="66" charset="0"/>
                        </a:rPr>
                        <a:t>Дружина </a:t>
                      </a:r>
                    </a:p>
                  </a:txBody>
                  <a:tcPr marL="54000" marR="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800000"/>
                          </a:solidFill>
                          <a:effectLst/>
                          <a:latin typeface="Comic Sans MS" pitchFamily="66" charset="0"/>
                        </a:rPr>
                        <a:t>Организация управления обществом, людьми, которые проживают на определённой территории</a:t>
                      </a:r>
                    </a:p>
                  </a:txBody>
                  <a:tcPr marL="54000" marR="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r h="709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rgbClr val="800000"/>
                          </a:solidFill>
                          <a:effectLst/>
                          <a:latin typeface="Comic Sans MS" pitchFamily="66" charset="0"/>
                        </a:rPr>
                        <a:t>Государство </a:t>
                      </a:r>
                    </a:p>
                  </a:txBody>
                  <a:tcPr marL="54000" marR="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800000"/>
                          </a:solidFill>
                          <a:effectLst/>
                          <a:latin typeface="Comic Sans MS" pitchFamily="66" charset="0"/>
                        </a:rPr>
                        <a:t>Принятый на Руси титул верховного правителя государства</a:t>
                      </a:r>
                    </a:p>
                  </a:txBody>
                  <a:tcPr marL="54000" marR="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r h="1330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rgbClr val="800000"/>
                          </a:solidFill>
                          <a:effectLst/>
                          <a:latin typeface="Comic Sans MS" pitchFamily="66" charset="0"/>
                        </a:rPr>
                        <a:t>Великий князь </a:t>
                      </a:r>
                    </a:p>
                  </a:txBody>
                  <a:tcPr marL="54000" marR="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800000"/>
                          </a:solidFill>
                          <a:effectLst/>
                          <a:latin typeface="Comic Sans MS" pitchFamily="66" charset="0"/>
                        </a:rPr>
                        <a:t>Ряд последовательно правящих монархов из одного рода, сменяющих друг друга по праву родства и законам престолонаследия</a:t>
                      </a:r>
                    </a:p>
                  </a:txBody>
                  <a:tcPr marL="54000" marR="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r h="15224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rgbClr val="800000"/>
                          </a:solidFill>
                          <a:effectLst/>
                          <a:latin typeface="Comic Sans MS" pitchFamily="66" charset="0"/>
                        </a:rPr>
                        <a:t>Государствен-ная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rgbClr val="800000"/>
                          </a:solidFill>
                          <a:effectLst/>
                          <a:latin typeface="Comic Sans MS" pitchFamily="66" charset="0"/>
                        </a:rPr>
                        <a:t>раздроблен-ность</a:t>
                      </a:r>
                    </a:p>
                  </a:txBody>
                  <a:tcPr marL="54000" marR="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800000"/>
                          </a:solidFill>
                          <a:effectLst/>
                          <a:latin typeface="Comic Sans MS" pitchFamily="66" charset="0"/>
                        </a:rPr>
                        <a:t>Объединения  воинов, которые служили князю, сделали войну своей профессией и жили за счёт добычи, распределяемой князем, а также за счёт доходов князя</a:t>
                      </a:r>
                    </a:p>
                  </a:txBody>
                  <a:tcPr marL="54000" marR="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bl>
          </a:graphicData>
        </a:graphic>
      </p:graphicFrame>
      <p:sp>
        <p:nvSpPr>
          <p:cNvPr id="6" name="Скругленный прямоугольник 5"/>
          <p:cNvSpPr/>
          <p:nvPr/>
        </p:nvSpPr>
        <p:spPr>
          <a:xfrm>
            <a:off x="226569" y="4080128"/>
            <a:ext cx="8640000" cy="1055608"/>
          </a:xfrm>
          <a:prstGeom prst="roundRect">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spAutoFit/>
          </a:bodyPr>
          <a:lstStyle/>
          <a:p>
            <a:pPr indent="358775"/>
            <a:r>
              <a:rPr lang="ru-RU" sz="2800" b="1">
                <a:solidFill>
                  <a:srgbClr val="0070C0"/>
                </a:solidFill>
                <a:latin typeface="Comic Sans MS" pitchFamily="66" charset="0"/>
              </a:rPr>
              <a:t>Необходимый уровень.</a:t>
            </a:r>
            <a:r>
              <a:rPr lang="ru-RU" sz="2800" b="1">
                <a:solidFill>
                  <a:srgbClr val="00B0F0"/>
                </a:solidFill>
                <a:latin typeface="Comic Sans MS" pitchFamily="66" charset="0"/>
              </a:rPr>
              <a:t> </a:t>
            </a:r>
            <a:r>
              <a:rPr lang="ru-RU" sz="2800">
                <a:latin typeface="Comic Sans MS" pitchFamily="66" charset="0"/>
              </a:rPr>
              <a:t>С помощью стрелок соедини понятия с их определениями.</a:t>
            </a:r>
          </a:p>
        </p:txBody>
      </p:sp>
      <p:sp>
        <p:nvSpPr>
          <p:cNvPr id="20" name="Заголовок 19"/>
          <p:cNvSpPr>
            <a:spLocks noGrp="1"/>
          </p:cNvSpPr>
          <p:nvPr>
            <p:ph type="title"/>
          </p:nvPr>
        </p:nvSpPr>
        <p:spPr/>
        <p:txBody>
          <a:bodyPr/>
          <a:lstStyle/>
          <a:p>
            <a:pPr fontAlgn="auto">
              <a:spcAft>
                <a:spcPts val="0"/>
              </a:spcAft>
              <a:defRPr/>
            </a:pPr>
            <a:r>
              <a:rPr lang="ru-RU" sz="3600" spc="-150" dirty="0" smtClean="0"/>
              <a:t>ВСПОМИНАЕМ ТО, ЧТО ЗНАЕМ</a:t>
            </a:r>
            <a:endParaRPr lang="ru-RU" sz="3600" dirty="0"/>
          </a:p>
        </p:txBody>
      </p:sp>
      <p:cxnSp>
        <p:nvCxnSpPr>
          <p:cNvPr id="25" name="Прямая со стрелкой 24"/>
          <p:cNvCxnSpPr/>
          <p:nvPr/>
        </p:nvCxnSpPr>
        <p:spPr>
          <a:xfrm>
            <a:off x="2592388" y="1196975"/>
            <a:ext cx="539750" cy="0"/>
          </a:xfrm>
          <a:prstGeom prst="straightConnector1">
            <a:avLst/>
          </a:prstGeom>
          <a:ln w="44450">
            <a:solidFill>
              <a:schemeClr val="bg1">
                <a:lumMod val="50000"/>
              </a:schemeClr>
            </a:solidFill>
            <a:tailEnd type="stealth" w="med" len="lg"/>
          </a:ln>
        </p:spPr>
        <p:style>
          <a:lnRef idx="1">
            <a:schemeClr val="accent1"/>
          </a:lnRef>
          <a:fillRef idx="0">
            <a:schemeClr val="accent1"/>
          </a:fillRef>
          <a:effectRef idx="0">
            <a:schemeClr val="accent1"/>
          </a:effectRef>
          <a:fontRef idx="minor">
            <a:schemeClr val="tx1"/>
          </a:fontRef>
        </p:style>
      </p:cxnSp>
      <p:pic>
        <p:nvPicPr>
          <p:cNvPr id="20516" name="Picture 7"/>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682625" cy="1331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6"/>
                                        </p:tgtEl>
                                      </p:cBhvr>
                                    </p:animEffect>
                                    <p:set>
                                      <p:cBhvr>
                                        <p:cTn id="7" dur="1" fill="hold">
                                          <p:stCondLst>
                                            <p:cond delay="999"/>
                                          </p:stCondLst>
                                        </p:cTn>
                                        <p:tgtEl>
                                          <p:spTgt spid="6"/>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20518"/>
                                        </p:tgtEl>
                                        <p:attrNameLst>
                                          <p:attrName>style.visibility</p:attrName>
                                        </p:attrNameLst>
                                      </p:cBhvr>
                                      <p:to>
                                        <p:strVal val="visible"/>
                                      </p:to>
                                    </p:set>
                                    <p:animEffect transition="in" filter="fade">
                                      <p:cBhvr>
                                        <p:cTn id="13" dur="1000"/>
                                        <p:tgtEl>
                                          <p:spTgt spid="20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Заголовок 19"/>
          <p:cNvSpPr>
            <a:spLocks noGrp="1"/>
          </p:cNvSpPr>
          <p:nvPr>
            <p:ph type="title"/>
          </p:nvPr>
        </p:nvSpPr>
        <p:spPr/>
        <p:txBody>
          <a:bodyPr/>
          <a:lstStyle/>
          <a:p>
            <a:pPr fontAlgn="auto">
              <a:spcAft>
                <a:spcPts val="0"/>
              </a:spcAft>
              <a:defRPr/>
            </a:pPr>
            <a:r>
              <a:rPr lang="ru-RU" sz="3600" spc="-150" dirty="0" smtClean="0"/>
              <a:t>ВСПОМИНАЕМ ТО, ЧТО ЗНАЕМ</a:t>
            </a:r>
            <a:endParaRPr lang="ru-RU" sz="3600" dirty="0"/>
          </a:p>
        </p:txBody>
      </p:sp>
      <p:pic>
        <p:nvPicPr>
          <p:cNvPr id="22530" name="Picture 7"/>
          <p:cNvPicPr>
            <a:picLocks noChangeAspect="1" noChangeArrowheads="1"/>
          </p:cNvPicPr>
          <p:nvPr/>
        </p:nvPicPr>
        <p:blipFill>
          <a:blip r:embed="rId3">
            <a:clrChange>
              <a:clrFrom>
                <a:srgbClr val="BCBFBF"/>
              </a:clrFrom>
              <a:clrTo>
                <a:srgbClr val="BCBFBF">
                  <a:alpha val="0"/>
                </a:srgbClr>
              </a:clrTo>
            </a:clrChange>
          </a:blip>
          <a:srcRect/>
          <a:stretch>
            <a:fillRect/>
          </a:stretch>
        </p:blipFill>
        <p:spPr bwMode="auto">
          <a:xfrm>
            <a:off x="0" y="0"/>
            <a:ext cx="682625" cy="1331913"/>
          </a:xfrm>
          <a:prstGeom prst="rect">
            <a:avLst/>
          </a:prstGeom>
          <a:noFill/>
          <a:ln w="9525">
            <a:noFill/>
            <a:miter lim="800000"/>
            <a:headEnd/>
            <a:tailEnd/>
          </a:ln>
        </p:spPr>
      </p:pic>
      <p:pic>
        <p:nvPicPr>
          <p:cNvPr id="22531" name="Picture 3"/>
          <p:cNvPicPr>
            <a:picLocks noChangeArrowheads="1"/>
          </p:cNvPicPr>
          <p:nvPr/>
        </p:nvPicPr>
        <p:blipFill>
          <a:blip r:embed="rId4"/>
          <a:srcRect/>
          <a:stretch>
            <a:fillRect/>
          </a:stretch>
        </p:blipFill>
        <p:spPr bwMode="auto">
          <a:xfrm>
            <a:off x="250825" y="2124075"/>
            <a:ext cx="4321175" cy="4679950"/>
          </a:xfrm>
          <a:prstGeom prst="rect">
            <a:avLst/>
          </a:prstGeom>
          <a:noFill/>
          <a:ln w="9525">
            <a:noFill/>
            <a:miter lim="800000"/>
            <a:headEnd/>
            <a:tailEnd/>
          </a:ln>
        </p:spPr>
      </p:pic>
      <p:sp>
        <p:nvSpPr>
          <p:cNvPr id="6" name="Скругленный прямоугольник 5"/>
          <p:cNvSpPr/>
          <p:nvPr/>
        </p:nvSpPr>
        <p:spPr>
          <a:xfrm>
            <a:off x="264669" y="980728"/>
            <a:ext cx="8640000" cy="1055608"/>
          </a:xfrm>
          <a:prstGeom prst="roundRect">
            <a:avLst/>
          </a:prstGeom>
          <a:blipFill>
            <a:blip r:embed="rId5"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spAutoFit/>
          </a:bodyPr>
          <a:lstStyle/>
          <a:p>
            <a:pPr indent="358775" fontAlgn="auto">
              <a:spcBef>
                <a:spcPts val="0"/>
              </a:spcBef>
              <a:spcAft>
                <a:spcPts val="0"/>
              </a:spcAft>
              <a:defRPr/>
            </a:pPr>
            <a:r>
              <a:rPr lang="ru-RU" sz="2800" b="1" dirty="0">
                <a:solidFill>
                  <a:srgbClr val="0070C0"/>
                </a:solidFill>
                <a:latin typeface="+mn-lt"/>
              </a:rPr>
              <a:t>Необходимый уровень.</a:t>
            </a:r>
            <a:r>
              <a:rPr lang="ru-RU" sz="2800" b="1" dirty="0">
                <a:solidFill>
                  <a:srgbClr val="00B0F0"/>
                </a:solidFill>
                <a:latin typeface="+mn-lt"/>
              </a:rPr>
              <a:t> </a:t>
            </a:r>
            <a:r>
              <a:rPr lang="ru-RU" sz="2800" dirty="0">
                <a:latin typeface="+mn-lt"/>
              </a:rPr>
              <a:t>Когда и на какие части распалось Древнерусское государство?</a:t>
            </a:r>
          </a:p>
        </p:txBody>
      </p:sp>
      <p:sp>
        <p:nvSpPr>
          <p:cNvPr id="8" name="Прямоугольник 7"/>
          <p:cNvSpPr/>
          <p:nvPr/>
        </p:nvSpPr>
        <p:spPr>
          <a:xfrm>
            <a:off x="4716463" y="2124075"/>
            <a:ext cx="4175125" cy="4679950"/>
          </a:xfrm>
          <a:prstGeom prst="rect">
            <a:avLst/>
          </a:prstGeom>
          <a:solidFill>
            <a:schemeClr val="accent4">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lnSpc>
                <a:spcPct val="150000"/>
              </a:lnSpc>
              <a:buFontTx/>
              <a:buAutoNum type="arabicPeriod"/>
            </a:pPr>
            <a:r>
              <a:rPr lang="ru-RU" sz="3200">
                <a:solidFill>
                  <a:srgbClr val="800000"/>
                </a:solidFill>
              </a:rPr>
              <a:t>________</a:t>
            </a:r>
            <a:r>
              <a:rPr lang="ru-RU" sz="3200">
                <a:solidFill>
                  <a:srgbClr val="800000"/>
                </a:solidFill>
                <a:latin typeface="Arial" charset="0"/>
              </a:rPr>
              <a:t> </a:t>
            </a:r>
            <a:r>
              <a:rPr lang="ru-RU" sz="3200">
                <a:solidFill>
                  <a:srgbClr val="800000"/>
                </a:solidFill>
              </a:rPr>
              <a:t>(год)</a:t>
            </a:r>
          </a:p>
          <a:p>
            <a:pPr marL="514350" indent="-514350">
              <a:lnSpc>
                <a:spcPct val="150000"/>
              </a:lnSpc>
              <a:buFontTx/>
              <a:buAutoNum type="arabicPeriod"/>
            </a:pPr>
            <a:r>
              <a:rPr lang="ru-RU" sz="3200">
                <a:solidFill>
                  <a:srgbClr val="800000"/>
                </a:solidFill>
              </a:rPr>
              <a:t>Распалось на</a:t>
            </a:r>
          </a:p>
          <a:p>
            <a:pPr lvl="1">
              <a:lnSpc>
                <a:spcPct val="150000"/>
              </a:lnSpc>
            </a:pPr>
            <a:r>
              <a:rPr lang="ru-RU" sz="3200">
                <a:solidFill>
                  <a:srgbClr val="800000"/>
                </a:solidFill>
              </a:rPr>
              <a:t>а.__________</a:t>
            </a:r>
          </a:p>
          <a:p>
            <a:pPr lvl="1">
              <a:lnSpc>
                <a:spcPct val="150000"/>
              </a:lnSpc>
            </a:pPr>
            <a:r>
              <a:rPr lang="ru-RU" sz="3200">
                <a:solidFill>
                  <a:srgbClr val="800000"/>
                </a:solidFill>
              </a:rPr>
              <a:t>б.__________</a:t>
            </a:r>
          </a:p>
          <a:p>
            <a:pPr lvl="1">
              <a:lnSpc>
                <a:spcPct val="150000"/>
              </a:lnSpc>
            </a:pPr>
            <a:r>
              <a:rPr lang="ru-RU" sz="3200">
                <a:solidFill>
                  <a:srgbClr val="800000"/>
                </a:solidFill>
              </a:rPr>
              <a:t>в.__________</a:t>
            </a:r>
          </a:p>
          <a:p>
            <a:pPr lvl="1">
              <a:lnSpc>
                <a:spcPct val="150000"/>
              </a:lnSpc>
            </a:pPr>
            <a:r>
              <a:rPr lang="ru-RU" sz="3200">
                <a:solidFill>
                  <a:srgbClr val="800000"/>
                </a:solidFill>
              </a:rPr>
              <a:t>г.__________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sz="3600" spc="0" dirty="0"/>
              <a:t>ОТКРЫВАЕМ НОВЫЕ ЗНАНИЯ</a:t>
            </a:r>
            <a:endParaRPr lang="ru-RU" sz="3600" dirty="0"/>
          </a:p>
        </p:txBody>
      </p:sp>
      <p:sp>
        <p:nvSpPr>
          <p:cNvPr id="3" name="Скругленный прямоугольник 2"/>
          <p:cNvSpPr/>
          <p:nvPr/>
        </p:nvSpPr>
        <p:spPr>
          <a:xfrm>
            <a:off x="252000" y="1633791"/>
            <a:ext cx="8639999" cy="715089"/>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1.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a:t>
            </a:r>
            <a:r>
              <a:rPr lang="ru-RU"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Залесская</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 земля</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pic>
        <p:nvPicPr>
          <p:cNvPr id="24579" name="Picture 9"/>
          <p:cNvPicPr>
            <a:picLocks noChangeAspect="1" noChangeArrowheads="1"/>
          </p:cNvPicPr>
          <p:nvPr/>
        </p:nvPicPr>
        <p:blipFill>
          <a:blip r:embed="rId3">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9" name="Скругленный прямоугольник 8"/>
          <p:cNvSpPr/>
          <p:nvPr/>
        </p:nvSpPr>
        <p:spPr>
          <a:xfrm>
            <a:off x="251520" y="3073951"/>
            <a:ext cx="8639999" cy="715089"/>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2.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«Свой князь» в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Залесье</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sp>
        <p:nvSpPr>
          <p:cNvPr id="6" name="Скругленный прямоугольник 5"/>
          <p:cNvSpPr/>
          <p:nvPr/>
        </p:nvSpPr>
        <p:spPr>
          <a:xfrm>
            <a:off x="252000" y="4509120"/>
            <a:ext cx="8639999" cy="1328023"/>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3</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 Расцвет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Владимиро-Суздальского княжества</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p:cNvGrpSpPr>
            <a:grpSpLocks/>
          </p:cNvGrpSpPr>
          <p:nvPr/>
        </p:nvGrpSpPr>
        <p:grpSpPr bwMode="auto">
          <a:xfrm>
            <a:off x="252413" y="981075"/>
            <a:ext cx="8639175" cy="5759450"/>
            <a:chOff x="252001" y="980728"/>
            <a:chExt cx="8640111" cy="5760000"/>
          </a:xfrm>
        </p:grpSpPr>
        <p:sp>
          <p:nvSpPr>
            <p:cNvPr id="6" name="Прямоугольник 5"/>
            <p:cNvSpPr/>
            <p:nvPr/>
          </p:nvSpPr>
          <p:spPr>
            <a:xfrm>
              <a:off x="5580228" y="980728"/>
              <a:ext cx="3311884" cy="5760000"/>
            </a:xfrm>
            <a:prstGeom prst="rect">
              <a:avLst/>
            </a:prstGeom>
            <a:solidFill>
              <a:schemeClr val="accent4">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514350" indent="-514350" fontAlgn="auto">
                <a:lnSpc>
                  <a:spcPct val="200000"/>
                </a:lnSpc>
                <a:spcBef>
                  <a:spcPts val="0"/>
                </a:spcBef>
                <a:spcAft>
                  <a:spcPts val="0"/>
                </a:spcAft>
                <a:buFontTx/>
                <a:buAutoNum type="arabicPeriod"/>
                <a:defRPr/>
              </a:pPr>
              <a:r>
                <a:rPr lang="ru-RU" sz="3200" dirty="0"/>
                <a:t>__________</a:t>
              </a:r>
            </a:p>
            <a:p>
              <a:pPr marL="514350" indent="-514350" fontAlgn="auto">
                <a:lnSpc>
                  <a:spcPct val="200000"/>
                </a:lnSpc>
                <a:spcBef>
                  <a:spcPts val="0"/>
                </a:spcBef>
                <a:spcAft>
                  <a:spcPts val="0"/>
                </a:spcAft>
                <a:buFontTx/>
                <a:buAutoNum type="arabicPeriod"/>
                <a:defRPr/>
              </a:pPr>
              <a:r>
                <a:rPr lang="ru-RU" sz="3200" dirty="0"/>
                <a:t>__________</a:t>
              </a:r>
            </a:p>
            <a:p>
              <a:pPr marL="514350" indent="-514350" fontAlgn="auto">
                <a:lnSpc>
                  <a:spcPct val="200000"/>
                </a:lnSpc>
                <a:spcBef>
                  <a:spcPts val="0"/>
                </a:spcBef>
                <a:spcAft>
                  <a:spcPts val="0"/>
                </a:spcAft>
                <a:buFontTx/>
                <a:buAutoNum type="arabicPeriod"/>
                <a:defRPr/>
              </a:pPr>
              <a:r>
                <a:rPr lang="ru-RU" sz="3200" dirty="0"/>
                <a:t>__________</a:t>
              </a:r>
            </a:p>
            <a:p>
              <a:pPr marL="514350" indent="-514350" fontAlgn="auto">
                <a:lnSpc>
                  <a:spcPct val="200000"/>
                </a:lnSpc>
                <a:spcBef>
                  <a:spcPts val="0"/>
                </a:spcBef>
                <a:spcAft>
                  <a:spcPts val="0"/>
                </a:spcAft>
                <a:buFontTx/>
                <a:buAutoNum type="arabicPeriod"/>
                <a:defRPr/>
              </a:pPr>
              <a:r>
                <a:rPr lang="ru-RU" sz="3200" dirty="0"/>
                <a:t>__________</a:t>
              </a:r>
            </a:p>
            <a:p>
              <a:pPr marL="514350" indent="-514350" fontAlgn="auto">
                <a:lnSpc>
                  <a:spcPct val="200000"/>
                </a:lnSpc>
                <a:spcBef>
                  <a:spcPts val="0"/>
                </a:spcBef>
                <a:spcAft>
                  <a:spcPts val="0"/>
                </a:spcAft>
                <a:buFontTx/>
                <a:buAutoNum type="arabicPeriod"/>
                <a:defRPr/>
              </a:pPr>
              <a:r>
                <a:rPr lang="ru-RU" sz="3200" dirty="0"/>
                <a:t>__________</a:t>
              </a:r>
              <a:endParaRPr lang="ru-RU" sz="3200" dirty="0"/>
            </a:p>
          </p:txBody>
        </p:sp>
        <p:pic>
          <p:nvPicPr>
            <p:cNvPr id="26632" name="Picture 2"/>
            <p:cNvPicPr>
              <a:picLocks noChangeAspect="1" noChangeArrowheads="1"/>
            </p:cNvPicPr>
            <p:nvPr/>
          </p:nvPicPr>
          <p:blipFill>
            <a:blip r:embed="rId3"/>
            <a:srcRect/>
            <a:stretch>
              <a:fillRect/>
            </a:stretch>
          </p:blipFill>
          <p:spPr bwMode="auto">
            <a:xfrm>
              <a:off x="252001" y="980728"/>
              <a:ext cx="5246027" cy="5760000"/>
            </a:xfrm>
            <a:prstGeom prst="rect">
              <a:avLst/>
            </a:prstGeom>
            <a:noFill/>
            <a:ln w="9525">
              <a:solidFill>
                <a:schemeClr val="tx1"/>
              </a:solidFill>
              <a:miter lim="800000"/>
              <a:headEnd/>
              <a:tailEnd/>
            </a:ln>
          </p:spPr>
        </p:pic>
      </p:grpSp>
      <p:sp>
        <p:nvSpPr>
          <p:cNvPr id="9" name="Скругленный прямоугольник 8"/>
          <p:cNvSpPr/>
          <p:nvPr/>
        </p:nvSpPr>
        <p:spPr>
          <a:xfrm>
            <a:off x="252000" y="2781409"/>
            <a:ext cx="8640000" cy="1367671"/>
          </a:xfrm>
          <a:prstGeom prst="roundRect">
            <a:avLst>
              <a:gd name="adj" fmla="val 10887"/>
            </a:avLst>
          </a:prstGeom>
          <a:blipFill>
            <a:blip r:embed="rId4"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8775"/>
            <a:r>
              <a:rPr lang="ru-RU" sz="2600" b="1">
                <a:solidFill>
                  <a:srgbClr val="0070C0"/>
                </a:solidFill>
                <a:latin typeface="Comic Sans MS" pitchFamily="66" charset="0"/>
              </a:rPr>
              <a:t>Повышенный уровень.</a:t>
            </a:r>
            <a:r>
              <a:rPr lang="ru-RU" sz="2600">
                <a:solidFill>
                  <a:srgbClr val="0070C0"/>
                </a:solidFill>
                <a:latin typeface="Comic Sans MS" pitchFamily="66" charset="0"/>
              </a:rPr>
              <a:t> </a:t>
            </a:r>
            <a:r>
              <a:rPr lang="ru-RU" sz="2600">
                <a:latin typeface="Comic Sans MS" pitchFamily="66" charset="0"/>
              </a:rPr>
              <a:t>Какие особенности с самого начала отличали Северо-Восточную Русь от других территорий Древнерусского государства?</a:t>
            </a:r>
          </a:p>
        </p:txBody>
      </p:sp>
      <p:pic>
        <p:nvPicPr>
          <p:cNvPr id="26629" name="Picture 9"/>
          <p:cNvPicPr>
            <a:picLocks noChangeAspect="1" noChangeArrowheads="1"/>
          </p:cNvPicPr>
          <p:nvPr/>
        </p:nvPicPr>
        <p:blipFill>
          <a:blip r:embed="rId5">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3" name="Заголовок 2"/>
          <p:cNvSpPr>
            <a:spLocks noGrp="1"/>
          </p:cNvSpPr>
          <p:nvPr>
            <p:ph type="title"/>
          </p:nvPr>
        </p:nvSpPr>
        <p:spPr/>
        <p:txBody>
          <a:bodyPr>
            <a:normAutofit fontScale="90000"/>
          </a:bodyPr>
          <a:lstStyle/>
          <a:p>
            <a:pPr fontAlgn="auto">
              <a:spcAft>
                <a:spcPts val="0"/>
              </a:spcAft>
              <a:defRPr/>
            </a:pPr>
            <a:r>
              <a:rPr lang="ru-RU" dirty="0" smtClean="0"/>
              <a:t>«ЗАЛЕССКАЯ ЗЕМЛЯ»</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252000" y="980728"/>
            <a:ext cx="8640000" cy="944344"/>
          </a:xfrm>
          <a:prstGeom prst="roundRect">
            <a:avLst>
              <a:gd name="adj" fmla="val 10887"/>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61950"/>
            <a:r>
              <a:rPr lang="ru-RU" sz="2600" b="1">
                <a:solidFill>
                  <a:srgbClr val="0070C0"/>
                </a:solidFill>
                <a:latin typeface="Comic Sans MS" pitchFamily="66" charset="0"/>
              </a:rPr>
              <a:t>Повышенный уровень.</a:t>
            </a:r>
            <a:r>
              <a:rPr lang="ru-RU" sz="2600">
                <a:solidFill>
                  <a:srgbClr val="0070C0"/>
                </a:solidFill>
                <a:latin typeface="Comic Sans MS" pitchFamily="66" charset="0"/>
              </a:rPr>
              <a:t> </a:t>
            </a:r>
            <a:r>
              <a:rPr lang="ru-RU" sz="2600">
                <a:latin typeface="Comic Sans MS" pitchFamily="66" charset="0"/>
              </a:rPr>
              <a:t>Сравни правление  Юрия Долгорукого и Андрея Боголюбского.</a:t>
            </a:r>
          </a:p>
        </p:txBody>
      </p:sp>
      <p:pic>
        <p:nvPicPr>
          <p:cNvPr id="28676"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4" name="Заголовок 3"/>
          <p:cNvSpPr>
            <a:spLocks noGrp="1"/>
          </p:cNvSpPr>
          <p:nvPr>
            <p:ph type="title"/>
          </p:nvPr>
        </p:nvSpPr>
        <p:spPr/>
        <p:txBody>
          <a:bodyPr>
            <a:normAutofit fontScale="90000"/>
          </a:bodyPr>
          <a:lstStyle/>
          <a:p>
            <a:pPr fontAlgn="auto">
              <a:spcAft>
                <a:spcPts val="0"/>
              </a:spcAft>
              <a:defRPr/>
            </a:pPr>
            <a:r>
              <a:rPr lang="ru-RU" dirty="0" smtClean="0"/>
              <a:t>«СВОЙ КНЯЗЬ» В ЗАЛЕСЬЕ</a:t>
            </a:r>
            <a:endParaRPr lang="ru-RU" dirty="0"/>
          </a:p>
        </p:txBody>
      </p:sp>
      <p:graphicFrame>
        <p:nvGraphicFramePr>
          <p:cNvPr id="10" name="Таблица 9"/>
          <p:cNvGraphicFramePr>
            <a:graphicFrameLocks noGrp="1"/>
          </p:cNvGraphicFramePr>
          <p:nvPr/>
        </p:nvGraphicFramePr>
        <p:xfrm>
          <a:off x="250825" y="2133600"/>
          <a:ext cx="8640763" cy="4572000"/>
        </p:xfrm>
        <a:graphic>
          <a:graphicData uri="http://schemas.openxmlformats.org/drawingml/2006/table">
            <a:tbl>
              <a:tblPr firstRow="1" bandRow="1">
                <a:tableStyleId>{5940675A-B579-460E-94D1-54222C63F5DA}</a:tableStyleId>
              </a:tblPr>
              <a:tblGrid>
                <a:gridCol w="2880320"/>
                <a:gridCol w="2880320"/>
                <a:gridCol w="2879361"/>
              </a:tblGrid>
              <a:tr h="370840">
                <a:tc>
                  <a:txBody>
                    <a:bodyPr/>
                    <a:lstStyle/>
                    <a:p>
                      <a:pPr algn="ctr"/>
                      <a:r>
                        <a:rPr lang="ru-RU" sz="2400" dirty="0" smtClean="0"/>
                        <a:t>Юрий Долгорукий</a:t>
                      </a:r>
                      <a:endParaRPr lang="ru-RU" sz="2400" dirty="0"/>
                    </a:p>
                  </a:txBody>
                  <a:tcPr>
                    <a:solidFill>
                      <a:schemeClr val="accent4">
                        <a:lumMod val="20000"/>
                        <a:lumOff val="80000"/>
                      </a:schemeClr>
                    </a:solidFill>
                  </a:tcPr>
                </a:tc>
                <a:tc>
                  <a:txBody>
                    <a:bodyPr/>
                    <a:lstStyle/>
                    <a:p>
                      <a:pPr algn="ctr"/>
                      <a:endParaRPr lang="ru-RU" sz="2400" dirty="0"/>
                    </a:p>
                  </a:txBody>
                  <a:tcPr>
                    <a:solidFill>
                      <a:schemeClr val="accent4">
                        <a:lumMod val="20000"/>
                        <a:lumOff val="80000"/>
                      </a:schemeClr>
                    </a:solidFill>
                  </a:tcPr>
                </a:tc>
                <a:tc>
                  <a:txBody>
                    <a:bodyPr/>
                    <a:lstStyle/>
                    <a:p>
                      <a:pPr algn="ctr"/>
                      <a:r>
                        <a:rPr lang="ru-RU" sz="2400" dirty="0" smtClean="0"/>
                        <a:t>Андрей Боголюбский</a:t>
                      </a:r>
                      <a:endParaRPr lang="ru-RU" sz="2400" dirty="0"/>
                    </a:p>
                  </a:txBody>
                  <a:tcPr>
                    <a:solidFill>
                      <a:schemeClr val="accent4">
                        <a:lumMod val="20000"/>
                        <a:lumOff val="80000"/>
                      </a:schemeClr>
                    </a:solidFill>
                  </a:tcPr>
                </a:tc>
              </a:tr>
              <a:tr h="370840">
                <a:tc>
                  <a:txBody>
                    <a:bodyPr/>
                    <a:lstStyle/>
                    <a:p>
                      <a:endParaRPr lang="ru-RU" sz="2400" dirty="0"/>
                    </a:p>
                  </a:txBody>
                  <a:tcPr>
                    <a:solidFill>
                      <a:schemeClr val="accent4">
                        <a:lumMod val="20000"/>
                        <a:lumOff val="80000"/>
                      </a:schemeClr>
                    </a:solidFill>
                  </a:tcPr>
                </a:tc>
                <a:tc>
                  <a:txBody>
                    <a:bodyPr/>
                    <a:lstStyle/>
                    <a:p>
                      <a:endParaRPr lang="ru-RU" sz="2400" dirty="0" smtClean="0"/>
                    </a:p>
                    <a:p>
                      <a:endParaRPr lang="ru-RU" sz="2400" dirty="0" smtClean="0"/>
                    </a:p>
                    <a:p>
                      <a:endParaRPr lang="ru-RU" sz="2400" dirty="0" smtClean="0"/>
                    </a:p>
                    <a:p>
                      <a:endParaRPr lang="ru-RU" sz="2400" dirty="0" smtClean="0"/>
                    </a:p>
                    <a:p>
                      <a:endParaRPr lang="ru-RU" sz="2400" dirty="0" smtClean="0"/>
                    </a:p>
                    <a:p>
                      <a:endParaRPr lang="ru-RU" sz="2400" dirty="0" smtClean="0"/>
                    </a:p>
                    <a:p>
                      <a:endParaRPr lang="ru-RU" sz="2400" dirty="0" smtClean="0"/>
                    </a:p>
                    <a:p>
                      <a:endParaRPr lang="ru-RU" sz="2400" dirty="0" smtClean="0"/>
                    </a:p>
                    <a:p>
                      <a:endParaRPr lang="ru-RU" sz="2400" dirty="0" smtClean="0"/>
                    </a:p>
                    <a:p>
                      <a:endParaRPr lang="ru-RU" sz="2400" dirty="0" smtClean="0"/>
                    </a:p>
                  </a:txBody>
                  <a:tcPr>
                    <a:solidFill>
                      <a:schemeClr val="accent4">
                        <a:lumMod val="20000"/>
                        <a:lumOff val="80000"/>
                      </a:schemeClr>
                    </a:solidFill>
                  </a:tcPr>
                </a:tc>
                <a:tc>
                  <a:txBody>
                    <a:bodyPr/>
                    <a:lstStyle/>
                    <a:p>
                      <a:endParaRPr lang="ru-RU" sz="2400" dirty="0"/>
                    </a:p>
                  </a:txBody>
                  <a:tcPr>
                    <a:solidFill>
                      <a:schemeClr val="accent4">
                        <a:lumMod val="20000"/>
                        <a:lumOff val="80000"/>
                      </a:schemeClr>
                    </a:solidFill>
                  </a:tcPr>
                </a:tc>
              </a:tr>
            </a:tbl>
          </a:graphicData>
        </a:graphic>
      </p:graphicFrame>
      <p:pic>
        <p:nvPicPr>
          <p:cNvPr id="2" name="Рисунок 1"/>
          <p:cNvPicPr>
            <a:picLocks noChangeAspect="1"/>
          </p:cNvPicPr>
          <p:nvPr/>
        </p:nvPicPr>
        <p:blipFill rotWithShape="1">
          <a:blip r:embed="rId5"/>
          <a:srcRect/>
          <a:stretch/>
        </p:blipFill>
        <p:spPr>
          <a:xfrm>
            <a:off x="252413" y="2952750"/>
            <a:ext cx="2878137" cy="3743325"/>
          </a:xfrm>
          <a:prstGeom prst="rect">
            <a:avLst/>
          </a:prstGeom>
          <a:ln>
            <a:solidFill>
              <a:schemeClr val="bg1">
                <a:lumMod val="50000"/>
              </a:schemeClr>
            </a:solidFill>
          </a:ln>
        </p:spPr>
      </p:pic>
      <p:pic>
        <p:nvPicPr>
          <p:cNvPr id="3" name="Рисунок 2"/>
          <p:cNvPicPr>
            <a:picLocks noChangeAspect="1"/>
          </p:cNvPicPr>
          <p:nvPr/>
        </p:nvPicPr>
        <p:blipFill rotWithShape="1">
          <a:blip r:embed="rId6"/>
          <a:srcRect/>
          <a:stretch/>
        </p:blipFill>
        <p:spPr>
          <a:xfrm>
            <a:off x="6011863" y="2952750"/>
            <a:ext cx="2878137" cy="3743325"/>
          </a:xfrm>
          <a:prstGeom prst="rect">
            <a:avLst/>
          </a:prstGeom>
          <a:ln>
            <a:solidFill>
              <a:schemeClr val="bg1">
                <a:lumMod val="50000"/>
              </a:schemeClr>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259888" y="980728"/>
            <a:ext cx="8640000" cy="1465362"/>
          </a:xfrm>
          <a:prstGeom prst="roundRect">
            <a:avLst>
              <a:gd name="adj" fmla="val 10887"/>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2425"/>
            <a:r>
              <a:rPr lang="ru-RU" sz="2800" b="1">
                <a:solidFill>
                  <a:srgbClr val="0070C0"/>
                </a:solidFill>
                <a:latin typeface="Comic Sans MS" pitchFamily="66" charset="0"/>
              </a:rPr>
              <a:t>Повышенный уровень.</a:t>
            </a:r>
            <a:r>
              <a:rPr lang="ru-RU" sz="2800">
                <a:solidFill>
                  <a:srgbClr val="0070C0"/>
                </a:solidFill>
                <a:latin typeface="Comic Sans MS" pitchFamily="66" charset="0"/>
              </a:rPr>
              <a:t> </a:t>
            </a:r>
            <a:r>
              <a:rPr lang="ru-RU" sz="2800">
                <a:latin typeface="Comic Sans MS" pitchFamily="66" charset="0"/>
              </a:rPr>
              <a:t>Почему правление Всеволода Большое Гнездо называют временем расцвета Владимиро-Суздальского княжества?</a:t>
            </a:r>
          </a:p>
        </p:txBody>
      </p:sp>
      <p:pic>
        <p:nvPicPr>
          <p:cNvPr id="30724"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3" name="Заголовок 2"/>
          <p:cNvSpPr>
            <a:spLocks noGrp="1"/>
          </p:cNvSpPr>
          <p:nvPr>
            <p:ph type="title"/>
          </p:nvPr>
        </p:nvSpPr>
        <p:spPr/>
        <p:txBody>
          <a:bodyPr>
            <a:normAutofit fontScale="90000"/>
          </a:bodyPr>
          <a:lstStyle/>
          <a:p>
            <a:pPr fontAlgn="auto">
              <a:spcAft>
                <a:spcPts val="0"/>
              </a:spcAft>
              <a:defRPr/>
            </a:pPr>
            <a:r>
              <a:rPr lang="ru-RU" sz="2800" dirty="0" smtClean="0"/>
              <a:t>РАСЦВЕТ ВЛАДИМИРО-СУЗДАЛЬСКОГО КНЯЖЕСТВА</a:t>
            </a:r>
            <a:endParaRPr lang="ru-RU" sz="2800" dirty="0"/>
          </a:p>
        </p:txBody>
      </p:sp>
      <p:pic>
        <p:nvPicPr>
          <p:cNvPr id="11" name="Рисунок 10"/>
          <p:cNvPicPr>
            <a:picLocks noChangeAspect="1"/>
          </p:cNvPicPr>
          <p:nvPr/>
        </p:nvPicPr>
        <p:blipFill rotWithShape="1">
          <a:blip r:embed="rId5"/>
          <a:srcRect/>
          <a:stretch/>
        </p:blipFill>
        <p:spPr>
          <a:xfrm>
            <a:off x="252413" y="2565400"/>
            <a:ext cx="3240087" cy="4213225"/>
          </a:xfrm>
          <a:prstGeom prst="rect">
            <a:avLst/>
          </a:prstGeom>
          <a:ln>
            <a:solidFill>
              <a:schemeClr val="bg1">
                <a:lumMod val="50000"/>
              </a:schemeClr>
            </a:solidFill>
          </a:ln>
        </p:spPr>
      </p:pic>
      <p:graphicFrame>
        <p:nvGraphicFramePr>
          <p:cNvPr id="30745" name="Group 25"/>
          <p:cNvGraphicFramePr>
            <a:graphicFrameLocks noGrp="1"/>
          </p:cNvGraphicFramePr>
          <p:nvPr/>
        </p:nvGraphicFramePr>
        <p:xfrm>
          <a:off x="3635375" y="2779713"/>
          <a:ext cx="5400675" cy="2736850"/>
        </p:xfrm>
        <a:graphic>
          <a:graphicData uri="http://schemas.openxmlformats.org/drawingml/2006/table">
            <a:tbl>
              <a:tblPr/>
              <a:tblGrid>
                <a:gridCol w="2089150"/>
                <a:gridCol w="3311525"/>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Позиция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Я считаю, что ____ _______________,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Аргумент(ы)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потому что 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________________________________________________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1">
  <a:themeElements>
    <a:clrScheme name="Другая 6">
      <a:dk1>
        <a:srgbClr val="800000"/>
      </a:dk1>
      <a:lt1>
        <a:srgbClr val="800000"/>
      </a:lt1>
      <a:dk2>
        <a:srgbClr val="800000"/>
      </a:dk2>
      <a:lt2>
        <a:srgbClr val="FFFF99"/>
      </a:lt2>
      <a:accent1>
        <a:srgbClr val="FFCC99"/>
      </a:accent1>
      <a:accent2>
        <a:srgbClr val="800000"/>
      </a:accent2>
      <a:accent3>
        <a:srgbClr val="FF9933"/>
      </a:accent3>
      <a:accent4>
        <a:srgbClr val="FFFF66"/>
      </a:accent4>
      <a:accent5>
        <a:srgbClr val="FFC000"/>
      </a:accent5>
      <a:accent6>
        <a:srgbClr val="F79646"/>
      </a:accent6>
      <a:hlink>
        <a:srgbClr val="800000"/>
      </a:hlink>
      <a:folHlink>
        <a:srgbClr val="990000"/>
      </a:folHlink>
    </a:clrScheme>
    <a:fontScheme name="для урока">
      <a:majorFont>
        <a:latin typeface="Comic Sans MS"/>
        <a:ea typeface=""/>
        <a:cs typeface=""/>
      </a:majorFont>
      <a:minorFont>
        <a:latin typeface="Comic Sans MS"/>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Template>
  <TotalTime>31821</TotalTime>
  <Words>750</Words>
  <Application>Microsoft Office PowerPoint</Application>
  <PresentationFormat>Экран (4:3)</PresentationFormat>
  <Paragraphs>148</Paragraphs>
  <Slides>13</Slides>
  <Notes>13</Notes>
  <HiddenSlides>0</HiddenSlides>
  <MMClips>0</MMClips>
  <ScaleCrop>false</ScaleCrop>
  <HeadingPairs>
    <vt:vector size="6" baseType="variant">
      <vt:variant>
        <vt:lpstr>Использованные шрифты</vt:lpstr>
      </vt:variant>
      <vt:variant>
        <vt:i4>3</vt:i4>
      </vt:variant>
      <vt:variant>
        <vt:lpstr>Шаблон оформления</vt:lpstr>
      </vt:variant>
      <vt:variant>
        <vt:i4>5</vt:i4>
      </vt:variant>
      <vt:variant>
        <vt:lpstr>Заголовки слайдов</vt:lpstr>
      </vt:variant>
      <vt:variant>
        <vt:i4>13</vt:i4>
      </vt:variant>
    </vt:vector>
  </HeadingPairs>
  <TitlesOfParts>
    <vt:vector size="21" baseType="lpstr">
      <vt:lpstr>Comic Sans MS</vt:lpstr>
      <vt:lpstr>Arial</vt:lpstr>
      <vt:lpstr>Calibri</vt:lpstr>
      <vt:lpstr>Тема1</vt:lpstr>
      <vt:lpstr>Тема1</vt:lpstr>
      <vt:lpstr>Тема1</vt:lpstr>
      <vt:lpstr>Тема1</vt:lpstr>
      <vt:lpstr>Тема1</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ВЛАДИМИРО-СУЗДАЛЬСКОЕ КНЯЖЕСТВО</dc:title>
  <dc:creator>Telli</dc:creator>
  <cp:lastModifiedBy>Admin</cp:lastModifiedBy>
  <cp:revision>1226</cp:revision>
  <dcterms:created xsi:type="dcterms:W3CDTF">2012-04-06T18:00:09Z</dcterms:created>
  <dcterms:modified xsi:type="dcterms:W3CDTF">2014-02-25T15:57:04Z</dcterms:modified>
</cp:coreProperties>
</file>