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5" r:id="rId4"/>
    <p:sldId id="266" r:id="rId5"/>
    <p:sldId id="274" r:id="rId6"/>
    <p:sldId id="269" r:id="rId7"/>
    <p:sldId id="268" r:id="rId8"/>
    <p:sldId id="278" r:id="rId9"/>
    <p:sldId id="277" r:id="rId10"/>
    <p:sldId id="275" r:id="rId11"/>
    <p:sldId id="276" r:id="rId12"/>
    <p:sldId id="280" r:id="rId13"/>
    <p:sldId id="281" r:id="rId14"/>
    <p:sldId id="271" r:id="rId15"/>
    <p:sldId id="279" r:id="rId16"/>
    <p:sldId id="282" r:id="rId17"/>
    <p:sldId id="267" r:id="rId18"/>
    <p:sldId id="270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7540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DC0DCC-9F60-4A94-9D94-5678DC798CD7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0BDE58-A032-4A8F-AE3A-29DB85AA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рисунка:  </a:t>
            </a:r>
            <a:r>
              <a:rPr lang="en-US" smtClean="0"/>
              <a:t>http://www.hist.msu.ru/ER/Etext/hammurap.jpg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F9241-27DC-47BE-B235-F020425E40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C3EC5-D891-405D-9860-7D69BD93C2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0A0DB-7BDD-4478-82BF-4008E33FFA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6CFC2-BF73-4F98-A136-2DA3EA0B87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Необходимо подсказать ученикам воспользоваться картой на стр. 86, указать что оловянные рудники расположены на Британских островах.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A1120-91BA-4518-9C25-8ADAA2562D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67). Формулировка задания изменена по сравнению с рабочей тетрадью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B44166-7DE1-4C6F-919F-49CAC17607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возникновение карты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«вперед» дает возможность перейти на слайд 10 минуя программный уровень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1C7B5F-85A0-4715-A470-ED80124BC5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возникновение карты</a:t>
            </a:r>
          </a:p>
          <a:p>
            <a:pPr>
              <a:spcBef>
                <a:spcPct val="0"/>
              </a:spcBef>
            </a:pPr>
            <a:r>
              <a:rPr lang="ru-RU" smtClean="0"/>
              <a:t>Слайды 10-11 являются скрытыми и посвящены Финикии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734131-7CBB-4393-A852-538987C334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74D8E7-E9DF-42D3-AB69-0504C20774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Переход на слайд 13 происходит по кнопке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CCE8C-179E-4EB1-B115-EE12C56521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B0871-20F4-46B0-ACEE-FABE88E30E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«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i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» позволяет перейти на скрытые слайды 12-13, содержащие информацию о финикийцах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BC0D3-6399-4E4C-9965-336D31F972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236F84-DBE4-449A-B6FF-4A266DBFD6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C0BB-0ECD-43E9-87EF-0FC1B58B490E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D9E8-ABB0-4AC1-8CD7-5A6757B10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176-D947-42BE-B348-89CE1369057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F63A-5479-4925-9CF4-EF1A231B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1076-77A1-4492-8C02-ACD8BB767622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3D48-6FCF-4B32-B8CD-CF360C555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A39B-3973-4FE0-9A13-2DA8EE9E189E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A07B-505B-4F0B-BE68-A66D698B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BD14-2490-4DCF-A1F9-57727F01C85F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934D-D287-490D-8A42-2E3AA6401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1C2-DCB7-4343-9085-E99ED278AE83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0299-6291-4C71-B8E4-4DDFCDE9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F0DF-9A4E-4089-8E5D-3C2E56903ADA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4104-4BC9-45CE-9819-59AD1D79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44000"/>
            <a:ext cx="9144000" cy="431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9F7F-E7F3-446B-9376-CB8373DFA196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335C-C0B9-4CE7-AEAD-08FF9CC36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0651-FB2C-43D0-804D-4802ECA2ED94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5939-1B8E-4DB2-BEB8-8BC2D712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2DF5-A90C-418A-A636-B4521DA158F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98AC-DB46-48EC-93F7-76D787EF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335B-064C-4F02-A92E-C6F32B4EFB47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F60A-D1A6-4D0B-979A-96F032F9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29444-F230-475D-9702-7CCD52BA621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E1960-AC88-42AE-9E46-03CBCDE55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4700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ЗАКОНЫ ВАВИЛОНСКОГО ЦАРСТВА</a:t>
            </a:r>
            <a:endParaRPr lang="ru-RU" dirty="0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805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565400"/>
            <a:ext cx="297656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13.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65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ОСОБЫЙ ПУТЬ ФИНИКИЙЦЕВ</a:t>
            </a:r>
          </a:p>
        </p:txBody>
      </p:sp>
      <p:sp>
        <p:nvSpPr>
          <p:cNvPr id="3" name="Управляющая кнопка: далее 2">
            <a:hlinkClick r:id="rId6" action="ppaction://hlinksldjump" highlightClick="1"/>
          </p:cNvPr>
          <p:cNvSpPr/>
          <p:nvPr/>
        </p:nvSpPr>
        <p:spPr>
          <a:xfrm>
            <a:off x="8770938" y="6477000"/>
            <a:ext cx="373062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ОСОБЫЙ ПУТЬ ФИНИКИЙЦЕВ</a:t>
            </a:r>
            <a:endParaRPr lang="ru-RU" sz="3600" dirty="0"/>
          </a:p>
        </p:txBody>
      </p:sp>
      <p:grpSp>
        <p:nvGrpSpPr>
          <p:cNvPr id="29700" name="Группа 5"/>
          <p:cNvGrpSpPr>
            <a:grpSpLocks/>
          </p:cNvGrpSpPr>
          <p:nvPr/>
        </p:nvGrpSpPr>
        <p:grpSpPr bwMode="auto">
          <a:xfrm>
            <a:off x="252413" y="981075"/>
            <a:ext cx="8639175" cy="1076325"/>
            <a:chOff x="252000" y="1271662"/>
            <a:chExt cx="8640000" cy="1077218"/>
          </a:xfrm>
        </p:grpSpPr>
        <p:sp>
          <p:nvSpPr>
            <p:cNvPr id="29714" name="Прямоугольник 2"/>
            <p:cNvSpPr>
              <a:spLocks noChangeArrowheads="1"/>
            </p:cNvSpPr>
            <p:nvPr/>
          </p:nvSpPr>
          <p:spPr bwMode="auto">
            <a:xfrm>
              <a:off x="252000" y="1271662"/>
              <a:ext cx="864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Исходя из названия, сформулируй главный вопрос к материалу.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720000" y="144000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1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</p:grpSp>
      <p:grpSp>
        <p:nvGrpSpPr>
          <p:cNvPr id="29701" name="Группа 4"/>
          <p:cNvGrpSpPr>
            <a:grpSpLocks/>
          </p:cNvGrpSpPr>
          <p:nvPr/>
        </p:nvGrpSpPr>
        <p:grpSpPr bwMode="auto">
          <a:xfrm>
            <a:off x="252413" y="2135188"/>
            <a:ext cx="8639175" cy="1077912"/>
            <a:chOff x="252000" y="2711822"/>
            <a:chExt cx="8640000" cy="1077218"/>
          </a:xfrm>
        </p:grpSpPr>
        <p:sp>
          <p:nvSpPr>
            <p:cNvPr id="29710" name="Прямоугольник 3"/>
            <p:cNvSpPr>
              <a:spLocks noChangeArrowheads="1"/>
            </p:cNvSpPr>
            <p:nvPr/>
          </p:nvSpPr>
          <p:spPr bwMode="auto">
            <a:xfrm>
              <a:off x="252000" y="2711822"/>
              <a:ext cx="864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Найди отличия финикийцев от других жителей Западной Азии.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720000" y="2844000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0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69149" y="3249240"/>
            <a:ext cx="2609344" cy="2160000"/>
          </a:xfrm>
          <a:prstGeom prst="roundRect">
            <a:avLst>
              <a:gd name="adj" fmla="val 9812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08614" y="3249240"/>
            <a:ext cx="839011" cy="21600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76477" y="3287012"/>
            <a:ext cx="1214330" cy="21600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58813" y="5516563"/>
            <a:ext cx="3913187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Финикийские корабли в </a:t>
            </a:r>
            <a:r>
              <a:rPr lang="ru-RU" sz="2400" dirty="0">
                <a:latin typeface="+mn-lt"/>
              </a:rPr>
              <a:t>Египте. Соврем</a:t>
            </a:r>
            <a:r>
              <a:rPr lang="ru-RU" sz="2400" dirty="0">
                <a:latin typeface="+mn-lt"/>
              </a:rPr>
              <a:t>. рисунок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625" y="5516563"/>
            <a:ext cx="3527425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Стеклянные сосуды</a:t>
            </a:r>
            <a:endParaRPr lang="ru-RU" sz="2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финикийцев</a:t>
            </a:r>
          </a:p>
        </p:txBody>
      </p: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СПРАВЕДЛИВОСТИ»</a:t>
            </a:r>
            <a:endParaRPr lang="ru-RU" sz="3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000" y="972000"/>
            <a:ext cx="8640000" cy="3060978"/>
          </a:xfrm>
          <a:prstGeom prst="roundRect">
            <a:avLst>
              <a:gd name="adj" fmla="val 10576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соответствующими цифрами на ленте времени следующие даты: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1 </a:t>
            </a:r>
            <a:r>
              <a:rPr lang="ru-RU" sz="2400">
                <a:latin typeface="Comic Sans MS" pitchFamily="66" charset="0"/>
              </a:rPr>
              <a:t>– 745–727 гг. до н.э. 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400">
                <a:latin typeface="Comic Sans MS" pitchFamily="66" charset="0"/>
              </a:rPr>
              <a:t> – 3000 гг. до н.э.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400">
                <a:latin typeface="Comic Sans MS" pitchFamily="66" charset="0"/>
              </a:rPr>
              <a:t> – 1792–1750 гг. до н.э. 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Обведи ту из них, которой соответствует правление и создание законов вавилонского царя Хаммурапи.</a:t>
            </a:r>
          </a:p>
        </p:txBody>
      </p:sp>
      <p:grpSp>
        <p:nvGrpSpPr>
          <p:cNvPr id="317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81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81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820" name="Group 76"/>
          <p:cNvGraphicFramePr>
            <a:graphicFrameLocks noGrp="1"/>
          </p:cNvGraphicFramePr>
          <p:nvPr/>
        </p:nvGraphicFramePr>
        <p:xfrm>
          <a:off x="252413" y="540067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6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4176713"/>
          <a:ext cx="864076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80728"/>
            <a:ext cx="8640000" cy="3060978"/>
          </a:xfrm>
          <a:prstGeom prst="roundRect">
            <a:avLst>
              <a:gd name="adj" fmla="val 10576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Подсчитай, сколько тысячелетий назад правил вавилонский царь Хаммурапи.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Отметь цифрой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600">
                <a:latin typeface="Comic Sans MS" pitchFamily="66" charset="0"/>
              </a:rPr>
              <a:t> на ленте времени ещё какое-нибудь известное тебе событие из истории Вавилонского царства, не изученное на уроках.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6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6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868" name="Group 76"/>
          <p:cNvGraphicFramePr>
            <a:graphicFrameLocks noGrp="1"/>
          </p:cNvGraphicFramePr>
          <p:nvPr/>
        </p:nvGraphicFramePr>
        <p:xfrm>
          <a:off x="252413" y="540067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СПРАВЕДЛИВОСТИ»</a:t>
            </a:r>
            <a:endParaRPr lang="ru-RU" sz="3200" dirty="0"/>
          </a:p>
        </p:txBody>
      </p:sp>
      <p:sp>
        <p:nvSpPr>
          <p:cNvPr id="16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4176713"/>
          <a:ext cx="864076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252413" y="1785938"/>
            <a:ext cx="8639175" cy="3371850"/>
            <a:chOff x="252000" y="1340768"/>
            <a:chExt cx="8640000" cy="33711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340768"/>
              <a:ext cx="8640000" cy="337113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В </a:t>
              </a:r>
              <a:r>
                <a:rPr lang="ru-RU" sz="3200" dirty="0">
                  <a:latin typeface="+mn-lt"/>
                </a:rPr>
                <a:t>чём ваши представления (людей XXI века) о справедливости </a:t>
              </a:r>
              <a:r>
                <a:rPr lang="ru-RU" sz="3200" dirty="0">
                  <a:latin typeface="+mn-lt"/>
                </a:rPr>
                <a:t>и равенстве </a:t>
              </a:r>
              <a:r>
                <a:rPr lang="ru-RU" sz="3200" dirty="0">
                  <a:latin typeface="+mn-lt"/>
                </a:rPr>
                <a:t>людей совпадают с представлениями </a:t>
              </a:r>
              <a:r>
                <a:rPr lang="ru-RU" sz="3200" dirty="0">
                  <a:latin typeface="+mn-lt"/>
                </a:rPr>
                <a:t>вавилонского царя </a:t>
              </a:r>
              <a:r>
                <a:rPr lang="ru-RU" sz="3200" dirty="0">
                  <a:latin typeface="+mn-lt"/>
                </a:rPr>
                <a:t>Хаммурапи, а в чём – нет? Сделайте вывод по проблеме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урока.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1007632" y="1664832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pic>
          <p:nvPicPr>
            <p:cNvPr id="35851" name="Рисунок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407" y="1628800"/>
              <a:ext cx="332312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7917" name="Group 29"/>
          <p:cNvGraphicFramePr>
            <a:graphicFrameLocks noGrp="1"/>
          </p:cNvGraphicFramePr>
          <p:nvPr/>
        </p:nvGraphicFramePr>
        <p:xfrm>
          <a:off x="252413" y="4292600"/>
          <a:ext cx="8640762" cy="2371725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81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(мнение)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Я считаю, что__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Но, с другой стороны,______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1052736"/>
            <a:ext cx="8640000" cy="29625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Прочитай статьи законов Хаммурапи, запиши своё мнение: в чём твои представления (человека XXI века) о справедливости и равенстве людей совпадают с представлениями вавилонского царя, а в чём —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196752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Оцени справедливость этих законов с точки зрения свободных вавилонян — современников Хаммурапи.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89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8937" name="Group 25"/>
          <p:cNvGraphicFramePr>
            <a:graphicFrameLocks noGrp="1"/>
          </p:cNvGraphicFramePr>
          <p:nvPr/>
        </p:nvGraphicFramePr>
        <p:xfrm>
          <a:off x="252413" y="357346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64669" y="1720328"/>
            <a:ext cx="864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ЦАРЕ ХАММУРАПИ ВАВИЛОНСКОЕ ЦАРСТВО СТАЛО САМОЙ СИЛЬНОЙ И РАЗВИТОЙ ДЕРЖАВОЙ ЗАПАДНОЙ АЗИИ.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5225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936000"/>
            <a:ext cx="8627811" cy="173664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По </a:t>
            </a:r>
            <a:r>
              <a:rPr lang="ru-RU" sz="2400" dirty="0">
                <a:latin typeface="+mn-lt"/>
              </a:rPr>
              <a:t>каким торговым путям в </a:t>
            </a:r>
            <a:r>
              <a:rPr lang="ru-RU" sz="2400" dirty="0">
                <a:latin typeface="+mn-lt"/>
              </a:rPr>
              <a:t>Междуречье </a:t>
            </a:r>
            <a:r>
              <a:rPr lang="ru-RU" sz="2400" dirty="0">
                <a:latin typeface="+mn-lt"/>
              </a:rPr>
              <a:t>поступали медь, олово, </a:t>
            </a:r>
            <a:r>
              <a:rPr lang="ru-RU" sz="2400" dirty="0">
                <a:latin typeface="+mn-lt"/>
              </a:rPr>
              <a:t>строительный лес</a:t>
            </a:r>
            <a:r>
              <a:rPr lang="ru-RU" sz="2400" dirty="0">
                <a:latin typeface="+mn-lt"/>
              </a:rPr>
              <a:t>, драгоценные металлы, благовония, пурпурная краска, стеклянные сосуды, вино?</a:t>
            </a:r>
          </a:p>
        </p:txBody>
      </p:sp>
      <p:grpSp>
        <p:nvGrpSpPr>
          <p:cNvPr id="4198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7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3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5225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936000"/>
            <a:ext cx="8627811" cy="9194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Что </a:t>
            </a:r>
            <a:r>
              <a:rPr lang="ru-RU" sz="2400" dirty="0">
                <a:latin typeface="+mn-lt"/>
              </a:rPr>
              <a:t>могли перевозить финикийцы по важнейшим морским торговым путям</a:t>
            </a:r>
            <a:r>
              <a:rPr lang="ru-RU" sz="2400" dirty="0">
                <a:latin typeface="+mn-lt"/>
              </a:rPr>
              <a:t>?</a:t>
            </a:r>
            <a:endParaRPr lang="ru-RU" sz="2400" dirty="0">
              <a:latin typeface="+mn-lt"/>
            </a:endParaRPr>
          </a:p>
        </p:txBody>
      </p:sp>
      <p:grpSp>
        <p:nvGrpSpPr>
          <p:cNvPr id="440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250825" y="1196975"/>
          <a:ext cx="8642350" cy="3859213"/>
        </p:xfrm>
        <a:graphic>
          <a:graphicData uri="http://schemas.openxmlformats.org/drawingml/2006/table">
            <a:tbl>
              <a:tblPr/>
              <a:tblGrid>
                <a:gridCol w="2435225"/>
                <a:gridCol w="3168650"/>
                <a:gridCol w="3038475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ПРЕДМЕТ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МЕЖДУРЕЧЬЕ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ЕГИПЕТ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Колесо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 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Гончарный круг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Ок. 3500 г.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Ок. 3000 г.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Бронза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Колесница 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Ок. 2000 г. до н.э.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Ок. 1700 г. до н.э.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grpSp>
        <p:nvGrpSpPr>
          <p:cNvPr id="1641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21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1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17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2447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Прямоугольник 18"/>
          <p:cNvSpPr>
            <a:spLocks noChangeArrowheads="1"/>
          </p:cNvSpPr>
          <p:nvPr/>
        </p:nvSpPr>
        <p:spPr bwMode="auto">
          <a:xfrm>
            <a:off x="392113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Внимательно рассмотри таблицу. Какие выводы можно сделать?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65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5607940"/>
            <a:ext cx="8627811" cy="120543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Какой путь нужно было проделать финикийским кораблям от города Тир до оловянных рудников?</a:t>
            </a:r>
          </a:p>
        </p:txBody>
      </p:sp>
      <p:grpSp>
        <p:nvGrpSpPr>
          <p:cNvPr id="4608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9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8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4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МЕЖДУРЕЧЬЕ РАЗВИВАЛОСЬ БЫСТРЕЕ, ЧЕМ ЕГИПЕТ?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18436" name="Группа 5"/>
          <p:cNvGrpSpPr>
            <a:grpSpLocks/>
          </p:cNvGrpSpPr>
          <p:nvPr/>
        </p:nvGrpSpPr>
        <p:grpSpPr bwMode="auto">
          <a:xfrm>
            <a:off x="220663" y="1597025"/>
            <a:ext cx="8697912" cy="2339975"/>
            <a:chOff x="219456" y="1597152"/>
            <a:chExt cx="8698992" cy="234086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628800"/>
              <a:ext cx="8640000" cy="228147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Объясни значения слов: цивилизация (два значения), государство, народ, закон, соседская община, граждане. (Словарь)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916832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8437" name="Группа 6"/>
          <p:cNvGrpSpPr>
            <a:grpSpLocks/>
          </p:cNvGrpSpPr>
          <p:nvPr/>
        </p:nvGrpSpPr>
        <p:grpSpPr bwMode="auto">
          <a:xfrm>
            <a:off x="252413" y="4437063"/>
            <a:ext cx="8639175" cy="1192212"/>
            <a:chOff x="252000" y="4437112"/>
            <a:chExt cx="8640000" cy="119181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4437112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Назови </a:t>
              </a:r>
              <a:r>
                <a:rPr lang="ru-RU" sz="3200" dirty="0">
                  <a:latin typeface="+mn-lt"/>
                </a:rPr>
                <a:t>достижения жителей Древнего Междуречья. (§ 12)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461716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1076325"/>
          <a:ext cx="8640762" cy="4297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160"/>
                <a:gridCol w="2880160"/>
                <a:gridCol w="288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Возникновение городов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ведения хозяйства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Разделение людей на общественные</a:t>
                      </a:r>
                    </a:p>
                    <a:p>
                      <a:r>
                        <a:rPr lang="ru-RU" sz="2400" spc="-150" dirty="0" smtClean="0"/>
                        <a:t>слои</a:t>
                      </a:r>
                      <a:endParaRPr lang="ru-RU" sz="2400" spc="-15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Общие представления о добре и зле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Несколько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Особые правила отношения между</a:t>
                      </a:r>
                    </a:p>
                    <a:p>
                      <a:r>
                        <a:rPr lang="ru-RU" sz="2400" dirty="0" smtClean="0"/>
                        <a:t>людьми и управлением государства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47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1600" y="1517645"/>
            <a:ext cx="8627811" cy="3371136"/>
          </a:xfrm>
          <a:prstGeom prst="roundRect">
            <a:avLst>
              <a:gd name="adj" fmla="val 11360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С помощью цвета распредели перечисленные признаки по соответствующим группам.</a:t>
            </a:r>
          </a:p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Впиши по одному недостающему признаку для данных понятий.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52413" y="5516563"/>
            <a:ext cx="8604250" cy="933450"/>
            <a:chOff x="252000" y="5517232"/>
            <a:chExt cx="8604000" cy="9321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5517232"/>
              <a:ext cx="3779727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(как </a:t>
              </a: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ступень развития</a:t>
              </a: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)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076272" y="5529914"/>
              <a:ext cx="3779728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(как </a:t>
              </a: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общность людей)</a:t>
              </a:r>
              <a:endParaRPr lang="ru-RU" sz="2400" b="1" dirty="0">
                <a:solidFill>
                  <a:srgbClr val="00B05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7" y="1772816"/>
            <a:ext cx="8375302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ПЕРЕКРЁСТОК ЗАПАДНОЙ АЗИИ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3685153"/>
            <a:ext cx="8375303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ЗАКОНЫ «СИЯЮЩЕЙ СПРАВЕДЛИВОСТИ»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265113" y="1412875"/>
            <a:ext cx="8628062" cy="1736725"/>
            <a:chOff x="264669" y="2372276"/>
            <a:chExt cx="8627811" cy="17366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4669" y="2372276"/>
              <a:ext cx="8627811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Чем </a:t>
              </a:r>
              <a:r>
                <a:rPr lang="ru-RU" sz="3200" dirty="0">
                  <a:latin typeface="+mn-lt"/>
                </a:rPr>
                <a:t>можно объяснить быстрое развитие Междуречья и всей </a:t>
              </a:r>
              <a:r>
                <a:rPr lang="ru-RU" sz="3200" dirty="0">
                  <a:latin typeface="+mn-lt"/>
                </a:rPr>
                <a:t>Западной </a:t>
              </a:r>
              <a:r>
                <a:rPr lang="ru-RU" sz="3200" dirty="0">
                  <a:latin typeface="+mn-lt"/>
                </a:rPr>
                <a:t>Азии? </a:t>
              </a: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828000" y="261538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55650"/>
            <a:ext cx="6724650" cy="61198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1789380"/>
            <a:ext cx="8640000" cy="3223796"/>
          </a:xfrm>
          <a:prstGeom prst="roundRect">
            <a:avLst>
              <a:gd name="adj" fmla="val 10068"/>
            </a:avLst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000">
                <a:latin typeface="Comic Sans MS" pitchFamily="66" charset="0"/>
              </a:rPr>
              <a:t>С помощью карты на с. 79 ответь на вопросы: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1. Что жители Междуречья должны были покупать у соседей по Западной Азии?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2. Что жители Междуречья могли продавать соседям по Западной Азии?</a:t>
            </a:r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55650"/>
            <a:ext cx="6724650" cy="61198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69" y="1412776"/>
            <a:ext cx="8627811" cy="4874359"/>
          </a:xfrm>
          <a:prstGeom prst="roundRect">
            <a:avLst>
              <a:gd name="adj" fmla="val 10782"/>
            </a:avLst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С помощью карты на с. 79 ответь на вопросы:</a:t>
            </a:r>
          </a:p>
          <a:p>
            <a:pPr indent="357188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Где находились центры расселения семитских племён, индоевропейских племён?</a:t>
            </a:r>
          </a:p>
          <a:p>
            <a:pPr indent="357188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 Какие типы хозяйственной деятельности были освоены семитскими и индоевропейскими племенами?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3510</TotalTime>
  <Words>765</Words>
  <Application>Microsoft Office PowerPoint</Application>
  <PresentationFormat>Экран (4:3)</PresentationFormat>
  <Paragraphs>154</Paragraphs>
  <Slides>20</Slides>
  <Notes>13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ВАВИЛОНСКОГО ЦАРСТВА</dc:title>
  <dc:creator>Telli</dc:creator>
  <cp:lastModifiedBy>Admin</cp:lastModifiedBy>
  <cp:revision>163</cp:revision>
  <dcterms:created xsi:type="dcterms:W3CDTF">2012-04-06T18:00:09Z</dcterms:created>
  <dcterms:modified xsi:type="dcterms:W3CDTF">2012-10-11T21:16:28Z</dcterms:modified>
</cp:coreProperties>
</file>