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7" r:id="rId2"/>
    <p:sldId id="270" r:id="rId3"/>
    <p:sldId id="271" r:id="rId4"/>
    <p:sldId id="256" r:id="rId5"/>
    <p:sldId id="269" r:id="rId6"/>
    <p:sldId id="258" r:id="rId7"/>
    <p:sldId id="274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72" r:id="rId17"/>
    <p:sldId id="273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000066"/>
    <a:srgbClr val="00CC00"/>
    <a:srgbClr val="FF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0338A1-7AEC-4A6C-AF41-57BF5E13E8A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06C7CD-E360-42C8-B057-050F30D7D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9934-038C-449D-A601-AFAF02C17EE8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00-81AE-406E-91F4-CDCE7E327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6ED5-D20C-481B-A6EE-BC6A3F9BC119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E9EB-03B4-426C-9DBF-4B1FFA82B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DB2A-A142-4115-9989-A510FCF5073A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BD90-6552-4AE1-8A73-01510C8FB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793E-45C8-45B4-805C-A3C73F42B002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2D8C-9069-4FD6-84D6-5549638D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275A-CD6D-49DB-B4CC-5B3FD79B763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DBC4-BCDE-40CD-8B59-C1A729846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AA96-DD61-41D1-93B5-1A7F5D064909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21AA-456C-4681-BE1E-6996438EF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C4A8-BBB4-48D8-8B0F-EBAF3AB3FD8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DFC5-5DCE-4900-9A5A-75E9E7894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2D81-2CFE-4922-A1A3-122DBE683031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B08B-9C6C-4D1B-BEC9-11089A78B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A0D2-F9C2-4028-931A-0F1E9F7C528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22BB-E4A3-491C-8BA7-33D41DE6E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3C6F-9012-495E-BE40-66362639A420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FB03-303D-412A-8DC0-B37B954EF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2F50-A303-45C0-8826-ED7955278B4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A830-35FA-4615-AD7A-A919569EF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0336F-07C0-4C8E-9596-207187BB1E90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6C6128-8454-4292-87D6-5B8DCD71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  <a:effectLst/>
              </a:rPr>
              <a:t>Отгадай загадку</a:t>
            </a:r>
            <a:endParaRPr lang="ru-RU">
              <a:solidFill>
                <a:srgbClr val="FFFF66"/>
              </a:solidFill>
              <a:effectLst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8496300" cy="5759450"/>
          </a:xfrm>
        </p:spPr>
        <p:txBody>
          <a:bodyPr/>
          <a:lstStyle/>
          <a:p>
            <a:pPr algn="ctr"/>
            <a:endParaRPr lang="ru-RU" sz="5400" smtClean="0">
              <a:solidFill>
                <a:srgbClr val="FFCC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39725" y="620713"/>
            <a:ext cx="8496300" cy="57610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Французы называли такое изображение «мёртвая, или неживая природа», немцы и голландцы – «тихая и безмолвная жизнь вещей».</a:t>
            </a:r>
            <a:r>
              <a:rPr lang="ru-RU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6637"/>
            <a:ext cx="7772400" cy="600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772400" cy="5732462"/>
          </a:xfrm>
        </p:spPr>
        <p:txBody>
          <a:bodyPr/>
          <a:lstStyle/>
          <a:p>
            <a:pPr algn="ctr"/>
            <a:endParaRPr lang="ru-RU" sz="29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288" y="1052513"/>
            <a:ext cx="8353425" cy="56165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900">
                <a:solidFill>
                  <a:srgbClr val="000066"/>
                </a:solidFill>
              </a:rPr>
              <a:t>Натюрморты бывают разные. Всё зависит от того, что хочет изобразить художник. Ты рассмотрел два натюрморта. Первый –  </a:t>
            </a:r>
            <a:r>
              <a:rPr lang="ru-RU" sz="2900" b="1">
                <a:solidFill>
                  <a:srgbClr val="000066"/>
                </a:solidFill>
              </a:rPr>
              <a:t>учебный</a:t>
            </a:r>
            <a:r>
              <a:rPr lang="ru-RU" sz="2900">
                <a:solidFill>
                  <a:srgbClr val="000066"/>
                </a:solidFill>
              </a:rPr>
              <a:t>. На нём нарисованы два геометрических тела – куб и шар. Художнику нужно было как можно точнее передать их форму и объём. Перед вторым художником стояла задача </a:t>
            </a:r>
            <a:r>
              <a:rPr lang="ru-RU" sz="2900" b="1">
                <a:solidFill>
                  <a:srgbClr val="000066"/>
                </a:solidFill>
              </a:rPr>
              <a:t>творческая</a:t>
            </a:r>
            <a:r>
              <a:rPr lang="ru-RU" sz="2900">
                <a:solidFill>
                  <a:srgbClr val="000066"/>
                </a:solidFill>
              </a:rPr>
              <a:t> – выразить своё восхищение роскошными букетами благоухающих роз, создать их образ, дать зрителю почувствовать атмосферу праздника.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4211638" y="6092825"/>
            <a:ext cx="3960812" cy="765175"/>
          </a:xfrm>
        </p:spPr>
        <p:txBody>
          <a:bodyPr/>
          <a:lstStyle/>
          <a:p>
            <a:r>
              <a:rPr lang="ru-RU" sz="3200" smtClean="0">
                <a:solidFill>
                  <a:srgbClr val="000066"/>
                </a:solidFill>
              </a:rPr>
              <a:t>Татьяна Гордиенко</a:t>
            </a:r>
          </a:p>
        </p:txBody>
      </p:sp>
      <p:pic>
        <p:nvPicPr>
          <p:cNvPr id="7170" name="Picture 2" descr="C:\Users\msi\Downloads\рисунок\Tatyana_Gordienko_40h30_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2060575"/>
            <a:ext cx="50895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msi\Downloads\рисунок\0_6872f_45f8475b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0575"/>
            <a:ext cx="28813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07950" y="0"/>
            <a:ext cx="8616950" cy="206057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4C6312"/>
                </a:solidFill>
                <a:latin typeface="Times New Roman" pitchFamily="18" charset="0"/>
                <a:cs typeface="Times New Roman" pitchFamily="18" charset="0"/>
              </a:rPr>
              <a:t>Какой натюрморт можно считать учебным рисунком, а какой – творческой работой?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19" name="Picture 3" descr="C:\Users\msi\Downloads\рисунок\куб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81213"/>
            <a:ext cx="63246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06375" y="0"/>
            <a:ext cx="8964613" cy="208121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расположен источник света? Найдите свет, тень, полутень, падающую тень.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msi\Downloads\рисунок\51709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1989138"/>
            <a:ext cx="6096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98884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Где расположен источник света? Найдите свет, тень, полутень, падающую тень.</a:t>
            </a:r>
            <a:endParaRPr lang="ru-RU" sz="280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msi\Downloads\рисунок\698fb6f535b0e2ae67e3f0195c282f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652588"/>
            <a:ext cx="3482975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91683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Где расположен источник света? Найдите свет, тень, полутень, падающую тень.</a:t>
            </a:r>
            <a:endParaRPr lang="ru-RU" sz="280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5121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Выражение решения проблемы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002060"/>
                </a:solidFill>
              </a:rPr>
              <a:t>Для чего художники пишут картины?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msi\Downloads\Новая папка\крандаш нат - копия (2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si\Downloads\Новая папка\крандаш нат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43053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msi\Downloads\Новая папка\крандаш нат - коп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70021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si\Downloads\Новая папка\крандаш на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3053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280988" y="1679575"/>
            <a:ext cx="579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1</a:t>
            </a:r>
          </a:p>
        </p:txBody>
      </p:sp>
      <p:sp>
        <p:nvSpPr>
          <p:cNvPr id="29704" name="Прямоугольник 4"/>
          <p:cNvSpPr>
            <a:spLocks noChangeArrowheads="1"/>
          </p:cNvSpPr>
          <p:nvPr/>
        </p:nvSpPr>
        <p:spPr bwMode="auto">
          <a:xfrm>
            <a:off x="280988" y="4373563"/>
            <a:ext cx="546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2</a:t>
            </a:r>
          </a:p>
        </p:txBody>
      </p:sp>
      <p:sp>
        <p:nvSpPr>
          <p:cNvPr id="29705" name="Прямоугольник 5"/>
          <p:cNvSpPr>
            <a:spLocks noChangeArrowheads="1"/>
          </p:cNvSpPr>
          <p:nvPr/>
        </p:nvSpPr>
        <p:spPr bwMode="auto">
          <a:xfrm>
            <a:off x="4572000" y="1700213"/>
            <a:ext cx="68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3</a:t>
            </a:r>
          </a:p>
        </p:txBody>
      </p:sp>
      <p:sp>
        <p:nvSpPr>
          <p:cNvPr id="29706" name="Прямоугольник 6"/>
          <p:cNvSpPr>
            <a:spLocks noChangeArrowheads="1"/>
          </p:cNvSpPr>
          <p:nvPr/>
        </p:nvSpPr>
        <p:spPr bwMode="auto">
          <a:xfrm>
            <a:off x="4572000" y="4373563"/>
            <a:ext cx="65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4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0" y="0"/>
            <a:ext cx="9144000" cy="1679575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план работы над натюрмортом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850" y="333375"/>
            <a:ext cx="8569325" cy="583247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рисунок с натуры:</a:t>
            </a:r>
          </a:p>
          <a:p>
            <a:pPr algn="ctr"/>
            <a:endParaRPr 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Наметьте очертания предметов.</a:t>
            </a:r>
          </a:p>
          <a:p>
            <a:pPr>
              <a:buFontTx/>
              <a:buAutoNum type="arabicPeriod"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Выполните рисунок.</a:t>
            </a:r>
          </a:p>
          <a:p>
            <a:pPr>
              <a:buFontTx/>
              <a:buAutoNum type="arabicPeriod"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Проработайте объём предметов.</a:t>
            </a:r>
          </a:p>
          <a:p>
            <a:pPr>
              <a:buFontTx/>
              <a:buAutoNum type="arabicPeriod"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Завершите проработку объёма предметов и фона.</a:t>
            </a:r>
          </a:p>
          <a:p>
            <a:endParaRPr 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5040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CC00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– Задание выполнено в полном объёме? Без ошибок?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0000"/>
                </a:solidFill>
              </a:rPr>
              <a:t>– Ты выполнил работу самостоятельно или с помощью? 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algn="ctr">
              <a:lnSpc>
                <a:spcPct val="90000"/>
              </a:lnSpc>
            </a:pPr>
            <a:endParaRPr lang="ru-RU" sz="3700" b="1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530225" y="1844675"/>
            <a:ext cx="7772400" cy="4176713"/>
          </a:xfrm>
        </p:spPr>
        <p:txBody>
          <a:bodyPr/>
          <a:lstStyle/>
          <a:p>
            <a:pPr algn="just"/>
            <a:endParaRPr lang="ru-RU" sz="48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288" y="1484313"/>
            <a:ext cx="8424862" cy="5184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Принести альбом, цветные карандаши (лучше всего акварельные).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415925" y="5870575"/>
            <a:ext cx="7772400" cy="7540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000066"/>
                </a:solidFill>
              </a:rPr>
              <a:t>Влад Попов «Натюрморт»</a:t>
            </a:r>
          </a:p>
        </p:txBody>
      </p:sp>
      <p:pic>
        <p:nvPicPr>
          <p:cNvPr id="1026" name="Picture 2" descr="C:\Users\msi\Downloads\рисунок\img1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9400"/>
            <a:ext cx="75565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81025" y="5951538"/>
            <a:ext cx="7772400" cy="788987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000066"/>
                </a:solidFill>
              </a:rPr>
              <a:t>Владимир Стожаров «Натюрморт» </a:t>
            </a:r>
          </a:p>
        </p:txBody>
      </p:sp>
      <p:pic>
        <p:nvPicPr>
          <p:cNvPr id="16387" name="Picture 2" descr="C:\Users\msi\Downloads\вл стожа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758666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116632"/>
            <a:ext cx="8938383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/>
              <a:t>Натюрморт. Рисуем с натуры</a:t>
            </a: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075" y="5153025"/>
            <a:ext cx="7854950" cy="1444625"/>
          </a:xfrm>
        </p:spPr>
        <p:txBody>
          <a:bodyPr/>
          <a:lstStyle/>
          <a:p>
            <a:pPr marR="0"/>
            <a:r>
              <a:rPr lang="ru-RU" smtClean="0">
                <a:solidFill>
                  <a:srgbClr val="000066"/>
                </a:solidFill>
              </a:rPr>
              <a:t>Изобразительное искусство. 2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-</a:t>
            </a:r>
            <a:r>
              <a:rPr lang="ru-RU" smtClean="0">
                <a:solidFill>
                  <a:srgbClr val="000066"/>
                </a:solidFill>
              </a:rPr>
              <a:t>й класс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R="0"/>
            <a:r>
              <a:rPr lang="ru-RU" smtClean="0">
                <a:solidFill>
                  <a:srgbClr val="000066"/>
                </a:solidFill>
              </a:rPr>
              <a:t>Урок 15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pic>
        <p:nvPicPr>
          <p:cNvPr id="17411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6116638" y="619283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413" name="Picture 2" descr="C:\Users\msi\Downloads\рисунок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96975"/>
            <a:ext cx="50260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900113" y="6038850"/>
            <a:ext cx="7772400" cy="819150"/>
          </a:xfrm>
        </p:spPr>
        <p:txBody>
          <a:bodyPr/>
          <a:lstStyle/>
          <a:p>
            <a:pPr algn="ctr"/>
            <a:endParaRPr lang="ru-RU" sz="4000" smtClean="0">
              <a:solidFill>
                <a:srgbClr val="000066"/>
              </a:solidFill>
            </a:endParaRPr>
          </a:p>
        </p:txBody>
      </p:sp>
      <p:pic>
        <p:nvPicPr>
          <p:cNvPr id="4098" name="Picture 2" descr="C:\Users\msi\Downloads\рисунок\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88938"/>
            <a:ext cx="5040312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601663" y="5740400"/>
            <a:ext cx="7772400" cy="862013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000066"/>
                </a:solidFill>
              </a:rPr>
              <a:t>Е. Говорова </a:t>
            </a:r>
            <a:r>
              <a:rPr lang="ru-RU" sz="3600" smtClean="0">
                <a:solidFill>
                  <a:srgbClr val="000066"/>
                </a:solidFill>
                <a:latin typeface="Arial" charset="0"/>
              </a:rPr>
              <a:t>«</a:t>
            </a:r>
            <a:r>
              <a:rPr lang="ru-RU" sz="3600" smtClean="0">
                <a:solidFill>
                  <a:srgbClr val="000066"/>
                </a:solidFill>
              </a:rPr>
              <a:t>Натюрморт</a:t>
            </a:r>
            <a:r>
              <a:rPr lang="ru-RU" sz="3600" smtClean="0">
                <a:solidFill>
                  <a:srgbClr val="000066"/>
                </a:solidFill>
                <a:latin typeface="Arial" charset="0"/>
              </a:rPr>
              <a:t>»</a:t>
            </a:r>
          </a:p>
        </p:txBody>
      </p:sp>
      <p:pic>
        <p:nvPicPr>
          <p:cNvPr id="5122" name="Picture 2" descr="C:\Users\msi\Downloads\рисунок\artlib_gallery-38860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333375"/>
            <a:ext cx="75072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907337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5400">
              <a:solidFill>
                <a:srgbClr val="FFC000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673350"/>
            <a:ext cx="320198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2673350"/>
            <a:ext cx="50196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0" y="115888"/>
            <a:ext cx="9144000" cy="2736850"/>
          </a:xfrm>
          <a:prstGeom prst="wedgeEllipseCallout">
            <a:avLst>
              <a:gd name="adj1" fmla="val -8740"/>
              <a:gd name="adj2" fmla="val 5788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Представьте себе, что один натюрморт художнику заказал учитель рисования, а другой – дизайнер интерьера. Как вы думаете, какой из этих натюрмортов заказал учитель, а какой – дизайнер?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465637"/>
          </a:xfr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100" dirty="0">
                <a:solidFill>
                  <a:srgbClr val="FFC000"/>
                </a:solidFill>
              </a:rPr>
              <a:t>Для чего художники пишут картины?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600" dirty="0">
              <a:solidFill>
                <a:srgbClr val="FFC00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07216" cy="10801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smtClean="0">
                <a:solidFill>
                  <a:srgbClr val="FFC000"/>
                </a:solidFill>
              </a:rPr>
              <a:t>Учебный </a:t>
            </a:r>
            <a:r>
              <a:rPr lang="ru-RU" sz="5400" smtClean="0"/>
              <a:t>         </a:t>
            </a:r>
            <a:r>
              <a:rPr lang="ru-RU" sz="5400" smtClean="0">
                <a:solidFill>
                  <a:srgbClr val="FFC000"/>
                </a:solidFill>
              </a:rPr>
              <a:t>Творческий</a:t>
            </a:r>
            <a:endParaRPr lang="ru-RU" sz="5400">
              <a:solidFill>
                <a:srgbClr val="FFC000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2492375"/>
            <a:ext cx="335756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2492375"/>
            <a:ext cx="50196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957388" y="1557338"/>
            <a:ext cx="958850" cy="792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96038" y="1557338"/>
            <a:ext cx="912812" cy="792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221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26</cp:revision>
  <dcterms:created xsi:type="dcterms:W3CDTF">2012-09-17T15:13:52Z</dcterms:created>
  <dcterms:modified xsi:type="dcterms:W3CDTF">2012-12-23T18:30:26Z</dcterms:modified>
</cp:coreProperties>
</file>