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63" r:id="rId3"/>
    <p:sldId id="265" r:id="rId4"/>
    <p:sldId id="274" r:id="rId5"/>
    <p:sldId id="275" r:id="rId6"/>
    <p:sldId id="276" r:id="rId7"/>
    <p:sldId id="271" r:id="rId8"/>
    <p:sldId id="268" r:id="rId9"/>
    <p:sldId id="277" r:id="rId10"/>
    <p:sldId id="273" r:id="rId11"/>
    <p:sldId id="280" r:id="rId12"/>
    <p:sldId id="281" r:id="rId13"/>
    <p:sldId id="282" r:id="rId14"/>
    <p:sldId id="269" r:id="rId15"/>
    <p:sldId id="266" r:id="rId16"/>
    <p:sldId id="270" r:id="rId17"/>
    <p:sldId id="283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050403"/>
    <a:srgbClr val="CCECFF"/>
    <a:srgbClr val="990000"/>
    <a:srgbClr val="0000CC"/>
    <a:srgbClr val="FFDDBF"/>
    <a:srgbClr val="EBBB8A"/>
    <a:srgbClr val="E7B98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49" autoAdjust="0"/>
    <p:restoredTop sz="77184" autoAdjust="0"/>
  </p:normalViewPr>
  <p:slideViewPr>
    <p:cSldViewPr>
      <p:cViewPr varScale="1">
        <p:scale>
          <a:sx n="106" d="100"/>
          <a:sy n="106" d="100"/>
        </p:scale>
        <p:origin x="-84" y="-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7F0401E-8924-434D-A20C-69B62616DE42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1A667D1-C486-41AF-B6D0-B1B634457A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ru:%D0%9E%D0%B1%D1%89%D0%B5%D1%81%D1%82%D0%B2%D0%B5%D0%BD%D0%BD%D0%BE%D0%B5_%D0%B4%D0%BE%D1%81%D1%82%D0%BE%D1%8F%D0%BD%D0%B8%D0%B5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Рисунок – журнал «Новый солдат» № 71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0C19744-FCD3-473D-8CA3-30C31F39F23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25BFF1F-18B9-42BE-8521-37FE1FC5F54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вопроса и появление схемы со стр. 137.  Схема не анимирована. Полностью дублирует рисунок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9F7ECE-9C88-4172-9462-9A5273C074B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вопроса и появление схемы со стр. 137.  Схема не анимирована. Полностью дублирует рисунок</a:t>
            </a:r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ADE2A2-CCE2-4ED3-B882-09E98F6FAA8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карты.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4E2BF94-B294-49D9-94C5-652C419FE6D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C989FCC-437E-4870-A3DC-0116C17D7D2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Изображение Пирра </a:t>
            </a:r>
            <a:r>
              <a:rPr lang="en-US" smtClean="0"/>
              <a:t>http://upload.wikimedia.org/wikipedia/commons/9/96/Pyrrhus.JPG</a:t>
            </a:r>
            <a:endParaRPr lang="ru-RU" smtClean="0"/>
          </a:p>
          <a:p>
            <a:pPr eaLnBrk="1" hangingPunct="1">
              <a:spcBef>
                <a:spcPct val="0"/>
              </a:spcBef>
            </a:pPr>
            <a:r>
              <a:rPr lang="ru-RU" smtClean="0"/>
              <a:t> Свободная лицензия: Я, владелец авторских прав на это произведение, передаю его в </a:t>
            </a:r>
            <a:r>
              <a:rPr lang="ru-RU" b="1" smtClean="0">
                <a:hlinkClick r:id="rId3" tooltip="w:ru:Общественное достояние"/>
              </a:rPr>
              <a:t>общественное достояние</a:t>
            </a:r>
            <a:r>
              <a:rPr lang="ru-RU" smtClean="0"/>
              <a:t>. Это разрешение действует по всему миру.</a:t>
            </a:r>
            <a:br>
              <a:rPr lang="ru-RU" smtClean="0"/>
            </a:br>
            <a:r>
              <a:rPr lang="ru-RU" smtClean="0"/>
              <a:t>В некоторых странах это не может быть возможно юридически, в таком случае:</a:t>
            </a:r>
            <a:br>
              <a:rPr lang="ru-RU" smtClean="0"/>
            </a:br>
            <a:r>
              <a:rPr lang="ru-RU" i="1" smtClean="0"/>
              <a:t>Я даю право кому угодно использовать данное произведение </a:t>
            </a:r>
            <a:r>
              <a:rPr lang="ru-RU" b="1" i="1" smtClean="0"/>
              <a:t>в любых целях</a:t>
            </a:r>
            <a:r>
              <a:rPr lang="ru-RU" i="1" smtClean="0"/>
              <a:t> без каких-либо условий, за исключением таких условий, которые требуются по закону.</a:t>
            </a: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744D45-85D8-4784-A316-4CE7F064969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Рисунок- журнал «Новый солдат» №138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0E9E3BF-6DFE-4CA3-B157-68ED3B6F73A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072B4-6EB4-4846-8129-0B0DC676DB16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767E0-2254-4297-A5B3-F711E3882E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EA67BE-E41C-458B-B1F8-2E470884D7A9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98F57-BD9D-4EB2-8071-445549CBC4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E712D-0351-416B-8F58-896D614AF3E6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05908-D05C-4F51-9CD2-81E5E0FAD0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9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0A56C-24F6-428B-82B4-F86D2B981C75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B4698-D050-4D7B-AF36-23359C8212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C04F6-757D-458D-B30F-784F6D35B47B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F467A4-88BC-4C7E-ADF0-F665B30576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08127B-51B1-4128-9F48-0B6A735C2B0C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D2FA9-E173-4EE8-AD9E-022E5B4BEB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4476E-B837-4171-A9DA-E4EE126B554E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A7305-25D3-44FA-A5B1-0B8913850E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573C6-5B82-4521-91CB-C9FA6EE6A869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D4313-32FE-4FC8-B014-0DCE56D923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15B84-9D94-49B2-BC8A-355227B61F4F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5FAE2-4DE3-4796-BC8D-AC2D3F3AFD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77CAFB-4326-44BE-ADFF-AA89D0CCB858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61BB7-EA2A-41C3-BB0E-914247ABA4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A6ADB-06F7-440D-A1EF-E6A17CF0E8AE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AC5D6-620A-466F-9612-C41C7629DE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500D332-5E68-4D30-B9DD-D2C8E0814D98}" type="datetimeFigureOut">
              <a:rPr lang="ru-RU"/>
              <a:pPr>
                <a:defRPr/>
              </a:pPr>
              <a:t>26.12.2012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420C00C-5ECB-4287-8653-6DAE31101C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28.png"/><Relationship Id="rId4" Type="http://schemas.openxmlformats.org/officeDocument/2006/relationships/image" Target="../media/image6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png"/><Relationship Id="rId4" Type="http://schemas.openxmlformats.org/officeDocument/2006/relationships/image" Target="../media/image6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1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5.jpe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19" Type="http://schemas.openxmlformats.org/officeDocument/2006/relationships/image" Target="../media/image6.gif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5.jpe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19" Type="http://schemas.openxmlformats.org/officeDocument/2006/relationships/image" Target="../media/image6.gif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6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5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gif"/><Relationship Id="rId5" Type="http://schemas.openxmlformats.org/officeDocument/2006/relationships/image" Target="../media/image5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ОБЪЕДИНИТЕЛЬ ИТАЛИИ</a:t>
            </a:r>
            <a:endParaRPr lang="ru-RU" dirty="0"/>
          </a:p>
        </p:txBody>
      </p:sp>
      <p:pic>
        <p:nvPicPr>
          <p:cNvPr id="14338" name="Рисунок 5" descr="лента времени_34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71663" y="2479675"/>
            <a:ext cx="426085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одзаголовок 2"/>
          <p:cNvSpPr txBox="1">
            <a:spLocks/>
          </p:cNvSpPr>
          <p:nvPr/>
        </p:nvSpPr>
        <p:spPr bwMode="auto">
          <a:xfrm>
            <a:off x="0" y="6240463"/>
            <a:ext cx="6227763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мира. § 34.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14341" name="Прямоугольник 11"/>
          <p:cNvSpPr>
            <a:spLocks noChangeArrowheads="1"/>
          </p:cNvSpPr>
          <p:nvPr/>
        </p:nvSpPr>
        <p:spPr bwMode="auto">
          <a:xfrm>
            <a:off x="6156325" y="6488113"/>
            <a:ext cx="29876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485787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С помощью текста и иллюстрации учебника (§ 34) запиши, какие особенности организации и вооружения римского легиона выгодно отличали его от греческой и македонской фаланги.</a:t>
            </a:r>
          </a:p>
        </p:txBody>
      </p:sp>
      <p:grpSp>
        <p:nvGrpSpPr>
          <p:cNvPr id="2867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93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89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ПОСТУПЬ ЛЕГИОНОВ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3724275"/>
          <a:ext cx="8640762" cy="30178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9760"/>
                <a:gridCol w="6480240"/>
              </a:tblGrid>
              <a:tr h="37084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  <a:p>
                      <a:r>
                        <a:rPr lang="ru-RU" sz="2400" u="none" strike="noStrike" kern="1200" baseline="0" dirty="0" smtClean="0"/>
                        <a:t>_________________________________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2000" y="4005064"/>
            <a:ext cx="2160000" cy="2488710"/>
          </a:xfrm>
          <a:prstGeom prst="roundRect">
            <a:avLst>
              <a:gd name="adj" fmla="val 13064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51994" y="980728"/>
            <a:ext cx="5308791" cy="3240000"/>
          </a:xfrm>
          <a:prstGeom prst="roundRect">
            <a:avLst>
              <a:gd name="adj" fmla="val 9766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grpSp>
        <p:nvGrpSpPr>
          <p:cNvPr id="2969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15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969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9711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ПОСТУПЬ ЛЕГИОНОВ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923639" y="1268760"/>
            <a:ext cx="2931424" cy="3240000"/>
          </a:xfrm>
          <a:prstGeom prst="roundRect">
            <a:avLst>
              <a:gd name="adj" fmla="val 12828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965200" y="4437063"/>
            <a:ext cx="3751263" cy="78263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Боевой порядок легиона. Реконструкция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132513" y="4724400"/>
            <a:ext cx="2513012" cy="78422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+mn-lt"/>
              </a:rPr>
              <a:t>Атака. Соврем. рисунок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993" y="5661248"/>
            <a:ext cx="8640000" cy="1055608"/>
          </a:xfrm>
          <a:prstGeom prst="roundRect">
            <a:avLst/>
          </a:prstGeom>
          <a:blipFill>
            <a:blip r:embed="rId6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	Сделай вывод: почему римляне смогли объединить всю Италию?</a:t>
            </a:r>
          </a:p>
        </p:txBody>
      </p:sp>
      <p:sp>
        <p:nvSpPr>
          <p:cNvPr id="20" name="Овал 19"/>
          <p:cNvSpPr>
            <a:spLocks noChangeAspect="1"/>
          </p:cNvSpPr>
          <p:nvPr/>
        </p:nvSpPr>
        <p:spPr>
          <a:xfrm>
            <a:off x="828000" y="5850000"/>
            <a:ext cx="252000" cy="252000"/>
          </a:xfrm>
          <a:prstGeom prst="ellipse">
            <a:avLst/>
          </a:prstGeom>
          <a:solidFill>
            <a:srgbClr val="0070C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241" tIns="562479" rIns="15240" bIns="562477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Группа 3"/>
          <p:cNvGrpSpPr>
            <a:grpSpLocks/>
          </p:cNvGrpSpPr>
          <p:nvPr/>
        </p:nvGrpSpPr>
        <p:grpSpPr bwMode="auto">
          <a:xfrm>
            <a:off x="206375" y="981075"/>
            <a:ext cx="8686800" cy="1055688"/>
            <a:chOff x="206239" y="980728"/>
            <a:chExt cx="8686241" cy="1055608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06239" y="980728"/>
              <a:ext cx="8686241" cy="1055608"/>
            </a:xfrm>
            <a:prstGeom prst="roundRect">
              <a:avLst/>
            </a:prstGeom>
            <a:blipFill>
              <a:blip r:embed="rId3" cstate="print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latin typeface="+mn-lt"/>
                </a:rPr>
                <a:t>	Благодаря чему римлянам удалось объединить Италию и удерживать власть в ней?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828000" y="117000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3072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31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27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СОЮЗ </a:t>
            </a:r>
            <a:r>
              <a:rPr lang="ru-RU" dirty="0" smtClean="0"/>
              <a:t>ГОРОДОВ</a:t>
            </a:r>
            <a:endParaRPr lang="ru-RU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890000" y="2421328"/>
            <a:ext cx="5349983" cy="3960000"/>
          </a:xfrm>
          <a:prstGeom prst="roundRect">
            <a:avLst>
              <a:gd name="adj" fmla="val 7269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06239" y="980728"/>
            <a:ext cx="8686241" cy="153233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Объясни, как правило римлян «разделяй и властвуй» помогло им овладеть Италией.</a:t>
            </a:r>
          </a:p>
        </p:txBody>
      </p:sp>
      <p:grpSp>
        <p:nvGrpSpPr>
          <p:cNvPr id="3277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92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277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2788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СОЮЗ </a:t>
            </a:r>
            <a:r>
              <a:rPr lang="ru-RU" dirty="0" smtClean="0"/>
              <a:t>ГОРОДОВ</a:t>
            </a:r>
            <a:endParaRPr lang="ru-RU" dirty="0"/>
          </a:p>
        </p:txBody>
      </p:sp>
      <p:graphicFrame>
        <p:nvGraphicFramePr>
          <p:cNvPr id="32794" name="Group 26"/>
          <p:cNvGraphicFramePr>
            <a:graphicFrameLocks noGrp="1"/>
          </p:cNvGraphicFramePr>
          <p:nvPr/>
        </p:nvGraphicFramePr>
        <p:xfrm>
          <a:off x="252413" y="2757488"/>
          <a:ext cx="8639175" cy="3840162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pic>
        <p:nvPicPr>
          <p:cNvPr id="32786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AF3CB"/>
              </a:clrFrom>
              <a:clrTo>
                <a:srgbClr val="FAF3C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4675" y="4284663"/>
            <a:ext cx="1309688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06239" y="980728"/>
            <a:ext cx="8686241" cy="2315528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>
              <a:defRPr/>
            </a:pP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Узнай с помощью текста учебника (§ 34), откуда возникло выражение «пиррова победа»? Сделай вывод о том, какие гражданские качества римлян обеспечивали им победу над врагами.</a:t>
            </a:r>
          </a:p>
        </p:txBody>
      </p:sp>
      <p:grpSp>
        <p:nvGrpSpPr>
          <p:cNvPr id="3379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16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12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СОЮЗ </a:t>
            </a:r>
            <a:r>
              <a:rPr lang="ru-RU" dirty="0" smtClean="0"/>
              <a:t>ГОРОДОВ</a:t>
            </a:r>
            <a:endParaRPr lang="ru-RU" dirty="0"/>
          </a:p>
        </p:txBody>
      </p:sp>
      <p:graphicFrame>
        <p:nvGraphicFramePr>
          <p:cNvPr id="33818" name="Group 26"/>
          <p:cNvGraphicFramePr>
            <a:graphicFrameLocks noGrp="1"/>
          </p:cNvGraphicFramePr>
          <p:nvPr/>
        </p:nvGraphicFramePr>
        <p:xfrm>
          <a:off x="252413" y="3500438"/>
          <a:ext cx="8639175" cy="3227387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576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2382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60633" y="4509120"/>
            <a:ext cx="1764000" cy="2153978"/>
          </a:xfrm>
          <a:prstGeom prst="roundRect">
            <a:avLst>
              <a:gd name="adj" fmla="val 7741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V–III ВЕКАХ ДО Н.Э. ВСЯ ИТАЛИЯ ОТ ГАЛЛЬСКИХ ОБЩИН НА СЕВЕРЕ ДО ГРЕЧЕСКИХ ГОРОДОВ НА ЮГЕ БЫЛА ОБЪЕДИНЕНА В СОЮЗ ВО ГЛАВЕ С РИМОМ</a:t>
            </a:r>
          </a:p>
        </p:txBody>
      </p:sp>
      <p:grpSp>
        <p:nvGrpSpPr>
          <p:cNvPr id="3584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50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584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5846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31552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>
              <a:defRPr/>
            </a:pP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600">
                <a:latin typeface="Comic Sans MS" pitchFamily="66" charset="0"/>
              </a:rPr>
              <a:t>Отметь соответствующими цифрами на ленте времени следующие события: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1</a:t>
            </a:r>
            <a:r>
              <a:rPr lang="ru-RU" sz="2600">
                <a:latin typeface="Comic Sans MS" pitchFamily="66" charset="0"/>
              </a:rPr>
              <a:t> — установление Римской республики,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ru-RU" sz="2600">
                <a:latin typeface="Comic Sans MS" pitchFamily="66" charset="0"/>
              </a:rPr>
              <a:t> — подчинение Риму его     союзников — латинов. </a:t>
            </a:r>
          </a:p>
        </p:txBody>
      </p:sp>
      <p:grpSp>
        <p:nvGrpSpPr>
          <p:cNvPr id="3686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923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6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919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36925" name="Group 61"/>
          <p:cNvGraphicFramePr>
            <a:graphicFrameLocks noGrp="1"/>
          </p:cNvGraphicFramePr>
          <p:nvPr/>
        </p:nvGraphicFramePr>
        <p:xfrm>
          <a:off x="252413" y="3429000"/>
          <a:ext cx="8640762" cy="1382713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429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252000" y="4940523"/>
            <a:ext cx="8640000" cy="1872853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>
              <a:defRPr/>
            </a:pPr>
            <a:r>
              <a:rPr lang="ru-RU" sz="2600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В 290 г. до н.э. римляне объединили все покорённые народы Италии в Римско-Италийский союз. Сделай соответствующую отметку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3</a:t>
            </a:r>
            <a:r>
              <a:rPr lang="ru-RU" sz="2600">
                <a:latin typeface="Comic Sans MS" pitchFamily="66" charset="0"/>
              </a:rPr>
              <a:t> на ленте времени.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872853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>
              <a:defRPr/>
            </a:pP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600">
                <a:latin typeface="Comic Sans MS" pitchFamily="66" charset="0"/>
              </a:rPr>
              <a:t>Отметь на ленте времени ещё какое–нибудь событие —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4</a:t>
            </a:r>
            <a:r>
              <a:rPr lang="ru-RU" sz="2600">
                <a:latin typeface="Comic Sans MS" pitchFamily="66" charset="0"/>
              </a:rPr>
              <a:t>, происходившее в этом же столетии в Восточном Средиземноморье и на Востоке —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5</a:t>
            </a:r>
            <a:r>
              <a:rPr lang="ru-RU" sz="2600">
                <a:latin typeface="Comic Sans MS" pitchFamily="66" charset="0"/>
              </a:rPr>
              <a:t>.</a:t>
            </a:r>
          </a:p>
        </p:txBody>
      </p:sp>
      <p:grpSp>
        <p:nvGrpSpPr>
          <p:cNvPr id="37892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4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7893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794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3068638"/>
          <a:ext cx="8640762" cy="1382712"/>
        </p:xfrm>
        <a:graphic>
          <a:graphicData uri="http://schemas.openxmlformats.org/drawingml/2006/table">
            <a:tbl>
              <a:tblPr/>
              <a:tblGrid>
                <a:gridCol w="574675"/>
                <a:gridCol w="860425"/>
                <a:gridCol w="719137"/>
                <a:gridCol w="717550"/>
                <a:gridCol w="717550"/>
                <a:gridCol w="719138"/>
                <a:gridCol w="717550"/>
                <a:gridCol w="717550"/>
                <a:gridCol w="717550"/>
                <a:gridCol w="719137"/>
                <a:gridCol w="717550"/>
                <a:gridCol w="742950"/>
              </a:tblGrid>
              <a:tr h="371475">
                <a:tc gridSpan="10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 </a:t>
                      </a: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тыс.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pic>
        <p:nvPicPr>
          <p:cNvPr id="37939" name="Picture 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62263" y="4411663"/>
            <a:ext cx="3421062" cy="248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4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3889375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 eaLnBrk="1" hangingPunct="1">
              <a:spcBef>
                <a:spcPct val="0"/>
              </a:spcBef>
            </a:pPr>
            <a:r>
              <a:rPr lang="ru-RU" sz="2600" smtClean="0"/>
              <a:t>Повезло римлянам, жили в центре Италии, добраться до любого конца страны было легко, вот и объединили всю страну!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3889375"/>
          </a:xfrm>
          <a:ln>
            <a:round/>
          </a:ln>
        </p:spPr>
        <p:txBody>
          <a:bodyPr/>
          <a:lstStyle/>
          <a:p>
            <a:pPr marL="88900" indent="358775" eaLnBrk="1" hangingPunct="1">
              <a:spcBef>
                <a:spcPct val="0"/>
              </a:spcBef>
            </a:pPr>
            <a:r>
              <a:rPr lang="ru-RU" sz="2600" smtClean="0"/>
              <a:t>А ты знаешь, что у римлян было много соперников, и они не только проигрывали войны, но и однажды чуть было не потеряли свой город?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0790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97500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229225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мнения Антошки и учёных.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РИМЛЯНЕ СМОГЛИ ОБЪЕДИНИТЬ ВСЮ ИТАЛИЮ?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77" name="Group 45"/>
          <p:cNvGraphicFramePr>
            <a:graphicFrameLocks noGrp="1"/>
          </p:cNvGraphicFramePr>
          <p:nvPr/>
        </p:nvGraphicFramePr>
        <p:xfrm>
          <a:off x="252413" y="1104900"/>
          <a:ext cx="8640762" cy="5564188"/>
        </p:xfrm>
        <a:graphic>
          <a:graphicData uri="http://schemas.openxmlformats.org/drawingml/2006/table">
            <a:tbl>
              <a:tblPr/>
              <a:tblGrid>
                <a:gridCol w="1798637"/>
                <a:gridCol w="1081088"/>
                <a:gridCol w="5761037"/>
              </a:tblGrid>
              <a:tr h="4524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Понятия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Определения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600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Республика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Свободные переселенцы, не включённые в общину граждан царского Рима.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0604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3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Способ правления государством, при котором все основные вопросы власти решаются большинством голосов граждан.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7334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Патриции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Коренные полноправные граждане Римского государства.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720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Плебеи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Форма правления государством, при которой высшие органы власти избираются гражданами.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717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226569" y="2113279"/>
            <a:ext cx="8640000" cy="2009061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8775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С помощью стрелок соедини понятия с их определениями.</a:t>
            </a:r>
          </a:p>
          <a:p>
            <a:pPr indent="358775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Впиши в первую колонку недостающее понятие.</a:t>
            </a:r>
          </a:p>
        </p:txBody>
      </p:sp>
      <p:grpSp>
        <p:nvGrpSpPr>
          <p:cNvPr id="1846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7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846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847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124075" y="1341438"/>
            <a:ext cx="863600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8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>
            <a:grpSpLocks/>
          </p:cNvGrpSpPr>
          <p:nvPr/>
        </p:nvGrpSpPr>
        <p:grpSpPr bwMode="auto">
          <a:xfrm>
            <a:off x="66675" y="801688"/>
            <a:ext cx="8931275" cy="6007100"/>
            <a:chOff x="66257" y="801266"/>
            <a:chExt cx="8931175" cy="6007962"/>
          </a:xfrm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1583890" y="4907130"/>
              <a:ext cx="5976871" cy="1902098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257230" y="6134858"/>
              <a:ext cx="708660" cy="640080"/>
            </a:xfrm>
            <a:prstGeom prst="roundRect">
              <a:avLst>
                <a:gd name="adj" fmla="val 9524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6084168" y="5946861"/>
              <a:ext cx="1440000" cy="742950"/>
            </a:xfrm>
            <a:prstGeom prst="roundRect">
              <a:avLst>
                <a:gd name="adj" fmla="val 9744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2377217" y="5601824"/>
              <a:ext cx="628650" cy="880110"/>
            </a:xfrm>
            <a:prstGeom prst="roundRect">
              <a:avLst>
                <a:gd name="adj" fmla="val 10303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1730088" y="5700518"/>
              <a:ext cx="514350" cy="868680"/>
            </a:xfrm>
            <a:prstGeom prst="roundRect">
              <a:avLst>
                <a:gd name="adj" fmla="val 11112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3324023" y="4959315"/>
              <a:ext cx="411480" cy="9144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5292070" y="4962872"/>
              <a:ext cx="411480" cy="914400"/>
            </a:xfrm>
            <a:prstGeom prst="roundRect">
              <a:avLst>
                <a:gd name="adj" fmla="val 9723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469110" y="1530610"/>
              <a:ext cx="1645920" cy="811530"/>
            </a:xfrm>
            <a:prstGeom prst="roundRect">
              <a:avLst>
                <a:gd name="adj" fmla="val 11033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2971810" y="1215790"/>
              <a:ext cx="880110" cy="902970"/>
            </a:xfrm>
            <a:prstGeom prst="roundRect">
              <a:avLst>
                <a:gd name="adj" fmla="val 4979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4086225" y="801266"/>
              <a:ext cx="971550" cy="971550"/>
            </a:xfrm>
            <a:prstGeom prst="roundRect">
              <a:avLst>
                <a:gd name="adj" fmla="val 6079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8030078" y="6100568"/>
              <a:ext cx="811530" cy="708660"/>
            </a:xfrm>
            <a:prstGeom prst="roundRect">
              <a:avLst>
                <a:gd name="adj" fmla="val 9409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7349947" y="2920212"/>
              <a:ext cx="1245870" cy="1040130"/>
            </a:xfrm>
            <a:prstGeom prst="roundRect">
              <a:avLst>
                <a:gd name="adj" fmla="val 7326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3984193" y="3107398"/>
              <a:ext cx="1177290" cy="1062990"/>
            </a:xfrm>
            <a:prstGeom prst="roundRect">
              <a:avLst>
                <a:gd name="adj" fmla="val 8602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7560664" y="1325797"/>
              <a:ext cx="571500" cy="971550"/>
            </a:xfrm>
            <a:prstGeom prst="roundRect">
              <a:avLst>
                <a:gd name="adj" fmla="val 10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5302354" y="1123480"/>
              <a:ext cx="411480" cy="106299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sp>
          <p:nvSpPr>
            <p:cNvPr id="28" name="Прямоугольник 27"/>
            <p:cNvSpPr/>
            <p:nvPr/>
          </p:nvSpPr>
          <p:spPr>
            <a:xfrm>
              <a:off x="66257" y="5656538"/>
              <a:ext cx="1296973" cy="365177"/>
            </a:xfrm>
            <a:prstGeom prst="rect">
              <a:avLst/>
            </a:prstGeom>
            <a:solidFill>
              <a:srgbClr val="DDDDDD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7700460" y="5689879"/>
              <a:ext cx="1296972" cy="365177"/>
            </a:xfrm>
            <a:prstGeom prst="rect">
              <a:avLst/>
            </a:prstGeom>
            <a:solidFill>
              <a:srgbClr val="DDDDDD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3923839" y="1850754"/>
              <a:ext cx="1296973" cy="358826"/>
            </a:xfrm>
            <a:prstGeom prst="rect">
              <a:avLst/>
            </a:prstGeom>
            <a:solidFill>
              <a:srgbClr val="CCECFF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4714405" y="2214344"/>
              <a:ext cx="1296973" cy="360414"/>
            </a:xfrm>
            <a:prstGeom prst="rect">
              <a:avLst/>
            </a:prstGeom>
            <a:solidFill>
              <a:srgbClr val="CCECFF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3131686" y="2214344"/>
              <a:ext cx="1296972" cy="360414"/>
            </a:xfrm>
            <a:prstGeom prst="rect">
              <a:avLst/>
            </a:prstGeom>
            <a:solidFill>
              <a:srgbClr val="CCECFF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3276146" y="2574757"/>
              <a:ext cx="2627284" cy="363590"/>
            </a:xfrm>
            <a:prstGeom prst="rect">
              <a:avLst/>
            </a:prstGeom>
            <a:solidFill>
              <a:srgbClr val="CCECFF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7163891" y="2341362"/>
              <a:ext cx="1514458" cy="414396"/>
            </a:xfrm>
            <a:prstGeom prst="rect">
              <a:avLst/>
            </a:prstGeom>
            <a:solidFill>
              <a:srgbClr val="CCECFF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7008317" y="4010063"/>
              <a:ext cx="1806555" cy="587459"/>
            </a:xfrm>
            <a:prstGeom prst="rect">
              <a:avLst/>
            </a:prstGeom>
            <a:solidFill>
              <a:srgbClr val="CCECFF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323429" y="2523950"/>
              <a:ext cx="1871642" cy="760522"/>
            </a:xfrm>
            <a:prstGeom prst="rect">
              <a:avLst/>
            </a:prstGeom>
            <a:solidFill>
              <a:srgbClr val="CCECFF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3044374" y="4300618"/>
              <a:ext cx="3040029" cy="498547"/>
            </a:xfrm>
            <a:prstGeom prst="rect">
              <a:avLst/>
            </a:prstGeom>
            <a:solidFill>
              <a:srgbClr val="CCECFF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3476169" y="5943916"/>
              <a:ext cx="2247875" cy="365177"/>
            </a:xfrm>
            <a:prstGeom prst="rect">
              <a:avLst/>
            </a:prstGeom>
            <a:solidFill>
              <a:srgbClr val="DDDDDD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3131686" y="6309093"/>
              <a:ext cx="2809844" cy="374704"/>
            </a:xfrm>
            <a:prstGeom prst="rect">
              <a:avLst/>
            </a:prstGeom>
            <a:solidFill>
              <a:srgbClr val="DDDDDD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9" name="Скругленный прямоугольник 18"/>
          <p:cNvSpPr/>
          <p:nvPr/>
        </p:nvSpPr>
        <p:spPr>
          <a:xfrm>
            <a:off x="206239" y="2420888"/>
            <a:ext cx="8564600" cy="2009061"/>
          </a:xfrm>
          <a:prstGeom prst="roundRect">
            <a:avLst/>
          </a:prstGeom>
          <a:blipFill>
            <a:blip r:embed="rId17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+mn-lt"/>
              </a:rPr>
              <a:t>Необходимый уровень. </a:t>
            </a:r>
            <a:r>
              <a:rPr lang="ru-RU" sz="2800" dirty="0">
                <a:latin typeface="+mn-lt"/>
              </a:rPr>
              <a:t>Сделай подписи, дорисуй стрелки и условные обозначения так, чтобы схема соответствовала структуре Римской республики V–III в. до н.э.</a:t>
            </a:r>
          </a:p>
        </p:txBody>
      </p:sp>
      <p:grpSp>
        <p:nvGrpSpPr>
          <p:cNvPr id="2048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493" name="Рисунок 14" descr="_1_~1.JPG"/>
            <p:cNvPicPr>
              <a:picLocks noChangeAspect="1"/>
            </p:cNvPicPr>
            <p:nvPr/>
          </p:nvPicPr>
          <p:blipFill>
            <a:blip r:embed="rId1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048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0489" name="Рисунок 17" descr="Cartoon-Clipart-Free-18.gif"/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5" name="Заголовок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Группа 28"/>
          <p:cNvGrpSpPr>
            <a:grpSpLocks/>
          </p:cNvGrpSpPr>
          <p:nvPr/>
        </p:nvGrpSpPr>
        <p:grpSpPr bwMode="auto">
          <a:xfrm>
            <a:off x="66675" y="801688"/>
            <a:ext cx="8931275" cy="6007100"/>
            <a:chOff x="66257" y="801266"/>
            <a:chExt cx="8931175" cy="6007962"/>
          </a:xfrm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1583890" y="4907130"/>
              <a:ext cx="5976871" cy="1902098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8575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257230" y="6134858"/>
              <a:ext cx="708660" cy="640080"/>
            </a:xfrm>
            <a:prstGeom prst="roundRect">
              <a:avLst>
                <a:gd name="adj" fmla="val 9524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6084168" y="5946861"/>
              <a:ext cx="1440000" cy="742950"/>
            </a:xfrm>
            <a:prstGeom prst="roundRect">
              <a:avLst>
                <a:gd name="adj" fmla="val 9744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2377217" y="5601824"/>
              <a:ext cx="628650" cy="880110"/>
            </a:xfrm>
            <a:prstGeom prst="roundRect">
              <a:avLst>
                <a:gd name="adj" fmla="val 10303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1730088" y="5700518"/>
              <a:ext cx="514350" cy="868680"/>
            </a:xfrm>
            <a:prstGeom prst="roundRect">
              <a:avLst>
                <a:gd name="adj" fmla="val 11112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3324023" y="4959315"/>
              <a:ext cx="411480" cy="91440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5292070" y="4962872"/>
              <a:ext cx="411480" cy="914400"/>
            </a:xfrm>
            <a:prstGeom prst="roundRect">
              <a:avLst>
                <a:gd name="adj" fmla="val 9723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2" name="Picture 8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469110" y="1530610"/>
              <a:ext cx="1645920" cy="811530"/>
            </a:xfrm>
            <a:prstGeom prst="roundRect">
              <a:avLst>
                <a:gd name="adj" fmla="val 11033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3" name="Picture 9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2971810" y="1215790"/>
              <a:ext cx="880110" cy="902970"/>
            </a:xfrm>
            <a:prstGeom prst="roundRect">
              <a:avLst>
                <a:gd name="adj" fmla="val 4979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4" name="Picture 10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4086225" y="801266"/>
              <a:ext cx="971550" cy="971550"/>
            </a:xfrm>
            <a:prstGeom prst="roundRect">
              <a:avLst>
                <a:gd name="adj" fmla="val 6079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5" name="Picture 11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8030078" y="6100568"/>
              <a:ext cx="811530" cy="708660"/>
            </a:xfrm>
            <a:prstGeom prst="roundRect">
              <a:avLst>
                <a:gd name="adj" fmla="val 9409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6" name="Picture 12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7349947" y="2920212"/>
              <a:ext cx="1245870" cy="1040130"/>
            </a:xfrm>
            <a:prstGeom prst="roundRect">
              <a:avLst>
                <a:gd name="adj" fmla="val 7326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3984193" y="3107398"/>
              <a:ext cx="1177290" cy="1062990"/>
            </a:xfrm>
            <a:prstGeom prst="roundRect">
              <a:avLst>
                <a:gd name="adj" fmla="val 8602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8" name="Picture 14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7560664" y="1325797"/>
              <a:ext cx="571500" cy="971550"/>
            </a:xfrm>
            <a:prstGeom prst="roundRect">
              <a:avLst>
                <a:gd name="adj" fmla="val 10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pic>
          <p:nvPicPr>
            <p:cNvPr id="1039" name="Picture 15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/>
              </a:extLst>
            </a:blip>
            <a:srcRect/>
            <a:stretch>
              <a:fillRect/>
            </a:stretch>
          </p:blipFill>
          <p:spPr bwMode="auto">
            <a:xfrm>
              <a:off x="5302354" y="1123480"/>
              <a:ext cx="411480" cy="1062990"/>
            </a:xfrm>
            <a:prstGeom prst="roundRect">
              <a:avLst>
                <a:gd name="adj" fmla="val 16667"/>
              </a:avLst>
            </a:prstGeom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/>
            </a:extLst>
          </p:spPr>
        </p:pic>
        <p:sp>
          <p:nvSpPr>
            <p:cNvPr id="28" name="Прямоугольник 27"/>
            <p:cNvSpPr/>
            <p:nvPr/>
          </p:nvSpPr>
          <p:spPr>
            <a:xfrm>
              <a:off x="66257" y="5656538"/>
              <a:ext cx="1296973" cy="365177"/>
            </a:xfrm>
            <a:prstGeom prst="rect">
              <a:avLst/>
            </a:prstGeom>
            <a:solidFill>
              <a:srgbClr val="DDDDDD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7700460" y="5689879"/>
              <a:ext cx="1296972" cy="365177"/>
            </a:xfrm>
            <a:prstGeom prst="rect">
              <a:avLst/>
            </a:prstGeom>
            <a:solidFill>
              <a:srgbClr val="DDDDDD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3923839" y="1850754"/>
              <a:ext cx="1296973" cy="358826"/>
            </a:xfrm>
            <a:prstGeom prst="rect">
              <a:avLst/>
            </a:prstGeom>
            <a:solidFill>
              <a:srgbClr val="CCECFF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4714405" y="2214344"/>
              <a:ext cx="1296973" cy="360414"/>
            </a:xfrm>
            <a:prstGeom prst="rect">
              <a:avLst/>
            </a:prstGeom>
            <a:solidFill>
              <a:srgbClr val="CCECFF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3131686" y="2214344"/>
              <a:ext cx="1296972" cy="360414"/>
            </a:xfrm>
            <a:prstGeom prst="rect">
              <a:avLst/>
            </a:prstGeom>
            <a:solidFill>
              <a:srgbClr val="CCECFF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3276146" y="2574757"/>
              <a:ext cx="2627284" cy="363590"/>
            </a:xfrm>
            <a:prstGeom prst="rect">
              <a:avLst/>
            </a:prstGeom>
            <a:solidFill>
              <a:srgbClr val="CCECFF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7163891" y="2341362"/>
              <a:ext cx="1514458" cy="414396"/>
            </a:xfrm>
            <a:prstGeom prst="rect">
              <a:avLst/>
            </a:prstGeom>
            <a:solidFill>
              <a:srgbClr val="CCECFF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7008317" y="4010063"/>
              <a:ext cx="1806555" cy="587459"/>
            </a:xfrm>
            <a:prstGeom prst="rect">
              <a:avLst/>
            </a:prstGeom>
            <a:solidFill>
              <a:srgbClr val="CCECFF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323429" y="2523950"/>
              <a:ext cx="1871642" cy="760522"/>
            </a:xfrm>
            <a:prstGeom prst="rect">
              <a:avLst/>
            </a:prstGeom>
            <a:solidFill>
              <a:srgbClr val="CCECFF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3044374" y="4300618"/>
              <a:ext cx="3040029" cy="498547"/>
            </a:xfrm>
            <a:prstGeom prst="rect">
              <a:avLst/>
            </a:prstGeom>
            <a:solidFill>
              <a:srgbClr val="CCECFF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3476169" y="5943916"/>
              <a:ext cx="2247875" cy="365177"/>
            </a:xfrm>
            <a:prstGeom prst="rect">
              <a:avLst/>
            </a:prstGeom>
            <a:solidFill>
              <a:srgbClr val="DDDDDD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3131686" y="6309093"/>
              <a:ext cx="2809844" cy="374704"/>
            </a:xfrm>
            <a:prstGeom prst="rect">
              <a:avLst/>
            </a:prstGeom>
            <a:solidFill>
              <a:srgbClr val="DDDDDD"/>
            </a:solidFill>
            <a:ln>
              <a:solidFill>
                <a:srgbClr val="05040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</p:grpSp>
      <p:sp>
        <p:nvSpPr>
          <p:cNvPr id="19" name="Скругленный прямоугольник 18"/>
          <p:cNvSpPr/>
          <p:nvPr/>
        </p:nvSpPr>
        <p:spPr>
          <a:xfrm>
            <a:off x="206239" y="2420888"/>
            <a:ext cx="8564600" cy="2009061"/>
          </a:xfrm>
          <a:prstGeom prst="roundRect">
            <a:avLst/>
          </a:prstGeom>
          <a:blipFill>
            <a:blip r:embed="rId17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0838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latin typeface="Comic Sans MS" pitchFamily="66" charset="0"/>
              </a:rPr>
              <a:t> Обведи на схеме два-три условных обозначения, с помощью которых докажи, что плебеи были наделены гражданскими правами.</a:t>
            </a:r>
          </a:p>
        </p:txBody>
      </p:sp>
      <p:grpSp>
        <p:nvGrpSpPr>
          <p:cNvPr id="2253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41" name="Рисунок 14" descr="_1_~1.JPG"/>
            <p:cNvPicPr>
              <a:picLocks noChangeAspect="1"/>
            </p:cNvPicPr>
            <p:nvPr/>
          </p:nvPicPr>
          <p:blipFill>
            <a:blip r:embed="rId1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53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2537" name="Рисунок 17" descr="Cartoon-Clipart-Free-18.gif"/>
            <p:cNvPicPr>
              <a:picLocks noChangeAspect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5" name="Заголовок 2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88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57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4584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216920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ПЕРВЫЕ ЗАВОЕВАНИЯ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650015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ПОСТУПЬ ЛЕГИОНОВ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999" y="5112000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СОЮЗ ГОРОДОВ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05560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	Какие внутренние перемены позволяли римлянам одерживать внешние победы? </a:t>
            </a:r>
          </a:p>
        </p:txBody>
      </p:sp>
      <p:grpSp>
        <p:nvGrpSpPr>
          <p:cNvPr id="2560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7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3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ПЕРВЫЕ ЗАВОЕВАНИЯ</a:t>
            </a:r>
          </a:p>
        </p:txBody>
      </p:sp>
      <p:sp>
        <p:nvSpPr>
          <p:cNvPr id="19" name="Овал 18"/>
          <p:cNvSpPr>
            <a:spLocks noChangeAspect="1"/>
          </p:cNvSpPr>
          <p:nvPr/>
        </p:nvSpPr>
        <p:spPr>
          <a:xfrm>
            <a:off x="828000" y="1170000"/>
            <a:ext cx="252000" cy="252000"/>
          </a:xfrm>
          <a:prstGeom prst="ellipse">
            <a:avLst/>
          </a:prstGeom>
          <a:solidFill>
            <a:srgbClr val="0070C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241" tIns="562479" rIns="15240" bIns="562477" spcCol="1270" anchor="ctr"/>
          <a:lstStyle/>
          <a:p>
            <a:pPr algn="ctr" defTabSz="10668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400"/>
          </a:p>
        </p:txBody>
      </p:sp>
      <p:pic>
        <p:nvPicPr>
          <p:cNvPr id="25610" name="Picture 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363" y="2101850"/>
            <a:ext cx="2735262" cy="477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1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22513" y="1962150"/>
            <a:ext cx="2249487" cy="492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01788" y="773113"/>
            <a:ext cx="5940425" cy="606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4"/>
          <p:cNvGrpSpPr>
            <a:grpSpLocks/>
          </p:cNvGrpSpPr>
          <p:nvPr/>
        </p:nvGrpSpPr>
        <p:grpSpPr bwMode="auto">
          <a:xfrm>
            <a:off x="252413" y="981075"/>
            <a:ext cx="8639175" cy="1531938"/>
            <a:chOff x="252000" y="980728"/>
            <a:chExt cx="8640000" cy="1532334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52000" y="980728"/>
              <a:ext cx="8640000" cy="1532334"/>
            </a:xfrm>
            <a:prstGeom prst="roundRect">
              <a:avLst/>
            </a:prstGeom>
            <a:blipFill>
              <a:blip r:embed="rId4" cstate="print"/>
              <a:tile tx="0" ty="0" sx="100000" sy="100000" flip="none" algn="tl"/>
            </a:blipFill>
            <a:ln w="25400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dirty="0">
                  <a:latin typeface="+mn-lt"/>
                </a:rPr>
                <a:t>	По карте раздели завоевание Римом Италии на этапы и дай название каждому этапу.</a:t>
              </a:r>
            </a:p>
          </p:txBody>
        </p:sp>
        <p:sp>
          <p:nvSpPr>
            <p:cNvPr id="19" name="Овал 18"/>
            <p:cNvSpPr>
              <a:spLocks noChangeAspect="1"/>
            </p:cNvSpPr>
            <p:nvPr/>
          </p:nvSpPr>
          <p:spPr>
            <a:xfrm>
              <a:off x="828000" y="1170000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2662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7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2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3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ПЕРВЫЕ ЗАВОЕВАНИЯ</a:t>
            </a:r>
          </a:p>
        </p:txBody>
      </p:sp>
      <p:pic>
        <p:nvPicPr>
          <p:cNvPr id="26630" name="Picture 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0163" y="2012950"/>
            <a:ext cx="2225676" cy="487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6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59550" y="2349500"/>
            <a:ext cx="2584450" cy="451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3671</TotalTime>
  <Words>589</Words>
  <Application>Microsoft Office PowerPoint</Application>
  <PresentationFormat>Экран (4:3)</PresentationFormat>
  <Paragraphs>106</Paragraphs>
  <Slides>17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Comic Sans MS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ОБЪЕДИНИТЕЛЬ ИТАЛИИ</dc:title>
  <dc:creator>Telli</dc:creator>
  <cp:lastModifiedBy>Admin</cp:lastModifiedBy>
  <cp:revision>226</cp:revision>
  <dcterms:created xsi:type="dcterms:W3CDTF">2012-04-06T18:00:09Z</dcterms:created>
  <dcterms:modified xsi:type="dcterms:W3CDTF">2012-12-26T14:23:04Z</dcterms:modified>
</cp:coreProperties>
</file>