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65" r:id="rId4"/>
    <p:sldId id="274" r:id="rId5"/>
    <p:sldId id="280" r:id="rId6"/>
    <p:sldId id="281" r:id="rId7"/>
    <p:sldId id="272" r:id="rId8"/>
    <p:sldId id="269" r:id="rId9"/>
    <p:sldId id="275" r:id="rId10"/>
    <p:sldId id="282" r:id="rId11"/>
    <p:sldId id="277" r:id="rId12"/>
    <p:sldId id="283" r:id="rId13"/>
    <p:sldId id="270" r:id="rId14"/>
    <p:sldId id="276" r:id="rId15"/>
    <p:sldId id="284" r:id="rId16"/>
    <p:sldId id="285" r:id="rId17"/>
    <p:sldId id="268" r:id="rId18"/>
    <p:sldId id="271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00"/>
    <a:srgbClr val="FFDDBF"/>
    <a:srgbClr val="EBBB8A"/>
    <a:srgbClr val="E7B98A"/>
    <a:srgbClr val="050403"/>
    <a:srgbClr val="FFFFFF"/>
    <a:srgbClr val="99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49" autoAdjust="0"/>
    <p:restoredTop sz="70640" autoAdjust="0"/>
  </p:normalViewPr>
  <p:slideViewPr>
    <p:cSldViewPr>
      <p:cViewPr varScale="1">
        <p:scale>
          <a:sx n="106" d="100"/>
          <a:sy n="106" d="100"/>
        </p:scale>
        <p:origin x="-8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8DC9790-CC44-4116-88F7-9F70EC8B2C6E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9361F6A-9E04-44B1-AC1D-A651A6B12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рисунка </a:t>
            </a:r>
            <a:r>
              <a:rPr lang="en-US" smtClean="0"/>
              <a:t>http://egypt.bn.by/images/pharaoh.gif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Рисунок фона(скарабеев) - </a:t>
            </a:r>
            <a:r>
              <a:rPr lang="en-US" smtClean="0"/>
              <a:t>http://egypt.bn.by/images/logo_1.gif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602B77-65C7-4FDA-9665-F985DFBB08C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8B56E3-6BFF-41BF-B2EC-1ADAC556352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5C280A-8DCA-44F7-84FC-306CE26C972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87236A-2F26-4738-9363-1F0E28D37F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 Заполнение таблицы в режиме просмотра происходит при использовании встроенных средств </a:t>
            </a:r>
            <a:r>
              <a:rPr lang="en-US" smtClean="0"/>
              <a:t>Microsoft PPT</a:t>
            </a: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F3155D-DF08-4D3B-8152-0A1C956C6FA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6F0DEE-62AC-4141-997C-C37F53F5E28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 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27C394-1932-4250-BC11-F9CFAC42446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99864E-86D7-42BB-BB54-B1E2505307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8C50B6-2C18-4C27-A67D-347BB8488EC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0EBB01-40BB-42CF-BC8D-8F237FAA74E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C34EB2-042E-40E4-8078-339E1FF13E6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BBB81B-6049-4905-B598-2F5580372CE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0B41B-F6BC-4CBE-A604-9EBFA4781029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0614B-160D-4C2B-BBD1-922EBA975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34830-9A4B-469E-9AF3-A8548F5EB506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AB19-09A9-436D-B9B5-DA408F7AC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E1AC1-3E51-4C4B-825A-4EBE57B67AA1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AE1FD-AC4C-4C2F-9E5D-F32F3CAFF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0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3060700" y="6551613"/>
            <a:ext cx="30591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6119813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76C97-6D80-454A-BD71-7FF1F012102D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35B8-8680-452F-829C-8B53457C6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5751C-4613-4106-813C-1D6B949B44F1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0600D-F277-4F8C-8220-70C83E4EF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0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3060700" y="6551613"/>
            <a:ext cx="30591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6119813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79199"/>
            <a:ext cx="3600000" cy="5688000"/>
          </a:xfrm>
          <a:prstGeom prst="roundRect">
            <a:avLst>
              <a:gd name="adj" fmla="val 9673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 algn="l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 algn="l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 algn="l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 algn="l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 algn="l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00" y="979199"/>
            <a:ext cx="3600000" cy="5688000"/>
          </a:xfrm>
          <a:prstGeom prst="roundRect">
            <a:avLst>
              <a:gd name="adj" fmla="val 7832"/>
            </a:avLst>
          </a:prstGeom>
          <a:ln w="44450">
            <a:solidFill>
              <a:srgbClr val="00B050"/>
            </a:solidFill>
          </a:ln>
        </p:spPr>
        <p:txBody>
          <a:bodyPr/>
          <a:lstStyle>
            <a:lvl1pPr marL="90000" indent="360000" algn="l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 algn="l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 algn="l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 algn="l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 algn="l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8A036-9520-489E-B62D-58F278BA7F8F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30324-E895-4F0E-8D75-7C9A9727E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9E0E5-6676-42B6-9F1F-DB07743D6790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90FE6-AFB9-4B27-B79C-59E11C588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0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3060700" y="6551613"/>
            <a:ext cx="30591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6119813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BA077-BDB0-4A54-A464-453050C696FD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523D0-8E84-404E-A3F3-1FE0D0123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0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3060700" y="6551613"/>
            <a:ext cx="30591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6119813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6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34FB5-F83A-4355-B7BA-24E4D99855EE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EA679-CB6D-4B19-8927-64BC4A125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E9291-526D-48C0-9FEB-215637BBD079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5C62-A72A-4FC2-85D6-A9F8D7196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69896-E8AD-453C-8967-E249EDFAD019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75697-445E-47CC-B10E-C7C2CDC64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41450"/>
            <a:ext cx="8642350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39EB02-C284-45B1-9B86-E30F4BDC986F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095A5A-007D-46A9-84D7-B5B61C07A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61" r:id="rId4"/>
    <p:sldLayoutId id="2147483657" r:id="rId5"/>
    <p:sldLayoutId id="2147483662" r:id="rId6"/>
    <p:sldLayoutId id="2147483663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4950" y="2852738"/>
            <a:ext cx="1031875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850" y="1411288"/>
            <a:ext cx="7772400" cy="147002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-150" dirty="0" smtClean="0"/>
              <a:t>СТУПЕНИ «ОБЩЕСТВЕННОЙ ПИРАМИДЫ»</a:t>
            </a:r>
            <a:endParaRPr lang="ru-RU" spc="-150" dirty="0"/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0" y="6240463"/>
            <a:ext cx="6372225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5-й класс. История Древнего мира. §10.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sp>
        <p:nvSpPr>
          <p:cNvPr id="14341" name="Прямоугольник 6"/>
          <p:cNvSpPr>
            <a:spLocks noChangeArrowheads="1"/>
          </p:cNvSpPr>
          <p:nvPr/>
        </p:nvSpPr>
        <p:spPr bwMode="auto">
          <a:xfrm>
            <a:off x="6394450" y="6488113"/>
            <a:ext cx="278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34607" y="941325"/>
            <a:ext cx="9081460" cy="153233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Чем роль в</a:t>
            </a:r>
          </a:p>
          <a:p>
            <a:pPr indent="365125"/>
            <a:r>
              <a:rPr lang="ru-RU" sz="2800">
                <a:latin typeface="Comic Sans MS" pitchFamily="66" charset="0"/>
              </a:rPr>
              <a:t>обществе и образ жизни вельмож отличались от положения в обществе других жителей Египта?</a:t>
            </a:r>
          </a:p>
        </p:txBody>
      </p:sp>
      <p:grpSp>
        <p:nvGrpSpPr>
          <p:cNvPr id="2867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98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94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ДВОРЕЦ, УСАДЬБА, ГОРОД...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2000" y="2772000"/>
            <a:ext cx="8640000" cy="105560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Максимальный уровень. </a:t>
            </a:r>
            <a:r>
              <a:rPr lang="ru-RU" sz="2800" dirty="0">
                <a:latin typeface="+mn-lt"/>
              </a:rPr>
              <a:t>Справедливы ли эти отличия на ваш взгляд – </a:t>
            </a:r>
            <a:r>
              <a:rPr lang="ru-RU" sz="2800" dirty="0">
                <a:latin typeface="+mn-lt"/>
              </a:rPr>
              <a:t>людей XXI </a:t>
            </a:r>
            <a:r>
              <a:rPr lang="ru-RU" sz="2800" dirty="0">
                <a:latin typeface="+mn-lt"/>
              </a:rPr>
              <a:t>века?</a:t>
            </a:r>
          </a:p>
        </p:txBody>
      </p:sp>
      <p:graphicFrame>
        <p:nvGraphicFramePr>
          <p:cNvPr id="28700" name="Group 28"/>
          <p:cNvGraphicFramePr>
            <a:graphicFrameLocks noGrp="1"/>
          </p:cNvGraphicFramePr>
          <p:nvPr/>
        </p:nvGraphicFramePr>
        <p:xfrm>
          <a:off x="252413" y="4103688"/>
          <a:ext cx="8639175" cy="2371725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35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31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ДВОРЕЦ, УСАДЬБА, ГОРОД...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957257" y="1080000"/>
            <a:ext cx="2622855" cy="3240000"/>
          </a:xfrm>
          <a:prstGeom prst="roundRect">
            <a:avLst>
              <a:gd name="adj" fmla="val 9516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56176" y="1080000"/>
            <a:ext cx="2547692" cy="3240000"/>
          </a:xfrm>
          <a:prstGeom prst="roundRect">
            <a:avLst>
              <a:gd name="adj" fmla="val 10225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1080000"/>
            <a:ext cx="1069515" cy="3240000"/>
          </a:xfrm>
          <a:prstGeom prst="roundRect">
            <a:avLst>
              <a:gd name="adj" fmla="val 7898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Скругленный прямоугольник 18"/>
          <p:cNvSpPr/>
          <p:nvPr/>
        </p:nvSpPr>
        <p:spPr>
          <a:xfrm>
            <a:off x="109538" y="4510088"/>
            <a:ext cx="2662237" cy="1114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mic Sans MS" pitchFamily="66" charset="0"/>
              </a:rPr>
              <a:t>Статуя Каапера из гробницы Каапера</a:t>
            </a:r>
          </a:p>
          <a:p>
            <a:pPr algn="ctr"/>
            <a:r>
              <a:rPr lang="ru-RU" sz="2000">
                <a:latin typeface="Comic Sans MS" pitchFamily="66" charset="0"/>
              </a:rPr>
              <a:t>в Саккаре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87675" y="4508500"/>
            <a:ext cx="2663825" cy="11239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Статуя писца </a:t>
            </a:r>
            <a:r>
              <a:rPr lang="ru-RU" sz="2000" dirty="0" err="1">
                <a:latin typeface="+mn-lt"/>
              </a:rPr>
              <a:t>Каи</a:t>
            </a:r>
            <a:r>
              <a:rPr lang="ru-RU" sz="2000" dirty="0">
                <a:latin typeface="+mn-lt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Середина III тыс. до н.э.</a:t>
            </a:r>
            <a:endParaRPr lang="ru-RU" sz="2000" dirty="0">
              <a:latin typeface="+mn-lt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11863" y="4581525"/>
            <a:ext cx="2916237" cy="7826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Госпожа и служанка.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Роспись гробницы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252000" y="1008000"/>
            <a:ext cx="8640000" cy="153233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Чем роль в</a:t>
            </a:r>
          </a:p>
          <a:p>
            <a:pPr indent="365125"/>
            <a:r>
              <a:rPr lang="ru-RU" sz="2800">
                <a:latin typeface="Comic Sans MS" pitchFamily="66" charset="0"/>
              </a:rPr>
              <a:t>обществе и образ жизни писца отличались от положения в обществе других жителей Египта?</a:t>
            </a:r>
          </a:p>
        </p:txBody>
      </p:sp>
      <p:grpSp>
        <p:nvGrpSpPr>
          <p:cNvPr id="3277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94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90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ДВОРЕЦ, УСАДЬБА, ГОРОД...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2000" y="2772000"/>
            <a:ext cx="8640000" cy="105560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Максимальный уровень. </a:t>
            </a:r>
            <a:r>
              <a:rPr lang="ru-RU" sz="2800" dirty="0">
                <a:latin typeface="+mn-lt"/>
              </a:rPr>
              <a:t>Справедливы ли эти отличия на ваш взгляд – </a:t>
            </a:r>
            <a:r>
              <a:rPr lang="ru-RU" sz="2800" dirty="0">
                <a:latin typeface="+mn-lt"/>
              </a:rPr>
              <a:t>людей XXI </a:t>
            </a:r>
            <a:r>
              <a:rPr lang="ru-RU" sz="2800" dirty="0">
                <a:latin typeface="+mn-lt"/>
              </a:rPr>
              <a:t>века?</a:t>
            </a:r>
          </a:p>
        </p:txBody>
      </p:sp>
      <p:graphicFrame>
        <p:nvGraphicFramePr>
          <p:cNvPr id="32796" name="Group 28"/>
          <p:cNvGraphicFramePr>
            <a:graphicFrameLocks noGrp="1"/>
          </p:cNvGraphicFramePr>
          <p:nvPr/>
        </p:nvGraphicFramePr>
        <p:xfrm>
          <a:off x="252413" y="4103688"/>
          <a:ext cx="8639175" cy="2371725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32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1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28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ДЕРЕВНЯ, КАЗАРМА, ТЮРЬМА</a:t>
            </a:r>
            <a:r>
              <a:rPr lang="ru-RU" sz="3600" spc="-150" dirty="0" smtClean="0"/>
              <a:t>…</a:t>
            </a:r>
            <a:endParaRPr lang="ru-RU" sz="3600" dirty="0"/>
          </a:p>
        </p:txBody>
      </p:sp>
      <p:grpSp>
        <p:nvGrpSpPr>
          <p:cNvPr id="34820" name="Группа 2"/>
          <p:cNvGrpSpPr>
            <a:grpSpLocks/>
          </p:cNvGrpSpPr>
          <p:nvPr/>
        </p:nvGrpSpPr>
        <p:grpSpPr bwMode="auto">
          <a:xfrm>
            <a:off x="250825" y="1989138"/>
            <a:ext cx="8640763" cy="2825750"/>
            <a:chOff x="251520" y="1988840"/>
            <a:chExt cx="8640000" cy="2826306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1520" y="1988840"/>
              <a:ext cx="8640000" cy="282630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В каких случаях разные группы простых тружеников в Египте могли быть довольны, а в каких – недовольны своей судьбой? Сделай вывод по проблеме.</a:t>
              </a:r>
              <a:endParaRPr lang="ru-RU" sz="3200" dirty="0">
                <a:latin typeface="+mn-lt"/>
              </a:endParaRPr>
            </a:p>
          </p:txBody>
        </p:sp>
        <p:sp>
          <p:nvSpPr>
            <p:cNvPr id="20" name="Овал 19"/>
            <p:cNvSpPr>
              <a:spLocks noChangeAspect="1"/>
            </p:cNvSpPr>
            <p:nvPr/>
          </p:nvSpPr>
          <p:spPr>
            <a:xfrm>
              <a:off x="828000" y="2276872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54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50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ДЕРЕВНЯ, КАЗАРМА, ТЮРЬМА</a:t>
            </a:r>
            <a:r>
              <a:rPr lang="ru-RU" sz="3600" spc="-150" dirty="0" smtClean="0"/>
              <a:t>…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669" y="1484784"/>
            <a:ext cx="1505459" cy="2520000"/>
          </a:xfrm>
          <a:prstGeom prst="roundRect">
            <a:avLst>
              <a:gd name="adj" fmla="val 9532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1484784"/>
            <a:ext cx="3960000" cy="2520000"/>
          </a:xfrm>
          <a:prstGeom prst="roundRect">
            <a:avLst>
              <a:gd name="adj" fmla="val 8339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1484784"/>
            <a:ext cx="1815256" cy="2520000"/>
          </a:xfrm>
          <a:prstGeom prst="roundRect">
            <a:avLst>
              <a:gd name="adj" fmla="val 10136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Скругленный прямоугольник 18"/>
          <p:cNvSpPr/>
          <p:nvPr/>
        </p:nvSpPr>
        <p:spPr>
          <a:xfrm>
            <a:off x="323850" y="4365625"/>
            <a:ext cx="5616575" cy="17367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Работы земледельцев. На верхние поля воду переливают </a:t>
            </a:r>
            <a:r>
              <a:rPr lang="ru-RU" sz="2400" dirty="0" err="1">
                <a:latin typeface="+mn-lt"/>
              </a:rPr>
              <a:t>шадуфом</a:t>
            </a:r>
            <a:r>
              <a:rPr lang="ru-RU" sz="2400" dirty="0">
                <a:latin typeface="+mn-lt"/>
              </a:rPr>
              <a:t> (рычаг с ведром и грузом на другом конце)</a:t>
            </a:r>
            <a:endParaRPr lang="ru-RU" sz="2400" dirty="0">
              <a:latin typeface="+mn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81763" y="4356100"/>
            <a:ext cx="2554287" cy="17367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Раб, готовящий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пиво. Фигурка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из гробницы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/>
            </a:extLst>
          </a:blip>
          <a:srcRect t="8799" b="3522"/>
          <a:stretch/>
        </p:blipFill>
        <p:spPr bwMode="auto">
          <a:xfrm>
            <a:off x="252000" y="972000"/>
            <a:ext cx="8640000" cy="3964940"/>
          </a:xfrm>
          <a:prstGeom prst="roundRect">
            <a:avLst>
              <a:gd name="adj" fmla="val 992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789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902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898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ДЕРЕВНЯ, КАЗАРМА, ТЮРЬМА…</a:t>
            </a:r>
            <a:endParaRPr lang="ru-RU" sz="3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66913" y="5040313"/>
            <a:ext cx="5197475" cy="51117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В доме египетского земледельца</a:t>
            </a:r>
            <a:endParaRPr lang="ru-RU" sz="2400" dirty="0">
              <a:latin typeface="+mn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3528" y="5688000"/>
            <a:ext cx="8496944" cy="1055608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800" dirty="0">
                <a:latin typeface="+mn-lt"/>
              </a:rPr>
              <a:t>Опиши дом, пищу, одежду, образ жизни земледельца.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34607" y="1008000"/>
            <a:ext cx="9081460" cy="153233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Чем роль в обществе и образ жизни земледельца отличались от положения в обществе других жителей Египта?</a:t>
            </a:r>
          </a:p>
        </p:txBody>
      </p:sp>
      <p:grpSp>
        <p:nvGrpSpPr>
          <p:cNvPr id="3994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9962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94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9958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ДЕРЕВНЯ, КАЗАРМА, ТЮРЬМА…</a:t>
            </a:r>
            <a:endParaRPr lang="ru-RU" sz="36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2000" y="2772000"/>
            <a:ext cx="8640000" cy="105560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Максимальный уровень. </a:t>
            </a:r>
            <a:r>
              <a:rPr lang="ru-RU" sz="2800" dirty="0">
                <a:latin typeface="+mn-lt"/>
              </a:rPr>
              <a:t>Справедливы ли эти отличия на ваш взгляд – </a:t>
            </a:r>
            <a:r>
              <a:rPr lang="ru-RU" sz="2800" dirty="0">
                <a:latin typeface="+mn-lt"/>
              </a:rPr>
              <a:t>людей XXI </a:t>
            </a:r>
            <a:r>
              <a:rPr lang="ru-RU" sz="2800" dirty="0">
                <a:latin typeface="+mn-lt"/>
              </a:rPr>
              <a:t>века?</a:t>
            </a:r>
          </a:p>
        </p:txBody>
      </p:sp>
      <p:graphicFrame>
        <p:nvGraphicFramePr>
          <p:cNvPr id="39964" name="Group 28"/>
          <p:cNvGraphicFramePr>
            <a:graphicFrameLocks noGrp="1"/>
          </p:cNvGraphicFramePr>
          <p:nvPr/>
        </p:nvGraphicFramePr>
        <p:xfrm>
          <a:off x="252413" y="4103688"/>
          <a:ext cx="8639175" cy="2371725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2000" y="1800000"/>
            <a:ext cx="7920000" cy="3348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ОБЩЕСТВО ДРЕВНЕГО ЕГИПТА НАПОМИНАЛО «ПИРАМИДУ».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198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1994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98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1990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Скругленный прямоугольник 19"/>
          <p:cNvSpPr/>
          <p:nvPr/>
        </p:nvSpPr>
        <p:spPr>
          <a:xfrm>
            <a:off x="252000" y="972000"/>
            <a:ext cx="8640000" cy="2485787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 b="1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Используя материал учебника (п. 2, §10), запиши, на какие группы можно разделить жителей Египта, занятых физическим трудом. Под рамками запиши, в чём различия между ними.</a:t>
            </a:r>
          </a:p>
        </p:txBody>
      </p:sp>
      <p:grpSp>
        <p:nvGrpSpPr>
          <p:cNvPr id="4403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4081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03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4077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pSp>
        <p:nvGrpSpPr>
          <p:cNvPr id="44039" name="Группа 33"/>
          <p:cNvGrpSpPr>
            <a:grpSpLocks/>
          </p:cNvGrpSpPr>
          <p:nvPr/>
        </p:nvGrpSpPr>
        <p:grpSpPr bwMode="auto">
          <a:xfrm>
            <a:off x="255588" y="3738563"/>
            <a:ext cx="8632825" cy="2211387"/>
            <a:chOff x="256022" y="3979528"/>
            <a:chExt cx="8631954" cy="2211310"/>
          </a:xfrm>
        </p:grpSpPr>
        <p:sp>
          <p:nvSpPr>
            <p:cNvPr id="23" name="Полилиния 22"/>
            <p:cNvSpPr/>
            <p:nvPr/>
          </p:nvSpPr>
          <p:spPr>
            <a:xfrm>
              <a:off x="4498277" y="4822178"/>
              <a:ext cx="2926466" cy="38593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3005"/>
                  </a:lnTo>
                  <a:lnTo>
                    <a:pt x="2926466" y="263005"/>
                  </a:lnTo>
                  <a:lnTo>
                    <a:pt x="2926466" y="385938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4452557" y="4822178"/>
              <a:ext cx="91440" cy="38593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85938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олилиния 24"/>
            <p:cNvSpPr/>
            <p:nvPr/>
          </p:nvSpPr>
          <p:spPr>
            <a:xfrm>
              <a:off x="1571810" y="4822178"/>
              <a:ext cx="2926466" cy="38593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926466" y="0"/>
                  </a:moveTo>
                  <a:lnTo>
                    <a:pt x="2926466" y="263005"/>
                  </a:lnTo>
                  <a:lnTo>
                    <a:pt x="0" y="263005"/>
                  </a:lnTo>
                  <a:lnTo>
                    <a:pt x="0" y="385938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Скругленный прямоугольник 25"/>
            <p:cNvSpPr/>
            <p:nvPr/>
          </p:nvSpPr>
          <p:spPr>
            <a:xfrm>
              <a:off x="2408332" y="3979528"/>
              <a:ext cx="4179888" cy="842649"/>
            </a:xfrm>
            <a:prstGeom prst="roundRect">
              <a:avLst>
                <a:gd name="adj" fmla="val 10000"/>
              </a:avLst>
            </a:prstGeom>
            <a:ln w="127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олилиния 26"/>
            <p:cNvSpPr/>
            <p:nvPr/>
          </p:nvSpPr>
          <p:spPr>
            <a:xfrm>
              <a:off x="2555778" y="4119601"/>
              <a:ext cx="4179888" cy="842649"/>
            </a:xfrm>
            <a:custGeom>
              <a:avLst/>
              <a:gdLst>
                <a:gd name="connsiteX0" fmla="*/ 0 w 4179888"/>
                <a:gd name="connsiteY0" fmla="*/ 84265 h 842649"/>
                <a:gd name="connsiteX1" fmla="*/ 24681 w 4179888"/>
                <a:gd name="connsiteY1" fmla="*/ 24681 h 842649"/>
                <a:gd name="connsiteX2" fmla="*/ 84265 w 4179888"/>
                <a:gd name="connsiteY2" fmla="*/ 0 h 842649"/>
                <a:gd name="connsiteX3" fmla="*/ 4095623 w 4179888"/>
                <a:gd name="connsiteY3" fmla="*/ 0 h 842649"/>
                <a:gd name="connsiteX4" fmla="*/ 4155207 w 4179888"/>
                <a:gd name="connsiteY4" fmla="*/ 24681 h 842649"/>
                <a:gd name="connsiteX5" fmla="*/ 4179888 w 4179888"/>
                <a:gd name="connsiteY5" fmla="*/ 84265 h 842649"/>
                <a:gd name="connsiteX6" fmla="*/ 4179888 w 4179888"/>
                <a:gd name="connsiteY6" fmla="*/ 758384 h 842649"/>
                <a:gd name="connsiteX7" fmla="*/ 4155207 w 4179888"/>
                <a:gd name="connsiteY7" fmla="*/ 817968 h 842649"/>
                <a:gd name="connsiteX8" fmla="*/ 4095623 w 4179888"/>
                <a:gd name="connsiteY8" fmla="*/ 842649 h 842649"/>
                <a:gd name="connsiteX9" fmla="*/ 84265 w 4179888"/>
                <a:gd name="connsiteY9" fmla="*/ 842649 h 842649"/>
                <a:gd name="connsiteX10" fmla="*/ 24681 w 4179888"/>
                <a:gd name="connsiteY10" fmla="*/ 817968 h 842649"/>
                <a:gd name="connsiteX11" fmla="*/ 0 w 4179888"/>
                <a:gd name="connsiteY11" fmla="*/ 758384 h 842649"/>
                <a:gd name="connsiteX12" fmla="*/ 0 w 4179888"/>
                <a:gd name="connsiteY12" fmla="*/ 84265 h 84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79888" h="842649">
                  <a:moveTo>
                    <a:pt x="0" y="84265"/>
                  </a:moveTo>
                  <a:cubicBezTo>
                    <a:pt x="0" y="61917"/>
                    <a:pt x="8878" y="40483"/>
                    <a:pt x="24681" y="24681"/>
                  </a:cubicBezTo>
                  <a:cubicBezTo>
                    <a:pt x="40484" y="8878"/>
                    <a:pt x="61917" y="0"/>
                    <a:pt x="84265" y="0"/>
                  </a:cubicBezTo>
                  <a:lnTo>
                    <a:pt x="4095623" y="0"/>
                  </a:lnTo>
                  <a:cubicBezTo>
                    <a:pt x="4117971" y="0"/>
                    <a:pt x="4139405" y="8878"/>
                    <a:pt x="4155207" y="24681"/>
                  </a:cubicBezTo>
                  <a:cubicBezTo>
                    <a:pt x="4171010" y="40484"/>
                    <a:pt x="4179888" y="61917"/>
                    <a:pt x="4179888" y="84265"/>
                  </a:cubicBezTo>
                  <a:lnTo>
                    <a:pt x="4179888" y="758384"/>
                  </a:lnTo>
                  <a:cubicBezTo>
                    <a:pt x="4179888" y="780732"/>
                    <a:pt x="4171010" y="802166"/>
                    <a:pt x="4155207" y="817968"/>
                  </a:cubicBezTo>
                  <a:cubicBezTo>
                    <a:pt x="4139404" y="833771"/>
                    <a:pt x="4117971" y="842649"/>
                    <a:pt x="4095623" y="842649"/>
                  </a:cubicBezTo>
                  <a:lnTo>
                    <a:pt x="84265" y="842649"/>
                  </a:lnTo>
                  <a:cubicBezTo>
                    <a:pt x="61917" y="842649"/>
                    <a:pt x="40483" y="833771"/>
                    <a:pt x="24681" y="817968"/>
                  </a:cubicBezTo>
                  <a:cubicBezTo>
                    <a:pt x="8878" y="802165"/>
                    <a:pt x="0" y="780732"/>
                    <a:pt x="0" y="758384"/>
                  </a:cubicBezTo>
                  <a:lnTo>
                    <a:pt x="0" y="84265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0410" tIns="150410" rIns="150410" bIns="150410" spcCol="1270" anchor="ctr"/>
            <a:lstStyle/>
            <a:p>
              <a:pPr algn="ctr" defTabSz="1466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/>
                <a:t>ПРОСТЫЕ ТРУЖЕНИКИ</a:t>
              </a:r>
              <a:endParaRPr lang="ru-RU" sz="2400" b="1" dirty="0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256022" y="5208116"/>
              <a:ext cx="2631575" cy="842649"/>
            </a:xfrm>
            <a:prstGeom prst="roundRect">
              <a:avLst>
                <a:gd name="adj" fmla="val 10000"/>
              </a:avLst>
            </a:prstGeom>
            <a:ln w="127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Полилиния 28"/>
            <p:cNvSpPr/>
            <p:nvPr/>
          </p:nvSpPr>
          <p:spPr>
            <a:xfrm>
              <a:off x="403468" y="5348189"/>
              <a:ext cx="2631575" cy="842649"/>
            </a:xfrm>
            <a:custGeom>
              <a:avLst/>
              <a:gdLst>
                <a:gd name="connsiteX0" fmla="*/ 0 w 2631575"/>
                <a:gd name="connsiteY0" fmla="*/ 84265 h 842649"/>
                <a:gd name="connsiteX1" fmla="*/ 24681 w 2631575"/>
                <a:gd name="connsiteY1" fmla="*/ 24681 h 842649"/>
                <a:gd name="connsiteX2" fmla="*/ 84265 w 2631575"/>
                <a:gd name="connsiteY2" fmla="*/ 0 h 842649"/>
                <a:gd name="connsiteX3" fmla="*/ 2547310 w 2631575"/>
                <a:gd name="connsiteY3" fmla="*/ 0 h 842649"/>
                <a:gd name="connsiteX4" fmla="*/ 2606894 w 2631575"/>
                <a:gd name="connsiteY4" fmla="*/ 24681 h 842649"/>
                <a:gd name="connsiteX5" fmla="*/ 2631575 w 2631575"/>
                <a:gd name="connsiteY5" fmla="*/ 84265 h 842649"/>
                <a:gd name="connsiteX6" fmla="*/ 2631575 w 2631575"/>
                <a:gd name="connsiteY6" fmla="*/ 758384 h 842649"/>
                <a:gd name="connsiteX7" fmla="*/ 2606894 w 2631575"/>
                <a:gd name="connsiteY7" fmla="*/ 817968 h 842649"/>
                <a:gd name="connsiteX8" fmla="*/ 2547310 w 2631575"/>
                <a:gd name="connsiteY8" fmla="*/ 842649 h 842649"/>
                <a:gd name="connsiteX9" fmla="*/ 84265 w 2631575"/>
                <a:gd name="connsiteY9" fmla="*/ 842649 h 842649"/>
                <a:gd name="connsiteX10" fmla="*/ 24681 w 2631575"/>
                <a:gd name="connsiteY10" fmla="*/ 817968 h 842649"/>
                <a:gd name="connsiteX11" fmla="*/ 0 w 2631575"/>
                <a:gd name="connsiteY11" fmla="*/ 758384 h 842649"/>
                <a:gd name="connsiteX12" fmla="*/ 0 w 2631575"/>
                <a:gd name="connsiteY12" fmla="*/ 84265 h 84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1575" h="842649">
                  <a:moveTo>
                    <a:pt x="0" y="84265"/>
                  </a:moveTo>
                  <a:cubicBezTo>
                    <a:pt x="0" y="61917"/>
                    <a:pt x="8878" y="40483"/>
                    <a:pt x="24681" y="24681"/>
                  </a:cubicBezTo>
                  <a:cubicBezTo>
                    <a:pt x="40484" y="8878"/>
                    <a:pt x="61917" y="0"/>
                    <a:pt x="84265" y="0"/>
                  </a:cubicBezTo>
                  <a:lnTo>
                    <a:pt x="2547310" y="0"/>
                  </a:lnTo>
                  <a:cubicBezTo>
                    <a:pt x="2569658" y="0"/>
                    <a:pt x="2591092" y="8878"/>
                    <a:pt x="2606894" y="24681"/>
                  </a:cubicBezTo>
                  <a:cubicBezTo>
                    <a:pt x="2622697" y="40484"/>
                    <a:pt x="2631575" y="61917"/>
                    <a:pt x="2631575" y="84265"/>
                  </a:cubicBezTo>
                  <a:lnTo>
                    <a:pt x="2631575" y="758384"/>
                  </a:lnTo>
                  <a:cubicBezTo>
                    <a:pt x="2631575" y="780732"/>
                    <a:pt x="2622697" y="802166"/>
                    <a:pt x="2606894" y="817968"/>
                  </a:cubicBezTo>
                  <a:cubicBezTo>
                    <a:pt x="2591091" y="833771"/>
                    <a:pt x="2569658" y="842649"/>
                    <a:pt x="2547310" y="842649"/>
                  </a:cubicBezTo>
                  <a:lnTo>
                    <a:pt x="84265" y="842649"/>
                  </a:lnTo>
                  <a:cubicBezTo>
                    <a:pt x="61917" y="842649"/>
                    <a:pt x="40483" y="833771"/>
                    <a:pt x="24681" y="817968"/>
                  </a:cubicBezTo>
                  <a:cubicBezTo>
                    <a:pt x="8878" y="802165"/>
                    <a:pt x="0" y="780732"/>
                    <a:pt x="0" y="758384"/>
                  </a:cubicBezTo>
                  <a:lnTo>
                    <a:pt x="0" y="84265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0410" tIns="150410" rIns="150410" bIns="150410" spcCol="1270" anchor="ctr"/>
            <a:lstStyle/>
            <a:p>
              <a:pPr algn="ctr" defTabSz="1466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300" dirty="0"/>
                <a:t>…</a:t>
              </a:r>
              <a:endParaRPr lang="ru-RU" sz="3300" dirty="0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3182489" y="5208116"/>
              <a:ext cx="2631575" cy="842649"/>
            </a:xfrm>
            <a:prstGeom prst="roundRect">
              <a:avLst>
                <a:gd name="adj" fmla="val 10000"/>
              </a:avLst>
            </a:prstGeom>
            <a:ln w="127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Полилиния 30"/>
            <p:cNvSpPr/>
            <p:nvPr/>
          </p:nvSpPr>
          <p:spPr>
            <a:xfrm>
              <a:off x="3329934" y="5348189"/>
              <a:ext cx="2631575" cy="842649"/>
            </a:xfrm>
            <a:custGeom>
              <a:avLst/>
              <a:gdLst>
                <a:gd name="connsiteX0" fmla="*/ 0 w 2631575"/>
                <a:gd name="connsiteY0" fmla="*/ 84265 h 842649"/>
                <a:gd name="connsiteX1" fmla="*/ 24681 w 2631575"/>
                <a:gd name="connsiteY1" fmla="*/ 24681 h 842649"/>
                <a:gd name="connsiteX2" fmla="*/ 84265 w 2631575"/>
                <a:gd name="connsiteY2" fmla="*/ 0 h 842649"/>
                <a:gd name="connsiteX3" fmla="*/ 2547310 w 2631575"/>
                <a:gd name="connsiteY3" fmla="*/ 0 h 842649"/>
                <a:gd name="connsiteX4" fmla="*/ 2606894 w 2631575"/>
                <a:gd name="connsiteY4" fmla="*/ 24681 h 842649"/>
                <a:gd name="connsiteX5" fmla="*/ 2631575 w 2631575"/>
                <a:gd name="connsiteY5" fmla="*/ 84265 h 842649"/>
                <a:gd name="connsiteX6" fmla="*/ 2631575 w 2631575"/>
                <a:gd name="connsiteY6" fmla="*/ 758384 h 842649"/>
                <a:gd name="connsiteX7" fmla="*/ 2606894 w 2631575"/>
                <a:gd name="connsiteY7" fmla="*/ 817968 h 842649"/>
                <a:gd name="connsiteX8" fmla="*/ 2547310 w 2631575"/>
                <a:gd name="connsiteY8" fmla="*/ 842649 h 842649"/>
                <a:gd name="connsiteX9" fmla="*/ 84265 w 2631575"/>
                <a:gd name="connsiteY9" fmla="*/ 842649 h 842649"/>
                <a:gd name="connsiteX10" fmla="*/ 24681 w 2631575"/>
                <a:gd name="connsiteY10" fmla="*/ 817968 h 842649"/>
                <a:gd name="connsiteX11" fmla="*/ 0 w 2631575"/>
                <a:gd name="connsiteY11" fmla="*/ 758384 h 842649"/>
                <a:gd name="connsiteX12" fmla="*/ 0 w 2631575"/>
                <a:gd name="connsiteY12" fmla="*/ 84265 h 84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1575" h="842649">
                  <a:moveTo>
                    <a:pt x="0" y="84265"/>
                  </a:moveTo>
                  <a:cubicBezTo>
                    <a:pt x="0" y="61917"/>
                    <a:pt x="8878" y="40483"/>
                    <a:pt x="24681" y="24681"/>
                  </a:cubicBezTo>
                  <a:cubicBezTo>
                    <a:pt x="40484" y="8878"/>
                    <a:pt x="61917" y="0"/>
                    <a:pt x="84265" y="0"/>
                  </a:cubicBezTo>
                  <a:lnTo>
                    <a:pt x="2547310" y="0"/>
                  </a:lnTo>
                  <a:cubicBezTo>
                    <a:pt x="2569658" y="0"/>
                    <a:pt x="2591092" y="8878"/>
                    <a:pt x="2606894" y="24681"/>
                  </a:cubicBezTo>
                  <a:cubicBezTo>
                    <a:pt x="2622697" y="40484"/>
                    <a:pt x="2631575" y="61917"/>
                    <a:pt x="2631575" y="84265"/>
                  </a:cubicBezTo>
                  <a:lnTo>
                    <a:pt x="2631575" y="758384"/>
                  </a:lnTo>
                  <a:cubicBezTo>
                    <a:pt x="2631575" y="780732"/>
                    <a:pt x="2622697" y="802166"/>
                    <a:pt x="2606894" y="817968"/>
                  </a:cubicBezTo>
                  <a:cubicBezTo>
                    <a:pt x="2591091" y="833771"/>
                    <a:pt x="2569658" y="842649"/>
                    <a:pt x="2547310" y="842649"/>
                  </a:cubicBezTo>
                  <a:lnTo>
                    <a:pt x="84265" y="842649"/>
                  </a:lnTo>
                  <a:cubicBezTo>
                    <a:pt x="61917" y="842649"/>
                    <a:pt x="40483" y="833771"/>
                    <a:pt x="24681" y="817968"/>
                  </a:cubicBezTo>
                  <a:cubicBezTo>
                    <a:pt x="8878" y="802165"/>
                    <a:pt x="0" y="780732"/>
                    <a:pt x="0" y="758384"/>
                  </a:cubicBezTo>
                  <a:lnTo>
                    <a:pt x="0" y="84265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0410" tIns="150410" rIns="150410" bIns="150410" spcCol="1270" anchor="ctr"/>
            <a:lstStyle/>
            <a:p>
              <a:pPr algn="ctr" defTabSz="1466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300" dirty="0"/>
                <a:t>…</a:t>
              </a:r>
              <a:endParaRPr lang="ru-RU" sz="3300" dirty="0"/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6108955" y="5208116"/>
              <a:ext cx="2631575" cy="842649"/>
            </a:xfrm>
            <a:prstGeom prst="roundRect">
              <a:avLst>
                <a:gd name="adj" fmla="val 10000"/>
              </a:avLst>
            </a:prstGeom>
            <a:ln w="127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Полилиния 32"/>
            <p:cNvSpPr/>
            <p:nvPr/>
          </p:nvSpPr>
          <p:spPr>
            <a:xfrm>
              <a:off x="6256401" y="5348189"/>
              <a:ext cx="2631575" cy="842649"/>
            </a:xfrm>
            <a:custGeom>
              <a:avLst/>
              <a:gdLst>
                <a:gd name="connsiteX0" fmla="*/ 0 w 2631575"/>
                <a:gd name="connsiteY0" fmla="*/ 84265 h 842649"/>
                <a:gd name="connsiteX1" fmla="*/ 24681 w 2631575"/>
                <a:gd name="connsiteY1" fmla="*/ 24681 h 842649"/>
                <a:gd name="connsiteX2" fmla="*/ 84265 w 2631575"/>
                <a:gd name="connsiteY2" fmla="*/ 0 h 842649"/>
                <a:gd name="connsiteX3" fmla="*/ 2547310 w 2631575"/>
                <a:gd name="connsiteY3" fmla="*/ 0 h 842649"/>
                <a:gd name="connsiteX4" fmla="*/ 2606894 w 2631575"/>
                <a:gd name="connsiteY4" fmla="*/ 24681 h 842649"/>
                <a:gd name="connsiteX5" fmla="*/ 2631575 w 2631575"/>
                <a:gd name="connsiteY5" fmla="*/ 84265 h 842649"/>
                <a:gd name="connsiteX6" fmla="*/ 2631575 w 2631575"/>
                <a:gd name="connsiteY6" fmla="*/ 758384 h 842649"/>
                <a:gd name="connsiteX7" fmla="*/ 2606894 w 2631575"/>
                <a:gd name="connsiteY7" fmla="*/ 817968 h 842649"/>
                <a:gd name="connsiteX8" fmla="*/ 2547310 w 2631575"/>
                <a:gd name="connsiteY8" fmla="*/ 842649 h 842649"/>
                <a:gd name="connsiteX9" fmla="*/ 84265 w 2631575"/>
                <a:gd name="connsiteY9" fmla="*/ 842649 h 842649"/>
                <a:gd name="connsiteX10" fmla="*/ 24681 w 2631575"/>
                <a:gd name="connsiteY10" fmla="*/ 817968 h 842649"/>
                <a:gd name="connsiteX11" fmla="*/ 0 w 2631575"/>
                <a:gd name="connsiteY11" fmla="*/ 758384 h 842649"/>
                <a:gd name="connsiteX12" fmla="*/ 0 w 2631575"/>
                <a:gd name="connsiteY12" fmla="*/ 84265 h 84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1575" h="842649">
                  <a:moveTo>
                    <a:pt x="0" y="84265"/>
                  </a:moveTo>
                  <a:cubicBezTo>
                    <a:pt x="0" y="61917"/>
                    <a:pt x="8878" y="40483"/>
                    <a:pt x="24681" y="24681"/>
                  </a:cubicBezTo>
                  <a:cubicBezTo>
                    <a:pt x="40484" y="8878"/>
                    <a:pt x="61917" y="0"/>
                    <a:pt x="84265" y="0"/>
                  </a:cubicBezTo>
                  <a:lnTo>
                    <a:pt x="2547310" y="0"/>
                  </a:lnTo>
                  <a:cubicBezTo>
                    <a:pt x="2569658" y="0"/>
                    <a:pt x="2591092" y="8878"/>
                    <a:pt x="2606894" y="24681"/>
                  </a:cubicBezTo>
                  <a:cubicBezTo>
                    <a:pt x="2622697" y="40484"/>
                    <a:pt x="2631575" y="61917"/>
                    <a:pt x="2631575" y="84265"/>
                  </a:cubicBezTo>
                  <a:lnTo>
                    <a:pt x="2631575" y="758384"/>
                  </a:lnTo>
                  <a:cubicBezTo>
                    <a:pt x="2631575" y="780732"/>
                    <a:pt x="2622697" y="802166"/>
                    <a:pt x="2606894" y="817968"/>
                  </a:cubicBezTo>
                  <a:cubicBezTo>
                    <a:pt x="2591091" y="833771"/>
                    <a:pt x="2569658" y="842649"/>
                    <a:pt x="2547310" y="842649"/>
                  </a:cubicBezTo>
                  <a:lnTo>
                    <a:pt x="84265" y="842649"/>
                  </a:lnTo>
                  <a:cubicBezTo>
                    <a:pt x="61917" y="842649"/>
                    <a:pt x="40483" y="833771"/>
                    <a:pt x="24681" y="817968"/>
                  </a:cubicBezTo>
                  <a:cubicBezTo>
                    <a:pt x="8878" y="802165"/>
                    <a:pt x="0" y="780732"/>
                    <a:pt x="0" y="758384"/>
                  </a:cubicBezTo>
                  <a:lnTo>
                    <a:pt x="0" y="84265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0410" tIns="150410" rIns="150410" bIns="150410" spcCol="1270" anchor="ctr"/>
            <a:lstStyle/>
            <a:p>
              <a:pPr algn="ctr" defTabSz="1466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300" dirty="0"/>
                <a:t>…</a:t>
              </a:r>
              <a:endParaRPr lang="ru-RU" sz="3300" dirty="0"/>
            </a:p>
          </p:txBody>
        </p:sp>
      </p:grpSp>
      <p:sp>
        <p:nvSpPr>
          <p:cNvPr id="44040" name="TextBox 34"/>
          <p:cNvSpPr txBox="1">
            <a:spLocks noChangeArrowheads="1"/>
          </p:cNvSpPr>
          <p:nvPr/>
        </p:nvSpPr>
        <p:spPr bwMode="auto">
          <a:xfrm>
            <a:off x="422275" y="5876925"/>
            <a:ext cx="2636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_________________</a:t>
            </a:r>
          </a:p>
          <a:p>
            <a:r>
              <a:rPr lang="ru-RU">
                <a:latin typeface="Comic Sans MS" pitchFamily="66" charset="0"/>
              </a:rPr>
              <a:t>_________________</a:t>
            </a:r>
          </a:p>
        </p:txBody>
      </p:sp>
      <p:sp>
        <p:nvSpPr>
          <p:cNvPr id="44041" name="TextBox 35"/>
          <p:cNvSpPr txBox="1">
            <a:spLocks noChangeArrowheads="1"/>
          </p:cNvSpPr>
          <p:nvPr/>
        </p:nvSpPr>
        <p:spPr bwMode="auto">
          <a:xfrm>
            <a:off x="3303588" y="5876925"/>
            <a:ext cx="26368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_________________</a:t>
            </a:r>
          </a:p>
          <a:p>
            <a:r>
              <a:rPr lang="ru-RU">
                <a:latin typeface="Comic Sans MS" pitchFamily="66" charset="0"/>
              </a:rPr>
              <a:t>_________________</a:t>
            </a:r>
          </a:p>
        </p:txBody>
      </p:sp>
      <p:sp>
        <p:nvSpPr>
          <p:cNvPr id="44042" name="TextBox 36"/>
          <p:cNvSpPr txBox="1">
            <a:spLocks noChangeArrowheads="1"/>
          </p:cNvSpPr>
          <p:nvPr/>
        </p:nvSpPr>
        <p:spPr bwMode="auto">
          <a:xfrm>
            <a:off x="6254750" y="5878513"/>
            <a:ext cx="2638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_________________</a:t>
            </a:r>
          </a:p>
          <a:p>
            <a:r>
              <a:rPr lang="ru-RU">
                <a:latin typeface="Comic Sans MS" pitchFamily="66" charset="0"/>
              </a:rPr>
              <a:t>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5068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5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5064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52000" y="1340768"/>
            <a:ext cx="8640000" cy="4972288"/>
          </a:xfrm>
          <a:prstGeom prst="roundRect">
            <a:avLst>
              <a:gd name="adj" fmla="val 6142"/>
            </a:avLst>
          </a:prstGeom>
          <a:blipFill>
            <a:blip r:embed="rId4"/>
            <a:tile tx="0" ty="0" sx="100000" sy="100000" flip="none" algn="tl"/>
          </a:blip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Впиши в таблицу одного представителя общественной пирамиды Египта напротив характерного для него высказывания.</a:t>
            </a:r>
          </a:p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Впиши в таблицу остальных представителей египетского общества напротив характерных для них высказываний.</a:t>
            </a:r>
          </a:p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</a:t>
            </a:r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. </a:t>
            </a:r>
            <a:r>
              <a:rPr lang="ru-RU" sz="2800">
                <a:latin typeface="Comic Sans MS" pitchFamily="66" charset="0"/>
              </a:rPr>
              <a:t>Подумай и запиши в таблицу свой вариант фразы, которую мог произнести земледелец.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sz="half" idx="1"/>
          </p:nvPr>
        </p:nvSpPr>
        <p:spPr>
          <a:xfrm>
            <a:off x="252413" y="979488"/>
            <a:ext cx="3598862" cy="3600450"/>
          </a:xfrm>
          <a:prstGeom prst="roundRect">
            <a:avLst>
              <a:gd name="adj" fmla="val 9671"/>
            </a:avLst>
          </a:prstGeom>
          <a:ln>
            <a:round/>
          </a:ln>
        </p:spPr>
        <p:txBody>
          <a:bodyPr/>
          <a:lstStyle/>
          <a:p>
            <a:pPr marL="88900" indent="358775">
              <a:spcBef>
                <a:spcPct val="0"/>
              </a:spcBef>
            </a:pPr>
            <a:r>
              <a:rPr lang="ru-RU" smtClean="0"/>
              <a:t>Вельможи относились к беднякам, как к врагам. Наверное, бедняки восставали против этого?</a:t>
            </a:r>
          </a:p>
        </p:txBody>
      </p:sp>
      <p:sp>
        <p:nvSpPr>
          <p:cNvPr id="16387" name="Объект 3"/>
          <p:cNvSpPr>
            <a:spLocks noGrp="1"/>
          </p:cNvSpPr>
          <p:nvPr>
            <p:ph sz="half" idx="2"/>
          </p:nvPr>
        </p:nvSpPr>
        <p:spPr>
          <a:xfrm>
            <a:off x="5292725" y="979488"/>
            <a:ext cx="3598863" cy="3600450"/>
          </a:xfrm>
          <a:prstGeom prst="roundRect">
            <a:avLst>
              <a:gd name="adj" fmla="val 7833"/>
            </a:avLst>
          </a:prstGeom>
          <a:ln>
            <a:round/>
          </a:ln>
        </p:spPr>
        <p:txBody>
          <a:bodyPr/>
          <a:lstStyle/>
          <a:p>
            <a:pPr marL="88900" indent="358775">
              <a:spcBef>
                <a:spcPct val="0"/>
              </a:spcBef>
            </a:pPr>
            <a:r>
              <a:rPr lang="ru-RU" smtClean="0"/>
              <a:t>На самом деле  в документах почти нет упоминаний о таких выступлениях</a:t>
            </a:r>
            <a:r>
              <a:rPr lang="ru-RU" smtClean="0">
                <a:solidFill>
                  <a:srgbClr val="990000"/>
                </a:solidFill>
              </a:rPr>
              <a:t>.</a:t>
            </a:r>
          </a:p>
        </p:txBody>
      </p:sp>
      <p:grpSp>
        <p:nvGrpSpPr>
          <p:cNvPr id="163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22" name="Овал 2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3" name="Рисунок 2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27" name="Овал 2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399" name="Рисунок 2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318125"/>
            <a:ext cx="287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Прямоугольник 29"/>
          <p:cNvSpPr>
            <a:spLocks noChangeArrowheads="1"/>
          </p:cNvSpPr>
          <p:nvPr/>
        </p:nvSpPr>
        <p:spPr bwMode="auto">
          <a:xfrm>
            <a:off x="415925" y="5013325"/>
            <a:ext cx="83327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Сравни мнение Антошки и факт, приведённый Источниковедом.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Какой возникает вопрос? Сравни его с авторским.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3762000" y="1872000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Стрелка влево 31"/>
          <p:cNvSpPr/>
          <p:nvPr/>
        </p:nvSpPr>
        <p:spPr>
          <a:xfrm>
            <a:off x="3762000" y="3852000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14" name="Group 34"/>
          <p:cNvGraphicFramePr>
            <a:graphicFrameLocks noGrp="1"/>
          </p:cNvGraphicFramePr>
          <p:nvPr/>
        </p:nvGraphicFramePr>
        <p:xfrm>
          <a:off x="250825" y="1073150"/>
          <a:ext cx="8642350" cy="5668963"/>
        </p:xfrm>
        <a:graphic>
          <a:graphicData uri="http://schemas.openxmlformats.org/drawingml/2006/table">
            <a:tbl>
              <a:tblPr/>
              <a:tblGrid>
                <a:gridCol w="2160588"/>
                <a:gridCol w="6481762"/>
              </a:tblGrid>
              <a:tr h="1050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Представитель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египетского общества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ОПРЕДЕЛЕНИЯ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Божественный повелевает: «Покорил я обе страны, установил порядок на юге и на севере Египта».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37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Потягивая из чаши пиво через золотую соломинку, он подумал: «Как хорошо, что фараон пожаловал ему два больших поля в Верхнем Египте, – лучший ячмень растёт там».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«Обрати сердце своё к книгам! Спрашивай совета того, кто знает больше тебя».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«Я же плакал, когда меня, вольного кочевника, взяли в плен. Вельможа назвал нас "живые-убитые"».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Земледелец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grpSp>
        <p:nvGrpSpPr>
          <p:cNvPr id="4610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6112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10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6108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48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В ЕГИПТЕ РЕДКИ УПОМИНАНИЯ О ВОССТАНИЯХ БЕДНЫХ И НИЗШИХ СЛОЁВ ПРОТИВ ВЫСШИХ?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48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741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1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17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</a:t>
            </a:r>
            <a:r>
              <a:rPr lang="ru-RU" dirty="0" smtClean="0"/>
              <a:t>ПРОБЛЕМУ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51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47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grpSp>
        <p:nvGrpSpPr>
          <p:cNvPr id="18436" name="Группа 5"/>
          <p:cNvGrpSpPr>
            <a:grpSpLocks/>
          </p:cNvGrpSpPr>
          <p:nvPr/>
        </p:nvGrpSpPr>
        <p:grpSpPr bwMode="auto">
          <a:xfrm>
            <a:off x="220663" y="1841500"/>
            <a:ext cx="8697912" cy="2882900"/>
            <a:chOff x="219456" y="1840992"/>
            <a:chExt cx="8698992" cy="288340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52000" y="1874115"/>
              <a:ext cx="8640000" cy="2826306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ru-RU" sz="3200">
                  <a:latin typeface="Comic Sans MS" pitchFamily="66" charset="0"/>
                </a:rPr>
                <a:t>	Объясни, что такое общество, община, знать, рабы. (Словарь)</a:t>
              </a:r>
            </a:p>
            <a:p>
              <a:r>
                <a:rPr lang="ru-RU" sz="3200">
                  <a:latin typeface="Comic Sans MS" pitchFamily="66" charset="0"/>
                </a:rPr>
                <a:t>	Когда и как образовалось единое государство в Египте? (§7) Какова</a:t>
              </a:r>
            </a:p>
            <a:p>
              <a:r>
                <a:rPr lang="ru-RU" sz="3200">
                  <a:latin typeface="Comic Sans MS" pitchFamily="66" charset="0"/>
                </a:rPr>
                <a:t>была роль фараона как бога? (§9)</a:t>
              </a:r>
            </a:p>
          </p:txBody>
        </p:sp>
        <p:sp>
          <p:nvSpPr>
            <p:cNvPr id="16" name="Овал 15"/>
            <p:cNvSpPr>
              <a:spLocks noChangeAspect="1"/>
            </p:cNvSpPr>
            <p:nvPr/>
          </p:nvSpPr>
          <p:spPr>
            <a:xfrm>
              <a:off x="828000" y="3150000"/>
              <a:ext cx="252000" cy="252000"/>
            </a:xfrm>
            <a:prstGeom prst="ellipse">
              <a:avLst/>
            </a:prstGeom>
            <a:solidFill>
              <a:srgbClr val="969696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146" tIns="564384" rIns="17145" bIns="564382" spcCol="1270" anchor="ctr"/>
            <a:lstStyle/>
            <a:p>
              <a:pPr algn="ctr" defTabSz="1200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700" dirty="0"/>
            </a:p>
          </p:txBody>
        </p:sp>
        <p:sp>
          <p:nvSpPr>
            <p:cNvPr id="21" name="Овал 20"/>
            <p:cNvSpPr>
              <a:spLocks noChangeAspect="1"/>
            </p:cNvSpPr>
            <p:nvPr/>
          </p:nvSpPr>
          <p:spPr>
            <a:xfrm>
              <a:off x="828000" y="2168888"/>
              <a:ext cx="252000" cy="252000"/>
            </a:xfrm>
            <a:prstGeom prst="ellipse">
              <a:avLst/>
            </a:prstGeom>
            <a:solidFill>
              <a:srgbClr val="969696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146" tIns="564384" rIns="17145" bIns="564382" spcCol="1270" anchor="ctr"/>
            <a:lstStyle/>
            <a:p>
              <a:pPr algn="ctr" defTabSz="1200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7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284483" y="707107"/>
            <a:ext cx="8832350" cy="296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Отметь соответствующими цифрами на ленте времени следующие даты: </a:t>
            </a: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ru-RU" sz="2800">
                <a:latin typeface="Comic Sans MS" pitchFamily="66" charset="0"/>
              </a:rPr>
              <a:t> – ок. 2600 г. до н.э.,            </a:t>
            </a: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2</a:t>
            </a:r>
            <a:r>
              <a:rPr lang="ru-RU" sz="2800">
                <a:latin typeface="Comic Sans MS" pitchFamily="66" charset="0"/>
              </a:rPr>
              <a:t> – 3000 г. до н.э. Обведи ту из них, которой соответствует событие: образование единого государства в Египте.</a:t>
            </a:r>
          </a:p>
        </p:txBody>
      </p:sp>
      <p:grpSp>
        <p:nvGrpSpPr>
          <p:cNvPr id="2048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0554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0550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0556" name="Group 76"/>
          <p:cNvGraphicFramePr>
            <a:graphicFrameLocks noGrp="1"/>
          </p:cNvGraphicFramePr>
          <p:nvPr/>
        </p:nvGraphicFramePr>
        <p:xfrm>
          <a:off x="252413" y="5287963"/>
          <a:ext cx="8615362" cy="1382712"/>
        </p:xfrm>
        <a:graphic>
          <a:graphicData uri="http://schemas.openxmlformats.org/drawingml/2006/table">
            <a:tbl>
              <a:tblPr/>
              <a:tblGrid>
                <a:gridCol w="574675"/>
                <a:gridCol w="860425"/>
                <a:gridCol w="719137"/>
                <a:gridCol w="717550"/>
                <a:gridCol w="717550"/>
                <a:gridCol w="719138"/>
                <a:gridCol w="717550"/>
                <a:gridCol w="717550"/>
                <a:gridCol w="717550"/>
                <a:gridCol w="719137"/>
                <a:gridCol w="717550"/>
                <a:gridCol w="717550"/>
              </a:tblGrid>
              <a:tr h="371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1 тысячелетие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Наша эра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1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2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870" y="-85725"/>
            <a:ext cx="8640960" cy="720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sp>
        <p:nvSpPr>
          <p:cNvPr id="16" name="Стрелка влево 4"/>
          <p:cNvSpPr/>
          <p:nvPr/>
        </p:nvSpPr>
        <p:spPr>
          <a:xfrm>
            <a:off x="265113" y="4652963"/>
            <a:ext cx="8632825" cy="684212"/>
          </a:xfrm>
          <a:custGeom>
            <a:avLst/>
            <a:gdLst>
              <a:gd name="connsiteX0" fmla="*/ 0 w 8455109"/>
              <a:gd name="connsiteY0" fmla="*/ 144016 h 288032"/>
              <a:gd name="connsiteX1" fmla="*/ 144016 w 8455109"/>
              <a:gd name="connsiteY1" fmla="*/ 0 h 288032"/>
              <a:gd name="connsiteX2" fmla="*/ 144016 w 8455109"/>
              <a:gd name="connsiteY2" fmla="*/ 72008 h 288032"/>
              <a:gd name="connsiteX3" fmla="*/ 8455109 w 8455109"/>
              <a:gd name="connsiteY3" fmla="*/ 72008 h 288032"/>
              <a:gd name="connsiteX4" fmla="*/ 8455109 w 8455109"/>
              <a:gd name="connsiteY4" fmla="*/ 216024 h 288032"/>
              <a:gd name="connsiteX5" fmla="*/ 144016 w 8455109"/>
              <a:gd name="connsiteY5" fmla="*/ 216024 h 288032"/>
              <a:gd name="connsiteX6" fmla="*/ 144016 w 8455109"/>
              <a:gd name="connsiteY6" fmla="*/ 288032 h 288032"/>
              <a:gd name="connsiteX7" fmla="*/ 0 w 8455109"/>
              <a:gd name="connsiteY7" fmla="*/ 144016 h 288032"/>
              <a:gd name="connsiteX0" fmla="*/ 0 w 8614135"/>
              <a:gd name="connsiteY0" fmla="*/ 449695 h 593711"/>
              <a:gd name="connsiteX1" fmla="*/ 144016 w 8614135"/>
              <a:gd name="connsiteY1" fmla="*/ 305679 h 593711"/>
              <a:gd name="connsiteX2" fmla="*/ 144016 w 8614135"/>
              <a:gd name="connsiteY2" fmla="*/ 377687 h 593711"/>
              <a:gd name="connsiteX3" fmla="*/ 8614135 w 8614135"/>
              <a:gd name="connsiteY3" fmla="*/ 0 h 593711"/>
              <a:gd name="connsiteX4" fmla="*/ 8455109 w 8614135"/>
              <a:gd name="connsiteY4" fmla="*/ 521703 h 593711"/>
              <a:gd name="connsiteX5" fmla="*/ 144016 w 8614135"/>
              <a:gd name="connsiteY5" fmla="*/ 521703 h 593711"/>
              <a:gd name="connsiteX6" fmla="*/ 144016 w 8614135"/>
              <a:gd name="connsiteY6" fmla="*/ 593711 h 593711"/>
              <a:gd name="connsiteX7" fmla="*/ 0 w 8614135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144016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014" h="706870">
                <a:moveTo>
                  <a:pt x="0" y="706870"/>
                </a:moveTo>
                <a:lnTo>
                  <a:pt x="144016" y="305679"/>
                </a:lnTo>
                <a:lnTo>
                  <a:pt x="248791" y="453887"/>
                </a:lnTo>
                <a:cubicBezTo>
                  <a:pt x="1424339" y="-63807"/>
                  <a:pt x="6769352" y="464400"/>
                  <a:pt x="8614135" y="0"/>
                </a:cubicBezTo>
                <a:lnTo>
                  <a:pt x="8634014" y="124138"/>
                </a:lnTo>
                <a:cubicBezTo>
                  <a:pt x="6382969" y="604816"/>
                  <a:pt x="2288215" y="53576"/>
                  <a:pt x="315466" y="559803"/>
                </a:cubicBezTo>
                <a:lnTo>
                  <a:pt x="401191" y="660386"/>
                </a:lnTo>
                <a:lnTo>
                  <a:pt x="0" y="70687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50825" y="4005263"/>
          <a:ext cx="8640763" cy="74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120"/>
                <a:gridCol w="2160120"/>
                <a:gridCol w="2160120"/>
                <a:gridCol w="216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тыс. до н.э.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73" name="Group 45"/>
          <p:cNvGraphicFramePr>
            <a:graphicFrameLocks noGrp="1"/>
          </p:cNvGraphicFramePr>
          <p:nvPr/>
        </p:nvGraphicFramePr>
        <p:xfrm>
          <a:off x="252413" y="1104900"/>
          <a:ext cx="8640762" cy="5411788"/>
        </p:xfrm>
        <a:graphic>
          <a:graphicData uri="http://schemas.openxmlformats.org/drawingml/2006/table">
            <a:tbl>
              <a:tblPr/>
              <a:tblGrid>
                <a:gridCol w="1684337"/>
                <a:gridCol w="1050925"/>
                <a:gridCol w="5905500"/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Понятия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Определения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Граждане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«Живые-убитые».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Община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Свободный человек, член общины.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Множество людей, которых объединяет совместная жизнь по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принятым правилам.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474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Знать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Союз неродственных семей, которые живут в одном посёлке,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совместно владеют землей, но каждая ведёт своё хозяйство.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Рабы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Богатые известные люди, освобождённые от работы на земле.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283750" y="2165300"/>
            <a:ext cx="8640000" cy="1921252"/>
          </a:xfrm>
          <a:prstGeom prst="roundRect">
            <a:avLst>
              <a:gd name="adj" fmla="val 9740"/>
            </a:avLst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С помощью стрелок соедини понятия с их определениями.</a:t>
            </a:r>
          </a:p>
          <a:p>
            <a:pPr indent="3651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Впиши в первую колонку недостающее понятие.</a:t>
            </a:r>
          </a:p>
        </p:txBody>
      </p:sp>
      <p:grpSp>
        <p:nvGrpSpPr>
          <p:cNvPr id="2256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71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6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67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051050" y="1341438"/>
            <a:ext cx="865188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587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7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583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5537" y="1772816"/>
            <a:ext cx="8375302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ДВОРЕЦ, УСАДЬБА, ГОРОД...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5535" y="3685153"/>
            <a:ext cx="8375303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-1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ДЕРЕВНЯ, КАЗАРМА, ТЮРЬМА…</a:t>
            </a:r>
            <a:endParaRPr lang="ru-RU" sz="3600" b="1" spc="-1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26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22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ДВОРЕЦ, УСАДЬБА, ГОРОД...</a:t>
            </a:r>
          </a:p>
        </p:txBody>
      </p:sp>
      <p:grpSp>
        <p:nvGrpSpPr>
          <p:cNvPr id="25604" name="Группа 2"/>
          <p:cNvGrpSpPr>
            <a:grpSpLocks/>
          </p:cNvGrpSpPr>
          <p:nvPr/>
        </p:nvGrpSpPr>
        <p:grpSpPr bwMode="auto">
          <a:xfrm>
            <a:off x="231775" y="1212850"/>
            <a:ext cx="8697913" cy="1792288"/>
            <a:chOff x="231648" y="1213104"/>
            <a:chExt cx="8698992" cy="179222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64669" y="1241983"/>
              <a:ext cx="8640000" cy="173664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ru-RU" sz="3200">
                  <a:latin typeface="Comic Sans MS" pitchFamily="66" charset="0"/>
                </a:rPr>
                <a:t>	Чем положение вельмож и писцов отличалось от положения простых тружеников?</a:t>
              </a: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828000" y="1484784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pSp>
        <p:nvGrpSpPr>
          <p:cNvPr id="25605" name="Группа 1"/>
          <p:cNvGrpSpPr>
            <a:grpSpLocks/>
          </p:cNvGrpSpPr>
          <p:nvPr/>
        </p:nvGrpSpPr>
        <p:grpSpPr bwMode="auto">
          <a:xfrm>
            <a:off x="231775" y="3524250"/>
            <a:ext cx="8697913" cy="2882900"/>
            <a:chOff x="231648" y="3523488"/>
            <a:chExt cx="8698992" cy="288340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64667" y="3557334"/>
              <a:ext cx="8640000" cy="282630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ru-RU" sz="3200">
                  <a:latin typeface="Comic Sans MS" pitchFamily="66" charset="0"/>
                </a:rPr>
                <a:t>	Справедливы ли эти отличия на твой взгляд – человека XXI века? 	На взгляд жителя Древнего Египта? (Используй продуктивное чтение – см. пример на с. 9.)</a:t>
              </a:r>
            </a:p>
          </p:txBody>
        </p:sp>
        <p:sp>
          <p:nvSpPr>
            <p:cNvPr id="20" name="Овал 19"/>
            <p:cNvSpPr>
              <a:spLocks noChangeAspect="1"/>
            </p:cNvSpPr>
            <p:nvPr/>
          </p:nvSpPr>
          <p:spPr>
            <a:xfrm>
              <a:off x="828000" y="3870000"/>
              <a:ext cx="252000" cy="252000"/>
            </a:xfrm>
            <a:prstGeom prst="ellipse">
              <a:avLst/>
            </a:prstGeom>
            <a:solidFill>
              <a:srgbClr val="99000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146" tIns="564384" rIns="17145" bIns="564382" spcCol="1270" anchor="ctr"/>
            <a:lstStyle/>
            <a:p>
              <a:pPr algn="ctr" defTabSz="1200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700" dirty="0"/>
            </a:p>
          </p:txBody>
        </p:sp>
        <p:sp>
          <p:nvSpPr>
            <p:cNvPr id="21" name="Овал 20"/>
            <p:cNvSpPr>
              <a:spLocks noChangeAspect="1"/>
            </p:cNvSpPr>
            <p:nvPr/>
          </p:nvSpPr>
          <p:spPr>
            <a:xfrm>
              <a:off x="7344336" y="4365104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2000" y="972000"/>
            <a:ext cx="8640000" cy="3994939"/>
          </a:xfrm>
          <a:prstGeom prst="roundRect">
            <a:avLst>
              <a:gd name="adj" fmla="val 7959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grpSp>
        <p:nvGrpSpPr>
          <p:cNvPr id="2662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38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2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34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ДВОРЕЦ, УСАДЬБА, ГОРОД...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79638" y="5040313"/>
            <a:ext cx="4784725" cy="51117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В доме египетского вельможи</a:t>
            </a:r>
            <a:endParaRPr lang="ru-RU" sz="2400" dirty="0">
              <a:latin typeface="+mn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3528" y="5688000"/>
            <a:ext cx="8496944" cy="1055608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800" dirty="0">
                <a:latin typeface="+mn-lt"/>
              </a:rPr>
              <a:t>Опишите дом, пищу, одежду, образ жизни вельможи.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rgbClr val="800000"/>
      </a:dk1>
      <a:lt1>
        <a:srgbClr val="800000"/>
      </a:lt1>
      <a:dk2>
        <a:srgbClr val="800000"/>
      </a:dk2>
      <a:lt2>
        <a:srgbClr val="800000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3974</TotalTime>
  <Words>692</Words>
  <Application>Microsoft Office PowerPoint</Application>
  <PresentationFormat>Экран (4:3)</PresentationFormat>
  <Paragraphs>131</Paragraphs>
  <Slides>20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Comic Sans MS</vt:lpstr>
      <vt:lpstr>Arial</vt:lpstr>
      <vt:lpstr>Calibri</vt:lpstr>
      <vt:lpstr>Times New Roman</vt:lpstr>
      <vt:lpstr>Тема Office</vt:lpstr>
      <vt:lpstr>Тема Office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СТУПЕНИ ОБЩЕСТВЕННОЙ ПИРАМИДЫ</dc:title>
  <dc:creator>Telli</dc:creator>
  <cp:lastModifiedBy>Admin</cp:lastModifiedBy>
  <cp:revision>147</cp:revision>
  <dcterms:created xsi:type="dcterms:W3CDTF">2012-04-06T18:00:09Z</dcterms:created>
  <dcterms:modified xsi:type="dcterms:W3CDTF">2012-09-28T18:05:57Z</dcterms:modified>
</cp:coreProperties>
</file>