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65" r:id="rId4"/>
    <p:sldId id="266" r:id="rId5"/>
    <p:sldId id="269" r:id="rId6"/>
    <p:sldId id="268" r:id="rId7"/>
    <p:sldId id="274" r:id="rId8"/>
    <p:sldId id="275" r:id="rId9"/>
    <p:sldId id="273" r:id="rId10"/>
    <p:sldId id="272" r:id="rId11"/>
    <p:sldId id="277" r:id="rId12"/>
    <p:sldId id="271" r:id="rId13"/>
    <p:sldId id="276" r:id="rId14"/>
    <p:sldId id="267" r:id="rId15"/>
    <p:sldId id="278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990000"/>
    <a:srgbClr val="0000CC"/>
    <a:srgbClr val="FFDDBF"/>
    <a:srgbClr val="EBBB8A"/>
    <a:srgbClr val="E7B98A"/>
    <a:srgbClr val="050403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99522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13E0E3-68F7-45A1-9902-5B2CAFF6C01A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1AC803-C4B9-4526-A132-574E7164C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Журнал «Новый солдат» № 200 «Древние армии Ближнего Востока»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FE8E7B8-5A52-4A13-B91B-264AD9AF2F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 центре рисунок стр. 99. Использованы гравюры Г.Доре.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Щелчок по картине расположенной у края слайда  открывает или убирает ее увеличенную копию в центре. Щелчок за пределами боковых рисунков приводит к переходу на следующий слайд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66F928-3DBC-4EF2-95BD-5725BC0D25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CE8245-1A15-467F-8BA8-0F36EBEFBCF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A3042-7FFE-4709-B372-94EA4F999C4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C46771-7C93-4119-BAC6-E7DFF605FBC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BFCCB7-37D6-49C7-BA42-4C04EDEABA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B49377-D244-4115-A853-7856944E7BD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96B4B7-5CF6-4ADB-AA92-2D95298DB4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http://www.unseal.narod.ru/map/dvostok.JPG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. 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одного задания и появление следующего.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06C0B0-5A9E-4973-B71E-DE35CA923B5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en-US" smtClean="0"/>
              <a:t>http://www.unseal.narod.ru/map/dvostok.JPG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. 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Анимация поставлена на щелчок. Происходит выцветание одного задания и появление другого. 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AAD7D5-A68B-4FF2-8233-9BC398FD3E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1C836E-6B41-43EC-B7F4-83805293C66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856644-457F-4621-98D8-8753C51D506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0A55AF-B33D-4354-8F26-81D92EDBC74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28C97-8DCF-41BF-87B2-040BFB295B3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ED6F-2C00-465C-B227-6D0F618820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2AF2C-BCB6-401F-B172-61F1C43CA0E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15759-5CEF-48E2-B296-EB56AEF22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4CC42-9ACB-4231-A1F8-F9BFC77846A3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F764B-7A17-418D-8964-C551722BD1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5" name="Группа 9"/>
          <p:cNvGrpSpPr>
            <a:grpSpLocks/>
          </p:cNvGrpSpPr>
          <p:nvPr userDrawn="1"/>
        </p:nvGrpSpPr>
        <p:grpSpPr bwMode="auto">
          <a:xfrm>
            <a:off x="0" y="6588125"/>
            <a:ext cx="9144000" cy="255588"/>
            <a:chOff x="0" y="6588000"/>
            <a:chExt cx="9144000" cy="256130"/>
          </a:xfrm>
        </p:grpSpPr>
        <p:pic>
          <p:nvPicPr>
            <p:cNvPr id="6" name="Рисунок 10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1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4553712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FB5BD-BEFD-42B2-98C7-CD97F5A3D208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72E3A-7985-4C84-9890-BE1B7E0488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0D0A-AA60-48A9-B448-1FF8AC742704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F921F-FAC6-435C-9BEB-B46D6EC74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9"/>
          <p:cNvGrpSpPr>
            <a:grpSpLocks/>
          </p:cNvGrpSpPr>
          <p:nvPr userDrawn="1"/>
        </p:nvGrpSpPr>
        <p:grpSpPr bwMode="auto">
          <a:xfrm>
            <a:off x="0" y="6588125"/>
            <a:ext cx="9144000" cy="255588"/>
            <a:chOff x="0" y="6588000"/>
            <a:chExt cx="9144000" cy="256130"/>
          </a:xfrm>
        </p:grpSpPr>
        <p:pic>
          <p:nvPicPr>
            <p:cNvPr id="6" name="Рисунок 10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Рисунок 11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4553712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514D-AFC1-44CA-9494-ADA30B63B3D4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3EDEA-D878-4800-9FAD-50B834E53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9A83B-52BE-4A32-AAFD-90E737F4ECF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812E7-DC1A-4EBC-8F6D-D259AE4511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4" name="Группа 7"/>
          <p:cNvGrpSpPr>
            <a:grpSpLocks/>
          </p:cNvGrpSpPr>
          <p:nvPr userDrawn="1"/>
        </p:nvGrpSpPr>
        <p:grpSpPr bwMode="auto">
          <a:xfrm>
            <a:off x="0" y="6588125"/>
            <a:ext cx="9144000" cy="255588"/>
            <a:chOff x="0" y="6588000"/>
            <a:chExt cx="9144000" cy="256130"/>
          </a:xfrm>
        </p:grpSpPr>
        <p:pic>
          <p:nvPicPr>
            <p:cNvPr id="5" name="Рисунок 8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Рисунок 9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4553712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7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B39B3-034E-48FF-BE0E-9721A9FC1AB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FEBF8-6435-4826-8733-BF13C30CB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grpSp>
        <p:nvGrpSpPr>
          <p:cNvPr id="3" name="Группа 6"/>
          <p:cNvGrpSpPr>
            <a:grpSpLocks/>
          </p:cNvGrpSpPr>
          <p:nvPr userDrawn="1"/>
        </p:nvGrpSpPr>
        <p:grpSpPr bwMode="auto">
          <a:xfrm>
            <a:off x="0" y="6588125"/>
            <a:ext cx="9144000" cy="255588"/>
            <a:chOff x="0" y="6588000"/>
            <a:chExt cx="9144000" cy="256130"/>
          </a:xfrm>
        </p:grpSpPr>
        <p:pic>
          <p:nvPicPr>
            <p:cNvPr id="4" name="Рисунок 7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Рисунок 8" descr="ornament_4.jpg"/>
            <p:cNvPicPr>
              <a:picLocks noChangeAspect="1"/>
            </p:cNvPicPr>
            <p:nvPr userDrawn="1"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4553712" y="6588000"/>
              <a:ext cx="4590288" cy="25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7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2373-F4C9-4A9B-8841-460D1D23D42C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7FF3D-BDFE-454C-9CA8-9A9155EF9E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8C033-6A76-4EAB-AFA6-3F8727941CB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332AC-6BC8-4912-ACBD-22D2FADAD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FF99C-ECF4-4CAA-8497-D37E8CDD4EBB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5EB79-9638-4C29-BD6F-9B9F6C810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7217A35-FD0E-44DE-9046-60C9B088C99E}" type="datetimeFigureOut">
              <a:rPr lang="ru-RU"/>
              <a:pPr>
                <a:defRPr/>
              </a:pPr>
              <a:t>01.11.2012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2DF680-48B1-47AE-9FEF-36E479482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6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5.jpe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33513"/>
            <a:ext cx="7772400" cy="147002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БИБЛИЯ ДРЕВНИХ ЕВРЕЕВ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2924175"/>
            <a:ext cx="1419225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30078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-</a:t>
            </a:r>
            <a:r>
              <a:rPr lang="ru-RU" sz="1200" b="1">
                <a:solidFill>
                  <a:srgbClr val="400000"/>
                </a:solidFill>
              </a:rPr>
              <a:t>й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Древнего мира</a:t>
            </a:r>
            <a:r>
              <a:rPr lang="ru-RU" sz="1200" b="1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15</a:t>
            </a:r>
            <a:r>
              <a:rPr lang="ru-RU" sz="1200" b="1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В ПОИСКАХ ЗЕМЛИ </a:t>
            </a:r>
            <a:r>
              <a:rPr lang="ru-RU" sz="3200" dirty="0" smtClean="0"/>
              <a:t>ОБЕТОВАННОЙ</a:t>
            </a:r>
            <a:endParaRPr lang="ru-RU" sz="3200" dirty="0"/>
          </a:p>
        </p:txBody>
      </p:sp>
      <p:grpSp>
        <p:nvGrpSpPr>
          <p:cNvPr id="30724" name="Группа 2"/>
          <p:cNvGrpSpPr>
            <a:grpSpLocks/>
          </p:cNvGrpSpPr>
          <p:nvPr/>
        </p:nvGrpSpPr>
        <p:grpSpPr bwMode="auto">
          <a:xfrm>
            <a:off x="252413" y="1273175"/>
            <a:ext cx="8639175" cy="4459288"/>
            <a:chOff x="252000" y="972000"/>
            <a:chExt cx="8640000" cy="4460796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972000"/>
              <a:ext cx="8640000" cy="4460796"/>
            </a:xfrm>
            <a:prstGeom prst="roundRect">
              <a:avLst>
                <a:gd name="adj" fmla="val 10611"/>
              </a:avLst>
            </a:prstGeom>
            <a:blipFill>
              <a:blip r:embed="rId5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Сравни восстановленную учёными картину истории древних евреев с историей известных тебе древних народов: какие общие вопросы их волновали?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dirty="0">
                  <a:latin typeface="+mn-lt"/>
                </a:rPr>
                <a:t>	Сделай вывод: что помогло народам выжить в жестоких условиях железного века?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7584" y="1268760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3717032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64669" y="1008000"/>
            <a:ext cx="8627811" cy="2281476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>
              <a:defRPr/>
            </a:pPr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3200">
                <a:latin typeface="Comic Sans MS" pitchFamily="66" charset="0"/>
              </a:rPr>
              <a:t>Как, на твой взгляд, появление библейской религии евреев могло повлиять на историю человечества?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КНИГА О ЕДИНОМ </a:t>
            </a:r>
            <a:r>
              <a:rPr lang="ru-RU" dirty="0" smtClean="0"/>
              <a:t>БОГЕ</a:t>
            </a:r>
            <a:endParaRPr lang="ru-RU" dirty="0"/>
          </a:p>
        </p:txBody>
      </p:sp>
      <p:graphicFrame>
        <p:nvGraphicFramePr>
          <p:cNvPr id="32796" name="Group 28"/>
          <p:cNvGraphicFramePr>
            <a:graphicFrameLocks noGrp="1"/>
          </p:cNvGraphicFramePr>
          <p:nvPr/>
        </p:nvGraphicFramePr>
        <p:xfrm>
          <a:off x="0" y="3500438"/>
          <a:ext cx="9144000" cy="3170237"/>
        </p:xfrm>
        <a:graphic>
          <a:graphicData uri="http://schemas.openxmlformats.org/drawingml/2006/table">
            <a:tbl>
              <a:tblPr/>
              <a:tblGrid>
                <a:gridCol w="2284413"/>
                <a:gridCol w="68595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  <a:b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560000" y="1152000"/>
            <a:ext cx="1403999" cy="1800000"/>
          </a:xfrm>
          <a:prstGeom prst="roundRect">
            <a:avLst>
              <a:gd name="adj" fmla="val 10901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КНИГА О ЕДИНОМ </a:t>
            </a:r>
            <a:r>
              <a:rPr lang="ru-RU" dirty="0" smtClean="0"/>
              <a:t>БОГЕ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80000" y="4932000"/>
            <a:ext cx="1404000" cy="1811438"/>
          </a:xfrm>
          <a:prstGeom prst="roundRect">
            <a:avLst>
              <a:gd name="adj" fmla="val 1022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>
          <a:xfrm>
            <a:off x="180000" y="3060000"/>
            <a:ext cx="1403999" cy="1800000"/>
          </a:xfrm>
          <a:prstGeom prst="roundRect">
            <a:avLst>
              <a:gd name="adj" fmla="val 1022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30157" y="792000"/>
            <a:ext cx="5822163" cy="6045479"/>
          </a:xfrm>
          <a:prstGeom prst="roundRect">
            <a:avLst>
              <a:gd name="adj" fmla="val 6851"/>
            </a:avLst>
          </a:prstGeom>
          <a:ln w="9525"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>
          <a:xfrm>
            <a:off x="180000" y="1152000"/>
            <a:ext cx="1403999" cy="1800000"/>
          </a:xfrm>
          <a:prstGeom prst="roundRect">
            <a:avLst>
              <a:gd name="adj" fmla="val 9596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560000" y="3060000"/>
            <a:ext cx="1402816" cy="1800000"/>
          </a:xfrm>
          <a:prstGeom prst="roundRect">
            <a:avLst>
              <a:gd name="adj" fmla="val 953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/>
            </a:extLst>
          </a:blip>
          <a:srcRect/>
          <a:stretch/>
        </p:blipFill>
        <p:spPr>
          <a:xfrm>
            <a:off x="7560000" y="4932000"/>
            <a:ext cx="1402816" cy="1800000"/>
          </a:xfrm>
          <a:prstGeom prst="roundRect">
            <a:avLst>
              <a:gd name="adj" fmla="val 9198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71700" y="755650"/>
            <a:ext cx="4776788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217738" y="755650"/>
            <a:ext cx="4791075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255838" y="755650"/>
            <a:ext cx="4714875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82813" y="774700"/>
            <a:ext cx="4751387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14550" y="755650"/>
            <a:ext cx="4889500" cy="608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195513" y="773113"/>
            <a:ext cx="4778375" cy="608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3959225" y="6372225"/>
            <a:ext cx="1260475" cy="44291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ТВОРЕЦ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700338" y="6373813"/>
            <a:ext cx="4086225" cy="4397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/>
            <a:r>
              <a:rPr lang="ru-RU" sz="2000">
                <a:latin typeface="Comic Sans MS" pitchFamily="66" charset="0"/>
              </a:rPr>
              <a:t>УБИЙСТВО АВЕЛЯ КАИНОМ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76600" y="6415088"/>
            <a:ext cx="3022600" cy="442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ВСЕМИРНЫЙ ПОТОП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268538" y="6415088"/>
            <a:ext cx="4535487" cy="442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ЖЕРТВОПРИНОШЕНИЕ АВРААМА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132138" y="6415088"/>
            <a:ext cx="2806700" cy="442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ИЗГНАНИЕ ИЗ РАЯ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03575" y="6415088"/>
            <a:ext cx="2952750" cy="4429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ПРОРОК ИЕЗЕКИИЛЬ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2078847"/>
            <a:ext cx="7920000" cy="2826306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БИБЛИЯ ДРЕВНИХ ЕВРЕЕВ СТАЛА ОСНОВОЙ НОВОЙ РЕЛИГИИ ДОГОВОРА-ЗАВЕТА БОГА И ЛЮДЕЙ.</a:t>
            </a:r>
          </a:p>
        </p:txBody>
      </p:sp>
      <p:grpSp>
        <p:nvGrpSpPr>
          <p:cNvPr id="368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7207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2009061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Сравни библейскую картину мира с картиной мира древних египтян (учебник, с. 62). Что общего, в чём различия? Заполни таблицу.</a:t>
            </a:r>
          </a:p>
        </p:txBody>
      </p:sp>
      <p:grpSp>
        <p:nvGrpSpPr>
          <p:cNvPr id="3891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3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3622675"/>
          <a:ext cx="8640762" cy="2743200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Картина мира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древних египтян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Сходство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Библейская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картина мира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Продолжи заполнять таблицу «Религии Древнего мира», строку «Библейская религия евреев».</a:t>
            </a:r>
          </a:p>
        </p:txBody>
      </p:sp>
      <p:grpSp>
        <p:nvGrpSpPr>
          <p:cNvPr id="4096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9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6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8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2879725"/>
          <a:ext cx="8640762" cy="2378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0"/>
                <a:gridCol w="2160000"/>
                <a:gridCol w="2160000"/>
                <a:gridCol w="216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Религии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Различие</a:t>
                      </a:r>
                    </a:p>
                    <a:p>
                      <a:pPr algn="ctr"/>
                      <a:r>
                        <a:rPr lang="ru-RU" sz="2400" dirty="0" smtClean="0"/>
                        <a:t>богов и людей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Судьба после</a:t>
                      </a:r>
                    </a:p>
                    <a:p>
                      <a:pPr algn="ctr"/>
                      <a:r>
                        <a:rPr lang="ru-RU" sz="2400" dirty="0" smtClean="0"/>
                        <a:t>смерти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Зачем обращаются</a:t>
                      </a:r>
                    </a:p>
                    <a:p>
                      <a:pPr algn="ctr"/>
                      <a:r>
                        <a:rPr lang="ru-RU" sz="2400" dirty="0" smtClean="0"/>
                        <a:t>к богам?</a:t>
                      </a:r>
                      <a:endParaRPr lang="ru-RU" sz="2400" dirty="0"/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Библейская религия евреев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0" name="Скругленный прямоугольник 19"/>
          <p:cNvSpPr/>
          <p:nvPr/>
        </p:nvSpPr>
        <p:spPr>
          <a:xfrm>
            <a:off x="251520" y="5469736"/>
            <a:ext cx="8640000" cy="105560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Сделай вывод: чем отличается эта религия от других?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96240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mtClean="0"/>
              <a:t>Сильным быть здорово! Побеждаешь всех и делаешь что хочешь! Сильный всё может, сильному многое простят.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962400"/>
          </a:xfr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mtClean="0"/>
              <a:t> А как ты думаешь, что будет, если все станут считать себя самыми сильными и делать то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что хотят?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468938"/>
            <a:ext cx="2873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013325"/>
            <a:ext cx="8620125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800">
                <a:latin typeface="Comic Sans MS" pitchFamily="66" charset="0"/>
              </a:rPr>
              <a:t>Ч</a:t>
            </a:r>
            <a:r>
              <a:rPr lang="ru-RU" sz="2600">
                <a:latin typeface="Comic Sans MS" pitchFamily="66" charset="0"/>
              </a:rPr>
              <a:t>то произошло бы с жителями Западной Азии и со всем человечеством 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БЛАГОДАРЯ ЧЕМУ НАРОДЫ ЗАПАДНОЙ АЗИИ НЕ УНИЧТОЖИЛИ ДРУГ ДРУГА ПОСЛЕ НАЧАЛА «ЖЕЛЕЗНОГО ВЕКА»?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786056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</a:t>
            </a:r>
            <a:r>
              <a:rPr lang="ru-RU" dirty="0" smtClean="0"/>
              <a:t>ПРОБЛЕМУ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1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5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51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pSp>
        <p:nvGrpSpPr>
          <p:cNvPr id="19460" name="Группа 32"/>
          <p:cNvGrpSpPr>
            <a:grpSpLocks/>
          </p:cNvGrpSpPr>
          <p:nvPr/>
        </p:nvGrpSpPr>
        <p:grpSpPr bwMode="auto">
          <a:xfrm>
            <a:off x="252413" y="3600450"/>
            <a:ext cx="1800225" cy="776288"/>
            <a:chOff x="276723" y="3732757"/>
            <a:chExt cx="1631042" cy="776365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276723" y="3732757"/>
              <a:ext cx="1514558" cy="665705"/>
            </a:xfrm>
            <a:prstGeom prst="roundRect">
              <a:avLst>
                <a:gd name="adj" fmla="val 1000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олилиния 23"/>
            <p:cNvSpPr/>
            <p:nvPr/>
          </p:nvSpPr>
          <p:spPr>
            <a:xfrm>
              <a:off x="393207" y="3843417"/>
              <a:ext cx="1514558" cy="665705"/>
            </a:xfrm>
            <a:custGeom>
              <a:avLst/>
              <a:gdLst>
                <a:gd name="connsiteX0" fmla="*/ 0 w 1514558"/>
                <a:gd name="connsiteY0" fmla="*/ 66571 h 665705"/>
                <a:gd name="connsiteX1" fmla="*/ 66571 w 1514558"/>
                <a:gd name="connsiteY1" fmla="*/ 0 h 665705"/>
                <a:gd name="connsiteX2" fmla="*/ 1447988 w 1514558"/>
                <a:gd name="connsiteY2" fmla="*/ 0 h 665705"/>
                <a:gd name="connsiteX3" fmla="*/ 1514559 w 1514558"/>
                <a:gd name="connsiteY3" fmla="*/ 66571 h 665705"/>
                <a:gd name="connsiteX4" fmla="*/ 1514558 w 1514558"/>
                <a:gd name="connsiteY4" fmla="*/ 599135 h 665705"/>
                <a:gd name="connsiteX5" fmla="*/ 1447987 w 1514558"/>
                <a:gd name="connsiteY5" fmla="*/ 665706 h 665705"/>
                <a:gd name="connsiteX6" fmla="*/ 66571 w 1514558"/>
                <a:gd name="connsiteY6" fmla="*/ 665705 h 665705"/>
                <a:gd name="connsiteX7" fmla="*/ 0 w 1514558"/>
                <a:gd name="connsiteY7" fmla="*/ 599134 h 665705"/>
                <a:gd name="connsiteX8" fmla="*/ 0 w 1514558"/>
                <a:gd name="connsiteY8" fmla="*/ 66571 h 6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4558" h="665705">
                  <a:moveTo>
                    <a:pt x="0" y="66571"/>
                  </a:moveTo>
                  <a:cubicBezTo>
                    <a:pt x="0" y="29805"/>
                    <a:pt x="29805" y="0"/>
                    <a:pt x="66571" y="0"/>
                  </a:cubicBezTo>
                  <a:lnTo>
                    <a:pt x="1447988" y="0"/>
                  </a:lnTo>
                  <a:cubicBezTo>
                    <a:pt x="1484754" y="0"/>
                    <a:pt x="1514559" y="29805"/>
                    <a:pt x="1514559" y="66571"/>
                  </a:cubicBezTo>
                  <a:cubicBezTo>
                    <a:pt x="1514559" y="244092"/>
                    <a:pt x="1514558" y="421614"/>
                    <a:pt x="1514558" y="599135"/>
                  </a:cubicBezTo>
                  <a:cubicBezTo>
                    <a:pt x="1514558" y="635901"/>
                    <a:pt x="1484753" y="665706"/>
                    <a:pt x="1447987" y="665706"/>
                  </a:cubicBezTo>
                  <a:lnTo>
                    <a:pt x="66571" y="665705"/>
                  </a:lnTo>
                  <a:cubicBezTo>
                    <a:pt x="29805" y="665705"/>
                    <a:pt x="0" y="635900"/>
                    <a:pt x="0" y="599134"/>
                  </a:cubicBezTo>
                  <a:lnTo>
                    <a:pt x="0" y="66571"/>
                  </a:lnTo>
                  <a:close/>
                </a:path>
              </a:pathLst>
            </a:custGeom>
            <a:solidFill>
              <a:srgbClr val="FFFF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8558" tIns="118558" rIns="118558" bIns="118558" spcCol="1270" anchor="ctr"/>
            <a:lstStyle/>
            <a:p>
              <a:pPr algn="ctr"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/>
            </a:p>
          </p:txBody>
        </p:sp>
      </p:grpSp>
      <p:grpSp>
        <p:nvGrpSpPr>
          <p:cNvPr id="19461" name="Группа 33"/>
          <p:cNvGrpSpPr>
            <a:grpSpLocks/>
          </p:cNvGrpSpPr>
          <p:nvPr/>
        </p:nvGrpSpPr>
        <p:grpSpPr bwMode="auto">
          <a:xfrm>
            <a:off x="1550988" y="4751388"/>
            <a:ext cx="1800225" cy="776287"/>
            <a:chOff x="1551577" y="4777722"/>
            <a:chExt cx="1631042" cy="776364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1551577" y="4777722"/>
              <a:ext cx="1514558" cy="665705"/>
            </a:xfrm>
            <a:prstGeom prst="roundRect">
              <a:avLst>
                <a:gd name="adj" fmla="val 1000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Полилиния 25"/>
            <p:cNvSpPr/>
            <p:nvPr/>
          </p:nvSpPr>
          <p:spPr>
            <a:xfrm>
              <a:off x="1668061" y="4888381"/>
              <a:ext cx="1514558" cy="665705"/>
            </a:xfrm>
            <a:custGeom>
              <a:avLst/>
              <a:gdLst>
                <a:gd name="connsiteX0" fmla="*/ 0 w 1514558"/>
                <a:gd name="connsiteY0" fmla="*/ 66571 h 665705"/>
                <a:gd name="connsiteX1" fmla="*/ 66571 w 1514558"/>
                <a:gd name="connsiteY1" fmla="*/ 0 h 665705"/>
                <a:gd name="connsiteX2" fmla="*/ 1447988 w 1514558"/>
                <a:gd name="connsiteY2" fmla="*/ 0 h 665705"/>
                <a:gd name="connsiteX3" fmla="*/ 1514559 w 1514558"/>
                <a:gd name="connsiteY3" fmla="*/ 66571 h 665705"/>
                <a:gd name="connsiteX4" fmla="*/ 1514558 w 1514558"/>
                <a:gd name="connsiteY4" fmla="*/ 599135 h 665705"/>
                <a:gd name="connsiteX5" fmla="*/ 1447987 w 1514558"/>
                <a:gd name="connsiteY5" fmla="*/ 665706 h 665705"/>
                <a:gd name="connsiteX6" fmla="*/ 66571 w 1514558"/>
                <a:gd name="connsiteY6" fmla="*/ 665705 h 665705"/>
                <a:gd name="connsiteX7" fmla="*/ 0 w 1514558"/>
                <a:gd name="connsiteY7" fmla="*/ 599134 h 665705"/>
                <a:gd name="connsiteX8" fmla="*/ 0 w 1514558"/>
                <a:gd name="connsiteY8" fmla="*/ 66571 h 6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4558" h="665705">
                  <a:moveTo>
                    <a:pt x="0" y="66571"/>
                  </a:moveTo>
                  <a:cubicBezTo>
                    <a:pt x="0" y="29805"/>
                    <a:pt x="29805" y="0"/>
                    <a:pt x="66571" y="0"/>
                  </a:cubicBezTo>
                  <a:lnTo>
                    <a:pt x="1447988" y="0"/>
                  </a:lnTo>
                  <a:cubicBezTo>
                    <a:pt x="1484754" y="0"/>
                    <a:pt x="1514559" y="29805"/>
                    <a:pt x="1514559" y="66571"/>
                  </a:cubicBezTo>
                  <a:cubicBezTo>
                    <a:pt x="1514559" y="244092"/>
                    <a:pt x="1514558" y="421614"/>
                    <a:pt x="1514558" y="599135"/>
                  </a:cubicBezTo>
                  <a:cubicBezTo>
                    <a:pt x="1514558" y="635901"/>
                    <a:pt x="1484753" y="665706"/>
                    <a:pt x="1447987" y="665706"/>
                  </a:cubicBezTo>
                  <a:lnTo>
                    <a:pt x="66571" y="665705"/>
                  </a:lnTo>
                  <a:cubicBezTo>
                    <a:pt x="29805" y="665705"/>
                    <a:pt x="0" y="635900"/>
                    <a:pt x="0" y="599134"/>
                  </a:cubicBezTo>
                  <a:lnTo>
                    <a:pt x="0" y="66571"/>
                  </a:lnTo>
                  <a:close/>
                </a:path>
              </a:pathLst>
            </a:custGeom>
            <a:solidFill>
              <a:srgbClr val="FFFF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8558" tIns="118558" rIns="118558" bIns="118558" spcCol="1270" anchor="ctr"/>
            <a:lstStyle/>
            <a:p>
              <a:pPr algn="ctr"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/>
            </a:p>
          </p:txBody>
        </p:sp>
      </p:grpSp>
      <p:grpSp>
        <p:nvGrpSpPr>
          <p:cNvPr id="19462" name="Группа 34"/>
          <p:cNvGrpSpPr>
            <a:grpSpLocks/>
          </p:cNvGrpSpPr>
          <p:nvPr/>
        </p:nvGrpSpPr>
        <p:grpSpPr bwMode="auto">
          <a:xfrm>
            <a:off x="3671888" y="5532438"/>
            <a:ext cx="1800225" cy="776287"/>
            <a:chOff x="3763053" y="5250526"/>
            <a:chExt cx="1631042" cy="776364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3763053" y="5250526"/>
              <a:ext cx="1514558" cy="665705"/>
            </a:xfrm>
            <a:prstGeom prst="roundRect">
              <a:avLst>
                <a:gd name="adj" fmla="val 1000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Полилиния 27"/>
            <p:cNvSpPr/>
            <p:nvPr/>
          </p:nvSpPr>
          <p:spPr>
            <a:xfrm>
              <a:off x="3879537" y="5361185"/>
              <a:ext cx="1514558" cy="665705"/>
            </a:xfrm>
            <a:custGeom>
              <a:avLst/>
              <a:gdLst>
                <a:gd name="connsiteX0" fmla="*/ 0 w 1514558"/>
                <a:gd name="connsiteY0" fmla="*/ 66571 h 665705"/>
                <a:gd name="connsiteX1" fmla="*/ 66571 w 1514558"/>
                <a:gd name="connsiteY1" fmla="*/ 0 h 665705"/>
                <a:gd name="connsiteX2" fmla="*/ 1447988 w 1514558"/>
                <a:gd name="connsiteY2" fmla="*/ 0 h 665705"/>
                <a:gd name="connsiteX3" fmla="*/ 1514559 w 1514558"/>
                <a:gd name="connsiteY3" fmla="*/ 66571 h 665705"/>
                <a:gd name="connsiteX4" fmla="*/ 1514558 w 1514558"/>
                <a:gd name="connsiteY4" fmla="*/ 599135 h 665705"/>
                <a:gd name="connsiteX5" fmla="*/ 1447987 w 1514558"/>
                <a:gd name="connsiteY5" fmla="*/ 665706 h 665705"/>
                <a:gd name="connsiteX6" fmla="*/ 66571 w 1514558"/>
                <a:gd name="connsiteY6" fmla="*/ 665705 h 665705"/>
                <a:gd name="connsiteX7" fmla="*/ 0 w 1514558"/>
                <a:gd name="connsiteY7" fmla="*/ 599134 h 665705"/>
                <a:gd name="connsiteX8" fmla="*/ 0 w 1514558"/>
                <a:gd name="connsiteY8" fmla="*/ 66571 h 6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4558" h="665705">
                  <a:moveTo>
                    <a:pt x="0" y="66571"/>
                  </a:moveTo>
                  <a:cubicBezTo>
                    <a:pt x="0" y="29805"/>
                    <a:pt x="29805" y="0"/>
                    <a:pt x="66571" y="0"/>
                  </a:cubicBezTo>
                  <a:lnTo>
                    <a:pt x="1447988" y="0"/>
                  </a:lnTo>
                  <a:cubicBezTo>
                    <a:pt x="1484754" y="0"/>
                    <a:pt x="1514559" y="29805"/>
                    <a:pt x="1514559" y="66571"/>
                  </a:cubicBezTo>
                  <a:cubicBezTo>
                    <a:pt x="1514559" y="244092"/>
                    <a:pt x="1514558" y="421614"/>
                    <a:pt x="1514558" y="599135"/>
                  </a:cubicBezTo>
                  <a:cubicBezTo>
                    <a:pt x="1514558" y="635901"/>
                    <a:pt x="1484753" y="665706"/>
                    <a:pt x="1447987" y="665706"/>
                  </a:cubicBezTo>
                  <a:lnTo>
                    <a:pt x="66571" y="665705"/>
                  </a:lnTo>
                  <a:cubicBezTo>
                    <a:pt x="29805" y="665705"/>
                    <a:pt x="0" y="635900"/>
                    <a:pt x="0" y="599134"/>
                  </a:cubicBezTo>
                  <a:lnTo>
                    <a:pt x="0" y="66571"/>
                  </a:lnTo>
                  <a:close/>
                </a:path>
              </a:pathLst>
            </a:custGeom>
            <a:solidFill>
              <a:srgbClr val="FFFF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8558" tIns="118558" rIns="118558" bIns="118558" spcCol="1270" anchor="ctr"/>
            <a:lstStyle/>
            <a:p>
              <a:pPr algn="ctr"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/>
            </a:p>
          </p:txBody>
        </p:sp>
      </p:grpSp>
      <p:grpSp>
        <p:nvGrpSpPr>
          <p:cNvPr id="19463" name="Группа 35"/>
          <p:cNvGrpSpPr>
            <a:grpSpLocks/>
          </p:cNvGrpSpPr>
          <p:nvPr/>
        </p:nvGrpSpPr>
        <p:grpSpPr bwMode="auto">
          <a:xfrm>
            <a:off x="5832475" y="4751388"/>
            <a:ext cx="1800225" cy="776287"/>
            <a:chOff x="6213868" y="4725191"/>
            <a:chExt cx="1631042" cy="776364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6213868" y="4725191"/>
              <a:ext cx="1514558" cy="665705"/>
            </a:xfrm>
            <a:prstGeom prst="roundRect">
              <a:avLst>
                <a:gd name="adj" fmla="val 1000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Полилиния 29"/>
            <p:cNvSpPr/>
            <p:nvPr/>
          </p:nvSpPr>
          <p:spPr>
            <a:xfrm>
              <a:off x="6330352" y="4835850"/>
              <a:ext cx="1514558" cy="665705"/>
            </a:xfrm>
            <a:custGeom>
              <a:avLst/>
              <a:gdLst>
                <a:gd name="connsiteX0" fmla="*/ 0 w 1514558"/>
                <a:gd name="connsiteY0" fmla="*/ 66571 h 665705"/>
                <a:gd name="connsiteX1" fmla="*/ 66571 w 1514558"/>
                <a:gd name="connsiteY1" fmla="*/ 0 h 665705"/>
                <a:gd name="connsiteX2" fmla="*/ 1447988 w 1514558"/>
                <a:gd name="connsiteY2" fmla="*/ 0 h 665705"/>
                <a:gd name="connsiteX3" fmla="*/ 1514559 w 1514558"/>
                <a:gd name="connsiteY3" fmla="*/ 66571 h 665705"/>
                <a:gd name="connsiteX4" fmla="*/ 1514558 w 1514558"/>
                <a:gd name="connsiteY4" fmla="*/ 599135 h 665705"/>
                <a:gd name="connsiteX5" fmla="*/ 1447987 w 1514558"/>
                <a:gd name="connsiteY5" fmla="*/ 665706 h 665705"/>
                <a:gd name="connsiteX6" fmla="*/ 66571 w 1514558"/>
                <a:gd name="connsiteY6" fmla="*/ 665705 h 665705"/>
                <a:gd name="connsiteX7" fmla="*/ 0 w 1514558"/>
                <a:gd name="connsiteY7" fmla="*/ 599134 h 665705"/>
                <a:gd name="connsiteX8" fmla="*/ 0 w 1514558"/>
                <a:gd name="connsiteY8" fmla="*/ 66571 h 6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4558" h="665705">
                  <a:moveTo>
                    <a:pt x="0" y="66571"/>
                  </a:moveTo>
                  <a:cubicBezTo>
                    <a:pt x="0" y="29805"/>
                    <a:pt x="29805" y="0"/>
                    <a:pt x="66571" y="0"/>
                  </a:cubicBezTo>
                  <a:lnTo>
                    <a:pt x="1447988" y="0"/>
                  </a:lnTo>
                  <a:cubicBezTo>
                    <a:pt x="1484754" y="0"/>
                    <a:pt x="1514559" y="29805"/>
                    <a:pt x="1514559" y="66571"/>
                  </a:cubicBezTo>
                  <a:cubicBezTo>
                    <a:pt x="1514559" y="244092"/>
                    <a:pt x="1514558" y="421614"/>
                    <a:pt x="1514558" y="599135"/>
                  </a:cubicBezTo>
                  <a:cubicBezTo>
                    <a:pt x="1514558" y="635901"/>
                    <a:pt x="1484753" y="665706"/>
                    <a:pt x="1447987" y="665706"/>
                  </a:cubicBezTo>
                  <a:lnTo>
                    <a:pt x="66571" y="665705"/>
                  </a:lnTo>
                  <a:cubicBezTo>
                    <a:pt x="29805" y="665705"/>
                    <a:pt x="0" y="635900"/>
                    <a:pt x="0" y="599134"/>
                  </a:cubicBezTo>
                  <a:lnTo>
                    <a:pt x="0" y="66571"/>
                  </a:lnTo>
                  <a:close/>
                </a:path>
              </a:pathLst>
            </a:custGeom>
            <a:solidFill>
              <a:srgbClr val="FFFF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8558" tIns="118558" rIns="118558" bIns="118558" spcCol="1270" anchor="ctr"/>
            <a:lstStyle/>
            <a:p>
              <a:pPr algn="ctr"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/>
            </a:p>
          </p:txBody>
        </p:sp>
      </p:grpSp>
      <p:grpSp>
        <p:nvGrpSpPr>
          <p:cNvPr id="19464" name="Группа 36"/>
          <p:cNvGrpSpPr>
            <a:grpSpLocks/>
          </p:cNvGrpSpPr>
          <p:nvPr/>
        </p:nvGrpSpPr>
        <p:grpSpPr bwMode="auto">
          <a:xfrm>
            <a:off x="7056438" y="3600450"/>
            <a:ext cx="1800225" cy="776288"/>
            <a:chOff x="7133686" y="3905162"/>
            <a:chExt cx="1631042" cy="776364"/>
          </a:xfrm>
        </p:grpSpPr>
        <p:sp>
          <p:nvSpPr>
            <p:cNvPr id="31" name="Скругленный прямоугольник 30"/>
            <p:cNvSpPr/>
            <p:nvPr/>
          </p:nvSpPr>
          <p:spPr>
            <a:xfrm>
              <a:off x="7133686" y="3905162"/>
              <a:ext cx="1514558" cy="665705"/>
            </a:xfrm>
            <a:prstGeom prst="roundRect">
              <a:avLst>
                <a:gd name="adj" fmla="val 1000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Полилиния 31"/>
            <p:cNvSpPr/>
            <p:nvPr/>
          </p:nvSpPr>
          <p:spPr>
            <a:xfrm>
              <a:off x="7250170" y="4015821"/>
              <a:ext cx="1514558" cy="665705"/>
            </a:xfrm>
            <a:custGeom>
              <a:avLst/>
              <a:gdLst>
                <a:gd name="connsiteX0" fmla="*/ 0 w 1514558"/>
                <a:gd name="connsiteY0" fmla="*/ 66571 h 665705"/>
                <a:gd name="connsiteX1" fmla="*/ 66571 w 1514558"/>
                <a:gd name="connsiteY1" fmla="*/ 0 h 665705"/>
                <a:gd name="connsiteX2" fmla="*/ 1447988 w 1514558"/>
                <a:gd name="connsiteY2" fmla="*/ 0 h 665705"/>
                <a:gd name="connsiteX3" fmla="*/ 1514559 w 1514558"/>
                <a:gd name="connsiteY3" fmla="*/ 66571 h 665705"/>
                <a:gd name="connsiteX4" fmla="*/ 1514558 w 1514558"/>
                <a:gd name="connsiteY4" fmla="*/ 599135 h 665705"/>
                <a:gd name="connsiteX5" fmla="*/ 1447987 w 1514558"/>
                <a:gd name="connsiteY5" fmla="*/ 665706 h 665705"/>
                <a:gd name="connsiteX6" fmla="*/ 66571 w 1514558"/>
                <a:gd name="connsiteY6" fmla="*/ 665705 h 665705"/>
                <a:gd name="connsiteX7" fmla="*/ 0 w 1514558"/>
                <a:gd name="connsiteY7" fmla="*/ 599134 h 665705"/>
                <a:gd name="connsiteX8" fmla="*/ 0 w 1514558"/>
                <a:gd name="connsiteY8" fmla="*/ 66571 h 6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4558" h="665705">
                  <a:moveTo>
                    <a:pt x="0" y="66571"/>
                  </a:moveTo>
                  <a:cubicBezTo>
                    <a:pt x="0" y="29805"/>
                    <a:pt x="29805" y="0"/>
                    <a:pt x="66571" y="0"/>
                  </a:cubicBezTo>
                  <a:lnTo>
                    <a:pt x="1447988" y="0"/>
                  </a:lnTo>
                  <a:cubicBezTo>
                    <a:pt x="1484754" y="0"/>
                    <a:pt x="1514559" y="29805"/>
                    <a:pt x="1514559" y="66571"/>
                  </a:cubicBezTo>
                  <a:cubicBezTo>
                    <a:pt x="1514559" y="244092"/>
                    <a:pt x="1514558" y="421614"/>
                    <a:pt x="1514558" y="599135"/>
                  </a:cubicBezTo>
                  <a:cubicBezTo>
                    <a:pt x="1514558" y="635901"/>
                    <a:pt x="1484753" y="665706"/>
                    <a:pt x="1447987" y="665706"/>
                  </a:cubicBezTo>
                  <a:lnTo>
                    <a:pt x="66571" y="665705"/>
                  </a:lnTo>
                  <a:cubicBezTo>
                    <a:pt x="29805" y="665705"/>
                    <a:pt x="0" y="635900"/>
                    <a:pt x="0" y="599134"/>
                  </a:cubicBezTo>
                  <a:lnTo>
                    <a:pt x="0" y="66571"/>
                  </a:lnTo>
                  <a:close/>
                </a:path>
              </a:pathLst>
            </a:custGeom>
            <a:solidFill>
              <a:srgbClr val="FFFF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18558" tIns="118558" rIns="118558" bIns="118558" spcCol="1270" anchor="ctr"/>
            <a:lstStyle/>
            <a:p>
              <a:pPr algn="ctr" defTabSz="11557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60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Используя словарь, выдели характерные признаки государства и впиши их в схему.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6024563" y="3429000"/>
            <a:ext cx="1044575" cy="539750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4572000" y="3933825"/>
            <a:ext cx="0" cy="1582738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>
            <a:off x="2052638" y="3429000"/>
            <a:ext cx="1042987" cy="539750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>
            <a:off x="2308225" y="3933825"/>
            <a:ext cx="823913" cy="817563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6142038" y="3933825"/>
            <a:ext cx="635000" cy="817563"/>
          </a:xfrm>
          <a:prstGeom prst="straightConnector1">
            <a:avLst/>
          </a:prstGeom>
          <a:ln w="63500">
            <a:solidFill>
              <a:schemeClr val="bg1">
                <a:lumMod val="50000"/>
              </a:schemeClr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3015356" y="3034462"/>
            <a:ext cx="3009952" cy="787935"/>
          </a:xfrm>
          <a:prstGeom prst="roundRect">
            <a:avLst>
              <a:gd name="adj" fmla="val 10000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2" name="Полилиния 21"/>
          <p:cNvSpPr/>
          <p:nvPr/>
        </p:nvSpPr>
        <p:spPr>
          <a:xfrm>
            <a:off x="3131840" y="3145122"/>
            <a:ext cx="3009952" cy="787935"/>
          </a:xfrm>
          <a:custGeom>
            <a:avLst/>
            <a:gdLst>
              <a:gd name="connsiteX0" fmla="*/ 0 w 3009952"/>
              <a:gd name="connsiteY0" fmla="*/ 78794 h 787935"/>
              <a:gd name="connsiteX1" fmla="*/ 78794 w 3009952"/>
              <a:gd name="connsiteY1" fmla="*/ 0 h 787935"/>
              <a:gd name="connsiteX2" fmla="*/ 2931159 w 3009952"/>
              <a:gd name="connsiteY2" fmla="*/ 0 h 787935"/>
              <a:gd name="connsiteX3" fmla="*/ 3009953 w 3009952"/>
              <a:gd name="connsiteY3" fmla="*/ 78794 h 787935"/>
              <a:gd name="connsiteX4" fmla="*/ 3009952 w 3009952"/>
              <a:gd name="connsiteY4" fmla="*/ 709142 h 787935"/>
              <a:gd name="connsiteX5" fmla="*/ 2931158 w 3009952"/>
              <a:gd name="connsiteY5" fmla="*/ 787936 h 787935"/>
              <a:gd name="connsiteX6" fmla="*/ 78794 w 3009952"/>
              <a:gd name="connsiteY6" fmla="*/ 787935 h 787935"/>
              <a:gd name="connsiteX7" fmla="*/ 0 w 3009952"/>
              <a:gd name="connsiteY7" fmla="*/ 709141 h 787935"/>
              <a:gd name="connsiteX8" fmla="*/ 0 w 3009952"/>
              <a:gd name="connsiteY8" fmla="*/ 78794 h 787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9952" h="787935">
                <a:moveTo>
                  <a:pt x="0" y="78794"/>
                </a:moveTo>
                <a:cubicBezTo>
                  <a:pt x="0" y="35277"/>
                  <a:pt x="35277" y="0"/>
                  <a:pt x="78794" y="0"/>
                </a:cubicBezTo>
                <a:lnTo>
                  <a:pt x="2931159" y="0"/>
                </a:lnTo>
                <a:cubicBezTo>
                  <a:pt x="2974676" y="0"/>
                  <a:pt x="3009953" y="35277"/>
                  <a:pt x="3009953" y="78794"/>
                </a:cubicBezTo>
                <a:cubicBezTo>
                  <a:pt x="3009953" y="288910"/>
                  <a:pt x="3009952" y="499026"/>
                  <a:pt x="3009952" y="709142"/>
                </a:cubicBezTo>
                <a:cubicBezTo>
                  <a:pt x="3009952" y="752659"/>
                  <a:pt x="2974675" y="787936"/>
                  <a:pt x="2931158" y="787936"/>
                </a:cubicBezTo>
                <a:lnTo>
                  <a:pt x="78794" y="787935"/>
                </a:lnTo>
                <a:cubicBezTo>
                  <a:pt x="35277" y="787935"/>
                  <a:pt x="0" y="752658"/>
                  <a:pt x="0" y="709141"/>
                </a:cubicBezTo>
                <a:lnTo>
                  <a:pt x="0" y="78794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33568" tIns="133568" rIns="133568" bIns="133568" spcCol="1270" anchor="ctr"/>
          <a:lstStyle/>
          <a:p>
            <a:pPr algn="ctr" defTabSz="1289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900" dirty="0"/>
              <a:t>ГОСУДАРСТВО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08720"/>
            <a:ext cx="8640000" cy="248578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Выбери признаки религии и соедини их стрелками.</a:t>
            </a:r>
          </a:p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Выполни необходимый уровень. Впиши недостающий признак данного понятия в свободную строку.</a:t>
            </a:r>
          </a:p>
        </p:txBody>
      </p:sp>
      <p:grpSp>
        <p:nvGrpSpPr>
          <p:cNvPr id="2150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0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3720301"/>
            <a:ext cx="688621" cy="2949059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Г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/>
              <a:t>Я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797175" y="3683000"/>
          <a:ext cx="6096000" cy="2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Творчество людей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Вера людей в чудеса 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Создание художественных образов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Вера в сверхъестественные силы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Легендарные сказания о героях, богах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200" b="0" dirty="0" smtClean="0"/>
                        <a:t>Вера в существование души</a:t>
                      </a:r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200" b="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3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59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999" y="2336672"/>
            <a:ext cx="8640000" cy="121735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42950" indent="-74295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 ПОИСКАХ ЗЕМЛИ ОБЕТОВАННОЙ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4226079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КНИГА О ЕДИНОМ БОГЕ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04863"/>
            <a:ext cx="9144000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В ПОИСКАХ ЗЕМЛИ </a:t>
            </a:r>
            <a:r>
              <a:rPr lang="ru-RU" sz="3200" dirty="0" smtClean="0"/>
              <a:t>ОБЕТОВАННОЙ</a:t>
            </a:r>
            <a:endParaRPr lang="ru-RU" sz="3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1520" y="1008000"/>
            <a:ext cx="8640000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Каким был основной тип хозяйства семитских племён?</a:t>
            </a:r>
          </a:p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Где расселились семитские племена?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008000"/>
            <a:ext cx="8640000" cy="1055608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Где проживали семитские племена?</a:t>
            </a:r>
          </a:p>
        </p:txBody>
      </p:sp>
      <p:grpSp>
        <p:nvGrpSpPr>
          <p:cNvPr id="2458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92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04863"/>
            <a:ext cx="9144000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>
          <a:xfrm>
            <a:off x="212313" y="1158813"/>
            <a:ext cx="8640000" cy="2009061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 помощью карты на с. 79  и слайда ответь на вопросы.</a:t>
            </a:r>
          </a:p>
          <a:p>
            <a:pPr indent="357188">
              <a:defRPr/>
            </a:pPr>
            <a:r>
              <a:rPr lang="ru-RU" sz="2800">
                <a:latin typeface="Comic Sans MS" pitchFamily="66" charset="0"/>
              </a:rPr>
              <a:t>Какой путь прошли евреи, прежде чем создать своё государство Израиль?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1008000"/>
            <a:ext cx="8640000" cy="1532334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1950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Какое государство было завоевано евреями и где возникло государство Израиль?</a:t>
            </a:r>
          </a:p>
        </p:txBody>
      </p:sp>
      <p:grpSp>
        <p:nvGrpSpPr>
          <p:cNvPr id="2663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40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3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6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/>
              <a:t>В ПОИСКАХ ЗЕМЛИ </a:t>
            </a:r>
            <a:r>
              <a:rPr lang="ru-RU" sz="3200" dirty="0" smtClean="0"/>
              <a:t>ОБЕТОВАННОЙ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1999" y="1008000"/>
            <a:ext cx="8640000" cy="3439239"/>
          </a:xfrm>
          <a:prstGeom prst="roundRect">
            <a:avLst>
              <a:gd name="adj" fmla="val 10574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1950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Сравни библейские рассказы об истории евреев и описание их истории, составленные учёными по источникам. Выдели общее. Запиши в таблицу. Используй текст учебника, § 15.</a:t>
            </a:r>
          </a:p>
          <a:p>
            <a:pPr indent="361950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Дополни таблицу фактами, не изученными на уроке.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КНИГА О ЕДИНОМ </a:t>
            </a:r>
            <a:r>
              <a:rPr lang="ru-RU" dirty="0" smtClean="0"/>
              <a:t>БОГЕ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2413" y="4724400"/>
          <a:ext cx="8640762" cy="1554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240"/>
                <a:gridCol w="43202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Описания учёных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Библейские рассказы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80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3789</TotalTime>
  <Words>541</Words>
  <Application>Microsoft Office PowerPoint</Application>
  <PresentationFormat>Экран (4:3)</PresentationFormat>
  <Paragraphs>92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БИБЛИЯ ДРЕВНИХ ЕВРЕЕВ</dc:title>
  <dc:creator>Telli</dc:creator>
  <cp:lastModifiedBy>Admin</cp:lastModifiedBy>
  <cp:revision>175</cp:revision>
  <dcterms:created xsi:type="dcterms:W3CDTF">2012-04-06T18:00:09Z</dcterms:created>
  <dcterms:modified xsi:type="dcterms:W3CDTF">2012-11-01T12:26:45Z</dcterms:modified>
</cp:coreProperties>
</file>