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9" r:id="rId3"/>
    <p:sldId id="267" r:id="rId4"/>
    <p:sldId id="270" r:id="rId5"/>
    <p:sldId id="284" r:id="rId6"/>
    <p:sldId id="283" r:id="rId7"/>
    <p:sldId id="274" r:id="rId8"/>
    <p:sldId id="271" r:id="rId9"/>
    <p:sldId id="276" r:id="rId10"/>
    <p:sldId id="279" r:id="rId11"/>
    <p:sldId id="278" r:id="rId12"/>
    <p:sldId id="275" r:id="rId13"/>
    <p:sldId id="280" r:id="rId14"/>
    <p:sldId id="277" r:id="rId15"/>
    <p:sldId id="282" r:id="rId16"/>
    <p:sldId id="272" r:id="rId17"/>
    <p:sldId id="281" r:id="rId18"/>
    <p:sldId id="285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5F5F"/>
    <a:srgbClr val="292929"/>
    <a:srgbClr val="CCECFF"/>
    <a:srgbClr val="0000CC"/>
    <a:srgbClr val="FFDDBF"/>
    <a:srgbClr val="EBBB8A"/>
    <a:srgbClr val="E7B98A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7013" autoAdjust="0"/>
  </p:normalViewPr>
  <p:slideViewPr>
    <p:cSldViewPr>
      <p:cViewPr varScale="1">
        <p:scale>
          <a:sx n="49" d="100"/>
          <a:sy n="49" d="100"/>
        </p:scale>
        <p:origin x="-11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ADB5D8D-460A-4B19-A612-D9A2D6405BE8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A5A3637-13CF-4409-B383-075CF881F5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5927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Корона - </a:t>
            </a:r>
            <a:r>
              <a:rPr lang="en-US" smtClean="0"/>
              <a:t>http://cs305213.userapi.com/v305213763/2228/eJQP7F4DG_8.jpg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A7B4A3-DF1A-42FD-9092-88D9ED3A70B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салюта - </a:t>
            </a:r>
            <a:r>
              <a:rPr lang="en-US" smtClean="0"/>
              <a:t>http://chambermaster.blob.core.windows.net/images/events/412/1241/EventPhotoFull_fireworks.gif</a:t>
            </a: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CFB719-A511-44D7-A46B-DBDAB6783C8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 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D67F545-E529-475C-9E97-E2AE99F569E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D71E863-5B2F-43EE-9FF1-8D1FD3B147C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иллюстраций со стр. 41 и 44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2857BE-ED98-4715-8B60-2DCA14BD86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схемы.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53E6CD-E646-4FC2-BE05-0B2BA9E8D26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схемы и ключевых слов.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0C25BE-F322-48EF-8E4C-EC177C72BCD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AA1B4-FD59-4F0A-93AF-D64BC4C8D23E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A0282-BC21-415A-88B9-4244BC91F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2CE09-F184-4115-8164-DF7C21679698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2DA5B-B51F-48F4-AEAC-ABD393399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096F5-AC3A-47B3-91DC-CE7556F480D8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A3CCA-1AA5-414D-A778-1F72A770C5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83350"/>
            <a:ext cx="9144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2663B-E0CD-4183-9D99-0C33D606D203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EE874-0FEE-43F6-9877-DB574F838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9C564-9182-4C42-8754-A0AAD72ABA20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C8B44-ACB0-47B3-8AE6-15AE0B509E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83350"/>
            <a:ext cx="9144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CF95C-76D6-477E-B16B-F6B1F1C751B8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6DCF3-214C-4AC3-B1B8-483CFDB61E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50826-93DD-488B-96B5-8DA2EC916AB2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555A9-1A26-423A-8EE0-0E5C83D369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83350"/>
            <a:ext cx="9144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0FC5E-F608-43E7-987C-E2190B3B23D6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BD72B-E6E5-4A03-BCCA-2468C64B47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83350"/>
            <a:ext cx="9144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F851D-3C34-4AB9-9A25-20F2B7F1310F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AE4D4-DDC5-4DCF-AE38-3F4CF30E4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C1053-CECC-4E3A-8165-BF928D7C54EC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F05A6-745C-47F2-A0F7-0D086F72C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D2FE7-75AC-4FA3-9EAD-1A945E9B3754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C3F2B-3A24-4F0A-9E88-6EC5E1D44A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FEFA9D-654A-45A8-9551-81342C57157B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327C1F-EB8F-4F6D-8F8D-2E722BBF4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15.jpeg"/><Relationship Id="rId4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dirty="0" smtClean="0"/>
              <a:t>ПЕРВЫЕ ЦАРИ И ГРАМОТЕИ</a:t>
            </a:r>
            <a:endParaRPr lang="ru-RU" sz="4800" dirty="0"/>
          </a:p>
        </p:txBody>
      </p:sp>
      <p:pic>
        <p:nvPicPr>
          <p:cNvPr id="14338" name="Рисунок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6240463"/>
            <a:ext cx="61563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мира,  §6.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68144" y="6240463"/>
            <a:ext cx="3291731" cy="6445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00000"/>
                </a:solidFill>
              </a:rPr>
              <a:t>© ООО </a:t>
            </a:r>
            <a:r>
              <a:rPr lang="ru-RU" sz="2000" dirty="0" smtClean="0">
                <a:solidFill>
                  <a:srgbClr val="400000"/>
                </a:solidFill>
              </a:rPr>
              <a:t>«</a:t>
            </a:r>
            <a:r>
              <a:rPr lang="ru-RU" sz="2000" dirty="0" err="1" smtClean="0">
                <a:solidFill>
                  <a:srgbClr val="400000"/>
                </a:solidFill>
              </a:rPr>
              <a:t>Баласс</a:t>
            </a:r>
            <a:r>
              <a:rPr lang="ru-RU" sz="2000" dirty="0" smtClean="0">
                <a:solidFill>
                  <a:srgbClr val="400000"/>
                </a:solidFill>
              </a:rPr>
              <a:t>», 2012</a:t>
            </a:r>
          </a:p>
        </p:txBody>
      </p:sp>
      <p:pic>
        <p:nvPicPr>
          <p:cNvPr id="14341" name="Picture 2" descr="http://cs305213.userapi.com/v305213763/2228/eJQP7F4DG_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3700" y="3321050"/>
            <a:ext cx="3276600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200025" y="900113"/>
            <a:ext cx="8664575" cy="5508625"/>
            <a:chOff x="200329" y="900000"/>
            <a:chExt cx="8663579" cy="5508000"/>
          </a:xfrm>
        </p:grpSpPr>
        <p:grpSp>
          <p:nvGrpSpPr>
            <p:cNvPr id="27666" name="Группа 7"/>
            <p:cNvGrpSpPr>
              <a:grpSpLocks/>
            </p:cNvGrpSpPr>
            <p:nvPr/>
          </p:nvGrpSpPr>
          <p:grpSpPr bwMode="auto">
            <a:xfrm>
              <a:off x="252000" y="900000"/>
              <a:ext cx="7992408" cy="2700000"/>
              <a:chOff x="252000" y="900000"/>
              <a:chExt cx="7992408" cy="270000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/>
              </a:blip>
              <a:srcRect/>
              <a:stretch>
                <a:fillRect/>
              </a:stretch>
            </p:blipFill>
            <p:spPr bwMode="auto">
              <a:xfrm>
                <a:off x="252000" y="900000"/>
                <a:ext cx="4947309" cy="2700000"/>
              </a:xfrm>
              <a:prstGeom prst="roundRect">
                <a:avLst>
                  <a:gd name="adj" fmla="val 7086"/>
                </a:avLst>
              </a:prstGeom>
              <a:ln w="12700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sp>
            <p:nvSpPr>
              <p:cNvPr id="3" name="Скругленный прямоугольник 2"/>
              <p:cNvSpPr/>
              <p:nvPr/>
            </p:nvSpPr>
            <p:spPr>
              <a:xfrm>
                <a:off x="5319428" y="1701596"/>
                <a:ext cx="2925426" cy="919059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</a:rPr>
                  <a:t>Племя пастухов-скотоводов</a:t>
                </a:r>
              </a:p>
            </p:txBody>
          </p:sp>
        </p:grpSp>
        <p:grpSp>
          <p:nvGrpSpPr>
            <p:cNvPr id="27667" name="Группа 1"/>
            <p:cNvGrpSpPr>
              <a:grpSpLocks/>
            </p:cNvGrpSpPr>
            <p:nvPr/>
          </p:nvGrpSpPr>
          <p:grpSpPr bwMode="auto">
            <a:xfrm>
              <a:off x="200329" y="3708000"/>
              <a:ext cx="8663579" cy="2700000"/>
              <a:chOff x="200329" y="3708000"/>
              <a:chExt cx="8663579" cy="2700000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/>
              </a:blip>
              <a:srcRect/>
              <a:stretch>
                <a:fillRect/>
              </a:stretch>
            </p:blipFill>
            <p:spPr bwMode="auto">
              <a:xfrm>
                <a:off x="3851920" y="3708000"/>
                <a:ext cx="5011988" cy="2700000"/>
              </a:xfrm>
              <a:prstGeom prst="roundRect">
                <a:avLst>
                  <a:gd name="adj" fmla="val 7489"/>
                </a:avLst>
              </a:prstGeom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/>
            </p:spPr>
          </p:pic>
          <p:sp>
            <p:nvSpPr>
              <p:cNvPr id="7" name="Скругленный прямоугольник 6"/>
              <p:cNvSpPr/>
              <p:nvPr/>
            </p:nvSpPr>
            <p:spPr>
              <a:xfrm>
                <a:off x="200329" y="4819092"/>
                <a:ext cx="3579401" cy="132700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</a:ln>
            </p:spPr>
            <p:txBody>
              <a:bodyPr>
                <a:spAutoFit/>
              </a:bodyPr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</a:rPr>
                  <a:t>Город-государство на Евфрате – начало III тысячелетия до н.э.</a:t>
                </a:r>
              </a:p>
            </p:txBody>
          </p:sp>
        </p:grpSp>
      </p:grpSp>
      <p:grpSp>
        <p:nvGrpSpPr>
          <p:cNvPr id="2765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5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1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300" dirty="0"/>
              <a:t>НОВАЯ ЖИЗНЬ И НОВАЯ МУДРОСТЬ</a:t>
            </a:r>
            <a:endParaRPr lang="ru-RU" sz="3600" dirty="0"/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38125" y="2536825"/>
            <a:ext cx="8655050" cy="1792288"/>
            <a:chOff x="237744" y="3184008"/>
            <a:chExt cx="8656320" cy="179222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71347" y="3212976"/>
              <a:ext cx="8599962" cy="1736646"/>
            </a:xfrm>
            <a:prstGeom prst="roundRect">
              <a:avLst/>
            </a:prstGeom>
            <a:blipFill>
              <a:blip r:embed="rId7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Сравни занятия и условия жизни первых горожан и первобытных</a:t>
              </a:r>
            </a:p>
            <a:p>
              <a:r>
                <a:rPr lang="ru-RU" sz="3200">
                  <a:latin typeface="Comic Sans MS" pitchFamily="66" charset="0"/>
                </a:rPr>
                <a:t>земледельцев и пастухов-скотоводов.</a:t>
              </a: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346213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300" dirty="0" smtClean="0"/>
              <a:t>НОВАЯ ЖИЗНЬ И НОВАЯ МУДРОСТЬ</a:t>
            </a:r>
            <a:endParaRPr lang="ru-RU" sz="3600" spc="-300" dirty="0"/>
          </a:p>
        </p:txBody>
      </p:sp>
      <p:grpSp>
        <p:nvGrpSpPr>
          <p:cNvPr id="2969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09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69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05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5508000" y="1260000"/>
            <a:ext cx="2630981" cy="2880000"/>
          </a:xfrm>
          <a:prstGeom prst="roundRect">
            <a:avLst>
              <a:gd name="adj" fmla="val 10348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986222" y="1260000"/>
            <a:ext cx="2692469" cy="2880000"/>
          </a:xfrm>
          <a:prstGeom prst="roundRect">
            <a:avLst>
              <a:gd name="adj" fmla="val 10492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447675" y="4341813"/>
            <a:ext cx="3841750" cy="13160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Жертвоприношение </a:t>
            </a:r>
          </a:p>
          <a:p>
            <a:pPr algn="ctr"/>
            <a:r>
              <a:rPr lang="ru-RU" sz="2400">
                <a:latin typeface="Comic Sans MS" pitchFamily="66" charset="0"/>
              </a:rPr>
              <a:t>в храме. </a:t>
            </a:r>
          </a:p>
          <a:p>
            <a:pPr algn="ctr"/>
            <a:r>
              <a:rPr lang="ru-RU" sz="2400">
                <a:latin typeface="Comic Sans MS" pitchFamily="66" charset="0"/>
              </a:rPr>
              <a:t>Худ. М. Горелик.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68900" y="4362450"/>
            <a:ext cx="3602038" cy="13287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Рисунчатое письмо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на слоновой кости.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Конец IV тыс. до н.э.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НОВАЯ ВЛАСТЬ</a:t>
            </a:r>
            <a:endParaRPr lang="ru-RU" sz="3600" spc="0" dirty="0"/>
          </a:p>
        </p:txBody>
      </p:sp>
      <p:grpSp>
        <p:nvGrpSpPr>
          <p:cNvPr id="30724" name="Группа 4"/>
          <p:cNvGrpSpPr>
            <a:grpSpLocks/>
          </p:cNvGrpSpPr>
          <p:nvPr/>
        </p:nvGrpSpPr>
        <p:grpSpPr bwMode="auto">
          <a:xfrm>
            <a:off x="252413" y="1795463"/>
            <a:ext cx="8639175" cy="2281237"/>
            <a:chOff x="252000" y="2228671"/>
            <a:chExt cx="8640000" cy="228147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2228671"/>
              <a:ext cx="8640000" cy="228147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Объясни название текста (найди новые черты в управлении некоторых обществ на рубеже IV–III тысячелетий до новой эры).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2520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30725" name="Группа 5"/>
          <p:cNvGrpSpPr>
            <a:grpSpLocks/>
          </p:cNvGrpSpPr>
          <p:nvPr/>
        </p:nvGrpSpPr>
        <p:grpSpPr bwMode="auto">
          <a:xfrm>
            <a:off x="252413" y="4613275"/>
            <a:ext cx="8639175" cy="1192213"/>
            <a:chOff x="252000" y="5013176"/>
            <a:chExt cx="8640000" cy="119181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5013176"/>
              <a:ext cx="8640000" cy="119181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Сделай вывод: почему это время – начало новой эпохи?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5256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80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4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6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НОВАЯ ВЛАСТЬ</a:t>
            </a:r>
            <a:endParaRPr lang="ru-RU" sz="3600" spc="0" dirty="0"/>
          </a:p>
        </p:txBody>
      </p: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250825" y="1025525"/>
            <a:ext cx="8642350" cy="5122863"/>
            <a:chOff x="251520" y="1025010"/>
            <a:chExt cx="8640960" cy="5123591"/>
          </a:xfrm>
        </p:grpSpPr>
        <p:grpSp>
          <p:nvGrpSpPr>
            <p:cNvPr id="31752" name="Группа 28"/>
            <p:cNvGrpSpPr>
              <a:grpSpLocks/>
            </p:cNvGrpSpPr>
            <p:nvPr/>
          </p:nvGrpSpPr>
          <p:grpSpPr bwMode="auto">
            <a:xfrm>
              <a:off x="251520" y="1937389"/>
              <a:ext cx="8640960" cy="4211212"/>
              <a:chOff x="947418" y="1931640"/>
              <a:chExt cx="8640960" cy="4211212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3898962" y="1931640"/>
                <a:ext cx="1326137" cy="46166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540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b="1" dirty="0">
                    <a:latin typeface="+mn-lt"/>
                  </a:rPr>
                  <a:t>ЦАРЬ</a:t>
                </a: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947418" y="3150904"/>
                <a:ext cx="2038158" cy="46166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540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</a:rPr>
                  <a:t>Стражники</a:t>
                </a: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5975728" y="2972851"/>
                <a:ext cx="3612650" cy="83099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540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</a:rPr>
                  <a:t>Столичные чиновники,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</a:rPr>
                  <a:t>судьи, казначеи и др.</a:t>
                </a: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1640971" y="4287347"/>
                <a:ext cx="1250663" cy="46166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540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</a:rPr>
                  <a:t>Войско</a:t>
                </a: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6724442" y="4143331"/>
                <a:ext cx="2143856" cy="83099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540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</a:rPr>
                  <a:t>Местные чиновники</a:t>
                </a:r>
              </a:p>
            </p:txBody>
          </p:sp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2150052" y="5439475"/>
                <a:ext cx="1658089" cy="510778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540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</a:rPr>
                  <a:t>Горожане</a:t>
                </a:r>
              </a:p>
            </p:txBody>
          </p:sp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5749784" y="5223451"/>
                <a:ext cx="2491512" cy="919401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540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</a:rPr>
                  <a:t>Земледельцы,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400" dirty="0">
                    <a:latin typeface="+mn-lt"/>
                  </a:rPr>
                  <a:t>общинники</a:t>
                </a:r>
              </a:p>
            </p:txBody>
          </p:sp>
        </p:grpSp>
        <p:pic>
          <p:nvPicPr>
            <p:cNvPr id="31753" name="Picture 2" descr="http://cs305213.userapi.com/v305213763/2228/eJQP7F4DG_8.jp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5856" y="1025010"/>
              <a:ext cx="1196489" cy="1064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Скругленный прямоугольник 23"/>
          <p:cNvSpPr/>
          <p:nvPr/>
        </p:nvSpPr>
        <p:spPr>
          <a:xfrm>
            <a:off x="252000" y="1700808"/>
            <a:ext cx="8640000" cy="3371136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Программный уровень. </a:t>
            </a:r>
            <a:r>
              <a:rPr lang="ru-RU" sz="3200">
                <a:latin typeface="Comic Sans MS" pitchFamily="66" charset="0"/>
              </a:rPr>
              <a:t>Дорисуй стрелки и условные знаки в схеме государственного строя так, чтобы они отражали главные задачи данных органов. Используй условные знаки со  с. 6 учебника.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НОВАЯ ВЛАСТЬ</a:t>
            </a:r>
            <a:endParaRPr lang="ru-RU" sz="3600" spc="0" dirty="0"/>
          </a:p>
        </p:txBody>
      </p:sp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206375" y="1196975"/>
            <a:ext cx="8686800" cy="5243513"/>
            <a:chOff x="206239" y="1556908"/>
            <a:chExt cx="8686241" cy="5243883"/>
          </a:xfrm>
        </p:grpSpPr>
        <p:grpSp>
          <p:nvGrpSpPr>
            <p:cNvPr id="33800" name="Группа 8"/>
            <p:cNvGrpSpPr>
              <a:grpSpLocks/>
            </p:cNvGrpSpPr>
            <p:nvPr/>
          </p:nvGrpSpPr>
          <p:grpSpPr bwMode="auto">
            <a:xfrm>
              <a:off x="206239" y="1869267"/>
              <a:ext cx="8686241" cy="4440053"/>
              <a:chOff x="206239" y="1869267"/>
              <a:chExt cx="8686241" cy="4440053"/>
            </a:xfrm>
          </p:grpSpPr>
          <p:grpSp>
            <p:nvGrpSpPr>
              <p:cNvPr id="33803" name="Группа 5"/>
              <p:cNvGrpSpPr>
                <a:grpSpLocks/>
              </p:cNvGrpSpPr>
              <p:nvPr/>
            </p:nvGrpSpPr>
            <p:grpSpPr bwMode="auto">
              <a:xfrm>
                <a:off x="206239" y="1869267"/>
                <a:ext cx="8686241" cy="4440053"/>
                <a:chOff x="206239" y="1869267"/>
                <a:chExt cx="8686241" cy="4440053"/>
              </a:xfrm>
            </p:grpSpPr>
            <p:sp>
              <p:nvSpPr>
                <p:cNvPr id="3" name="Блок-схема: узел суммирования 2"/>
                <p:cNvSpPr/>
                <p:nvPr/>
              </p:nvSpPr>
              <p:spPr>
                <a:xfrm>
                  <a:off x="206239" y="3357260"/>
                  <a:ext cx="4320897" cy="2951371"/>
                </a:xfrm>
                <a:prstGeom prst="flowChartSummingJunction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317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/>
                </a:p>
              </p:txBody>
            </p:sp>
            <p:sp>
              <p:nvSpPr>
                <p:cNvPr id="19" name="Блок-схема: узел суммирования 18"/>
                <p:cNvSpPr/>
                <p:nvPr/>
              </p:nvSpPr>
              <p:spPr>
                <a:xfrm>
                  <a:off x="4571583" y="1869668"/>
                  <a:ext cx="4320897" cy="2951370"/>
                </a:xfrm>
                <a:prstGeom prst="flowChartSummingJunction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 w="317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pic>
              <p:nvPicPr>
                <p:cNvPr id="33808" name="Picture 2"/>
                <p:cNvPicPr>
                  <a:picLocks noChangeAspect="1" noChangeArrowheads="1"/>
                </p:cNvPicPr>
                <p:nvPr/>
              </p:nvPicPr>
              <p:blipFill>
                <a:blip r:embed="rId5">
                  <a:clrChange>
                    <a:clrFrom>
                      <a:srgbClr val="E1E19E"/>
                    </a:clrFrom>
                    <a:clrTo>
                      <a:srgbClr val="E1E19E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71821" y="3521951"/>
                  <a:ext cx="3740139" cy="25713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809" name="Picture 3"/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CDFF"/>
                    </a:clrFrom>
                    <a:clrTo>
                      <a:srgbClr val="FFCD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824921" y="1988840"/>
                  <a:ext cx="3368588" cy="2592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" name="Равно 4"/>
                <p:cNvSpPr/>
                <p:nvPr/>
              </p:nvSpPr>
              <p:spPr>
                <a:xfrm>
                  <a:off x="992001" y="4732132"/>
                  <a:ext cx="339703" cy="207978"/>
                </a:xfrm>
                <a:prstGeom prst="mathEqual">
                  <a:avLst>
                    <a:gd name="adj1" fmla="val 12921"/>
                    <a:gd name="adj2" fmla="val 23874"/>
                  </a:avLst>
                </a:prstGeom>
                <a:solidFill>
                  <a:srgbClr val="5F5F5F"/>
                </a:solidFill>
                <a:ln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" name="Прямоугольник 6"/>
              <p:cNvSpPr/>
              <p:nvPr/>
            </p:nvSpPr>
            <p:spPr>
              <a:xfrm>
                <a:off x="5144634" y="3573175"/>
                <a:ext cx="1042920" cy="144473"/>
              </a:xfrm>
              <a:prstGeom prst="rect">
                <a:avLst/>
              </a:prstGeom>
              <a:noFill/>
              <a:ln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5360520" y="3476331"/>
                <a:ext cx="539715" cy="96844"/>
              </a:xfrm>
              <a:prstGeom prst="rect">
                <a:avLst/>
              </a:prstGeom>
              <a:noFill/>
              <a:ln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3801" name="Прямоугольник 9"/>
            <p:cNvSpPr>
              <a:spLocks noChangeArrowheads="1"/>
            </p:cNvSpPr>
            <p:nvPr/>
          </p:nvSpPr>
          <p:spPr bwMode="auto">
            <a:xfrm>
              <a:off x="252274" y="1556908"/>
              <a:ext cx="4571705" cy="131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>
                  <a:latin typeface="Comic Sans MS" pitchFamily="66" charset="0"/>
                </a:rPr>
                <a:t>Появление постоянных вождей и дружин воинов, расслоение, первобытное общество, накопление знаний. </a:t>
              </a:r>
            </a:p>
          </p:txBody>
        </p:sp>
        <p:sp>
          <p:nvSpPr>
            <p:cNvPr id="33802" name="Прямоугольник 21"/>
            <p:cNvSpPr>
              <a:spLocks noChangeArrowheads="1"/>
            </p:cNvSpPr>
            <p:nvPr/>
          </p:nvSpPr>
          <p:spPr bwMode="auto">
            <a:xfrm>
              <a:off x="4320774" y="5489423"/>
              <a:ext cx="4571706" cy="131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ru-RU" sz="2000">
                  <a:solidFill>
                    <a:srgbClr val="800000"/>
                  </a:solidFill>
                  <a:latin typeface="Comic Sans MS" pitchFamily="66" charset="0"/>
                </a:rPr>
                <a:t>Государство, города, </a:t>
              </a:r>
            </a:p>
            <a:p>
              <a:pPr algn="r"/>
              <a:r>
                <a:rPr lang="ru-RU" sz="2000">
                  <a:latin typeface="Comic Sans MS" pitchFamily="66" charset="0"/>
                </a:rPr>
                <a:t>цивилизация, </a:t>
              </a:r>
              <a:r>
                <a:rPr lang="ru-RU" sz="2000">
                  <a:solidFill>
                    <a:srgbClr val="800000"/>
                  </a:solidFill>
                  <a:latin typeface="Comic Sans MS" pitchFamily="66" charset="0"/>
                </a:rPr>
                <a:t>письменность,</a:t>
              </a:r>
              <a:r>
                <a:rPr lang="ru-RU" sz="2000">
                  <a:latin typeface="Comic Sans MS" pitchFamily="66" charset="0"/>
                </a:rPr>
                <a:t> </a:t>
              </a:r>
              <a:r>
                <a:rPr lang="ru-RU" sz="2000">
                  <a:solidFill>
                    <a:srgbClr val="800000"/>
                  </a:solidFill>
                  <a:latin typeface="Comic Sans MS" pitchFamily="66" charset="0"/>
                </a:rPr>
                <a:t>появление ремесла и торговли, накопление богатств у старейшин. </a:t>
              </a:r>
              <a:endParaRPr lang="ru-RU" sz="2000">
                <a:latin typeface="Comic Sans MS" pitchFamily="66" charset="0"/>
              </a:endParaRPr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226600" y="1947465"/>
            <a:ext cx="8640000" cy="3915966"/>
          </a:xfrm>
          <a:prstGeom prst="roundRect">
            <a:avLst>
              <a:gd name="adj" fmla="val 10576"/>
            </a:avLst>
          </a:prstGeom>
          <a:blipFill>
            <a:blip r:embed="rId7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Программный уровень.</a:t>
            </a:r>
            <a:r>
              <a:rPr lang="ru-RU" sz="2800" dirty="0">
                <a:latin typeface="+mn-lt"/>
              </a:rPr>
              <a:t> Замени на схеме «Восхождение на ступень цивилизации» рисунки словами: появление ремесла и торговли, города, письменность, государство, накопление богатств у старейшин, появление постоянных вождей и дружин воинов, расслоение, первобытное общество, накопление знаний, цивилизация.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0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46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Скругленный прямоугольник 18"/>
          <p:cNvSpPr/>
          <p:nvPr/>
        </p:nvSpPr>
        <p:spPr>
          <a:xfrm>
            <a:off x="252000" y="1196752"/>
            <a:ext cx="8640000" cy="4392692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РУБЕЖЕ IV–III ТЫСЯЧЕЛЕТИЙ ДО НОВОЙ ЭРЫ ЗЕМЛЕДЕЛЬЦЫ ДОЛИН ВЕЛИКИХ РЕК ПОДНЯЛИСЬ СО СТУПЕНИ ПЕРВОБЫТНОГО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ОБЩЕСТВА НА СТУПЕНЬ ЦИВИЛИЗАЦИИ.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64669" y="1032570"/>
            <a:ext cx="8627811" cy="1532334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Программный уровень. </a:t>
            </a:r>
            <a:r>
              <a:rPr lang="ru-RU" sz="2800" dirty="0">
                <a:latin typeface="+mn-lt"/>
              </a:rPr>
              <a:t>Заполни таблицу по сравнению двух ступеней развития человечества (кратко, только ключевые слова).</a:t>
            </a: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0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2413" y="2736850"/>
          <a:ext cx="8627811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3896"/>
                <a:gridCol w="2664296"/>
                <a:gridCol w="2579619"/>
              </a:tblGrid>
              <a:tr h="370840"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dirty="0" smtClean="0"/>
                        <a:t>Первобытное общество</a:t>
                      </a:r>
                      <a:endParaRPr lang="ru-RU" sz="26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0" dirty="0" smtClean="0"/>
                        <a:t>Цивилизация</a:t>
                      </a:r>
                      <a:endParaRPr lang="ru-RU" sz="26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Какими были поселения, хозяйство?</a:t>
                      </a:r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На какие группы разделены жители?</a:t>
                      </a:r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Кто управляет обществом?</a:t>
                      </a:r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Как передаются важнейшие знания?</a:t>
                      </a:r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1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0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4669" y="1052736"/>
            <a:ext cx="8627811" cy="2485787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По данным таблицы из предыдущего задания определи, черты какого общества более свойственны современному человечеству. Свой ответ объясни.</a:t>
            </a:r>
          </a:p>
        </p:txBody>
      </p:sp>
      <p:graphicFrame>
        <p:nvGraphicFramePr>
          <p:cNvPr id="37913" name="Group 25"/>
          <p:cNvGraphicFramePr>
            <a:graphicFrameLocks noGrp="1"/>
          </p:cNvGraphicFramePr>
          <p:nvPr/>
        </p:nvGraphicFramePr>
        <p:xfrm>
          <a:off x="252413" y="3781425"/>
          <a:ext cx="8639175" cy="27432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669" y="980728"/>
            <a:ext cx="8627811" cy="2009061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Попробуй описать спор между правителем одного из первых государств и вождём племени свободных охотников о том, чьё управление лучше.</a:t>
            </a:r>
          </a:p>
        </p:txBody>
      </p:sp>
      <p:grpSp>
        <p:nvGrpSpPr>
          <p:cNvPr id="3891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38941" name="Group 29"/>
          <p:cNvGraphicFramePr>
            <a:graphicFrameLocks noGrp="1"/>
          </p:cNvGraphicFramePr>
          <p:nvPr/>
        </p:nvGraphicFramePr>
        <p:xfrm>
          <a:off x="252413" y="3141663"/>
          <a:ext cx="8640762" cy="3474720"/>
        </p:xfrm>
        <a:graphic>
          <a:graphicData uri="http://schemas.openxmlformats.org/drawingml/2006/table">
            <a:tbl>
              <a:tblPr/>
              <a:tblGrid>
                <a:gridCol w="1582737"/>
                <a:gridCol w="3673475"/>
                <a:gridCol w="33845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Я, правитель государства, считаю, что 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Я, вождь племени, считаю, что 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 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797425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Прямоугольник 25"/>
          <p:cNvSpPr>
            <a:spLocks noChangeArrowheads="1"/>
          </p:cNvSpPr>
          <p:nvPr/>
        </p:nvSpPr>
        <p:spPr bwMode="auto">
          <a:xfrm>
            <a:off x="415925" y="4724400"/>
            <a:ext cx="83327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800">
                <a:latin typeface="Comic Sans MS" pitchFamily="66" charset="0"/>
              </a:rPr>
              <a:t>Сравни высказывания Антошки и  Источниковеда. В чём противоречие, какой возникает вопрос?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800">
                <a:latin typeface="Comic Sans MS" pitchFamily="66" charset="0"/>
              </a:rPr>
              <a:t>Сравни вопрос с авторским.</a:t>
            </a:r>
            <a:endParaRPr lang="ru-RU" sz="2600">
              <a:latin typeface="Comic Sans MS" pitchFamily="66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8" name="Объект 6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3814762" cy="3635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Наверное, когда закончилась эпоха первобытности, люди устроили большой праздник!</a:t>
            </a:r>
          </a:p>
        </p:txBody>
      </p:sp>
      <p:sp>
        <p:nvSpPr>
          <p:cNvPr id="16389" name="Объект 7"/>
          <p:cNvSpPr>
            <a:spLocks noGrp="1"/>
          </p:cNvSpPr>
          <p:nvPr>
            <p:ph sz="half" idx="2"/>
          </p:nvPr>
        </p:nvSpPr>
        <p:spPr>
          <a:xfrm>
            <a:off x="5256213" y="981075"/>
            <a:ext cx="3600450" cy="3635375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На самом деле люди даже не подозревали, что закончилась одна эпоха и началась другая.</a:t>
            </a:r>
          </a:p>
        </p:txBody>
      </p:sp>
      <p:grpSp>
        <p:nvGrpSpPr>
          <p:cNvPr id="163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Стрелка вправо 21"/>
          <p:cNvSpPr/>
          <p:nvPr/>
        </p:nvSpPr>
        <p:spPr>
          <a:xfrm>
            <a:off x="3762000" y="234892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342900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8" name="Рисунок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24075" y="3141663"/>
            <a:ext cx="18097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Прямоугольник 4"/>
          <p:cNvSpPr/>
          <p:nvPr/>
        </p:nvSpPr>
        <p:spPr>
          <a:xfrm>
            <a:off x="971600" y="-25663"/>
            <a:ext cx="7127272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ОПРЕДЕЛЯЕМ ПРОБЛЕМУ</a:t>
            </a: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168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МЫ СЧИТАЕМ, ЧТО 5 ТЫС. ЛЕТ НАЗАД ЗАКОНЧИЛАСЬ ЭПОХА ПЕРВОБЫТНОГО МИРА?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2000" y="1800000"/>
            <a:ext cx="792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48754" y="995700"/>
            <a:ext cx="8627331" cy="214526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solidFill>
                  <a:srgbClr val="800000"/>
                </a:solidFill>
                <a:latin typeface="Comic Sans MS" pitchFamily="66" charset="0"/>
              </a:rPr>
              <a:t>Надпиши названия четырёх сфер общества (снаружи).</a:t>
            </a:r>
          </a:p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Программный уровень.</a:t>
            </a:r>
            <a:r>
              <a:rPr lang="ru-RU" sz="2400">
                <a:latin typeface="Comic Sans MS" pitchFamily="66" charset="0"/>
              </a:rPr>
              <a:t> Используя схему в учебнике на с. 47, впиши признаки первобытного общества в каждую сферу, заменив рисунки словами.</a:t>
            </a:r>
            <a:endParaRPr lang="ru-RU" sz="2400">
              <a:solidFill>
                <a:srgbClr val="800000"/>
              </a:solidFill>
              <a:latin typeface="Comic Sans MS" pitchFamily="66" charset="0"/>
            </a:endParaRP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</a:p>
        </p:txBody>
      </p:sp>
      <p:sp>
        <p:nvSpPr>
          <p:cNvPr id="9" name="Блок-схема: ИЛИ 8"/>
          <p:cNvSpPr/>
          <p:nvPr/>
        </p:nvSpPr>
        <p:spPr>
          <a:xfrm>
            <a:off x="636588" y="3429000"/>
            <a:ext cx="7970837" cy="3095625"/>
          </a:xfrm>
          <a:prstGeom prst="flowChartOr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64" name="TextBox 9"/>
          <p:cNvSpPr txBox="1">
            <a:spLocks noChangeArrowheads="1"/>
          </p:cNvSpPr>
          <p:nvPr/>
        </p:nvSpPr>
        <p:spPr bwMode="auto">
          <a:xfrm>
            <a:off x="215900" y="3419475"/>
            <a:ext cx="19161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omic Sans MS" pitchFamily="66" charset="0"/>
              </a:rPr>
              <a:t>____________</a:t>
            </a:r>
          </a:p>
        </p:txBody>
      </p:sp>
      <p:sp>
        <p:nvSpPr>
          <p:cNvPr id="19465" name="TextBox 22"/>
          <p:cNvSpPr txBox="1">
            <a:spLocks noChangeArrowheads="1"/>
          </p:cNvSpPr>
          <p:nvPr/>
        </p:nvSpPr>
        <p:spPr bwMode="auto">
          <a:xfrm>
            <a:off x="6948488" y="3419475"/>
            <a:ext cx="191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omic Sans MS" pitchFamily="66" charset="0"/>
              </a:rPr>
              <a:t>____________</a:t>
            </a:r>
          </a:p>
        </p:txBody>
      </p:sp>
      <p:sp>
        <p:nvSpPr>
          <p:cNvPr id="19466" name="TextBox 23"/>
          <p:cNvSpPr txBox="1">
            <a:spLocks noChangeArrowheads="1"/>
          </p:cNvSpPr>
          <p:nvPr/>
        </p:nvSpPr>
        <p:spPr bwMode="auto">
          <a:xfrm>
            <a:off x="215900" y="6119813"/>
            <a:ext cx="19161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omic Sans MS" pitchFamily="66" charset="0"/>
              </a:rPr>
              <a:t>____________</a:t>
            </a:r>
          </a:p>
        </p:txBody>
      </p:sp>
      <p:sp>
        <p:nvSpPr>
          <p:cNvPr id="19467" name="TextBox 24"/>
          <p:cNvSpPr txBox="1">
            <a:spLocks noChangeArrowheads="1"/>
          </p:cNvSpPr>
          <p:nvPr/>
        </p:nvSpPr>
        <p:spPr bwMode="auto">
          <a:xfrm>
            <a:off x="6948488" y="6119813"/>
            <a:ext cx="1916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omic Sans MS" pitchFamily="66" charset="0"/>
              </a:rPr>
              <a:t>____________</a:t>
            </a:r>
          </a:p>
        </p:txBody>
      </p:sp>
      <p:sp>
        <p:nvSpPr>
          <p:cNvPr id="19468" name="TextBox 25"/>
          <p:cNvSpPr txBox="1">
            <a:spLocks noChangeArrowheads="1"/>
          </p:cNvSpPr>
          <p:nvPr/>
        </p:nvSpPr>
        <p:spPr bwMode="auto">
          <a:xfrm>
            <a:off x="636588" y="3716338"/>
            <a:ext cx="3935412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>
                <a:latin typeface="Comic Sans MS" pitchFamily="66" charset="0"/>
              </a:rPr>
              <a:t>__________________</a:t>
            </a:r>
          </a:p>
          <a:p>
            <a:pPr algn="r"/>
            <a:r>
              <a:rPr lang="ru-RU">
                <a:latin typeface="Comic Sans MS" pitchFamily="66" charset="0"/>
              </a:rPr>
              <a:t>_____________________</a:t>
            </a:r>
          </a:p>
          <a:p>
            <a:pPr algn="r"/>
            <a:r>
              <a:rPr lang="ru-RU">
                <a:latin typeface="Comic Sans MS" pitchFamily="66" charset="0"/>
              </a:rPr>
              <a:t>________________________</a:t>
            </a:r>
          </a:p>
          <a:p>
            <a:pPr algn="r"/>
            <a:r>
              <a:rPr lang="ru-RU">
                <a:latin typeface="Comic Sans MS" pitchFamily="66" charset="0"/>
              </a:rPr>
              <a:t>_________________________</a:t>
            </a:r>
          </a:p>
        </p:txBody>
      </p:sp>
      <p:sp>
        <p:nvSpPr>
          <p:cNvPr id="19469" name="TextBox 26"/>
          <p:cNvSpPr txBox="1">
            <a:spLocks noChangeArrowheads="1"/>
          </p:cNvSpPr>
          <p:nvPr/>
        </p:nvSpPr>
        <p:spPr bwMode="auto">
          <a:xfrm>
            <a:off x="4668838" y="3716338"/>
            <a:ext cx="3935412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__________________</a:t>
            </a:r>
          </a:p>
          <a:p>
            <a:r>
              <a:rPr lang="ru-RU">
                <a:latin typeface="Comic Sans MS" pitchFamily="66" charset="0"/>
              </a:rPr>
              <a:t>_____________________</a:t>
            </a:r>
          </a:p>
          <a:p>
            <a:r>
              <a:rPr lang="ru-RU">
                <a:latin typeface="Comic Sans MS" pitchFamily="66" charset="0"/>
              </a:rPr>
              <a:t>________________________</a:t>
            </a:r>
          </a:p>
          <a:p>
            <a:r>
              <a:rPr lang="ru-RU">
                <a:latin typeface="Comic Sans MS" pitchFamily="66" charset="0"/>
              </a:rPr>
              <a:t>_________________________</a:t>
            </a:r>
          </a:p>
        </p:txBody>
      </p:sp>
      <p:sp>
        <p:nvSpPr>
          <p:cNvPr id="19470" name="TextBox 27"/>
          <p:cNvSpPr txBox="1">
            <a:spLocks noChangeArrowheads="1"/>
          </p:cNvSpPr>
          <p:nvPr/>
        </p:nvSpPr>
        <p:spPr bwMode="auto">
          <a:xfrm>
            <a:off x="684213" y="5013325"/>
            <a:ext cx="39354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>
                <a:latin typeface="Comic Sans MS" pitchFamily="66" charset="0"/>
              </a:rPr>
              <a:t>_________________________</a:t>
            </a:r>
          </a:p>
          <a:p>
            <a:pPr algn="r"/>
            <a:r>
              <a:rPr lang="ru-RU">
                <a:latin typeface="Comic Sans MS" pitchFamily="66" charset="0"/>
              </a:rPr>
              <a:t>_______________________</a:t>
            </a:r>
          </a:p>
          <a:p>
            <a:pPr algn="r"/>
            <a:r>
              <a:rPr lang="ru-RU">
                <a:latin typeface="Comic Sans MS" pitchFamily="66" charset="0"/>
              </a:rPr>
              <a:t>____________________</a:t>
            </a:r>
          </a:p>
          <a:p>
            <a:pPr algn="r"/>
            <a:r>
              <a:rPr lang="ru-RU">
                <a:latin typeface="Comic Sans MS" pitchFamily="66" charset="0"/>
              </a:rPr>
              <a:t>_______________</a:t>
            </a:r>
          </a:p>
        </p:txBody>
      </p:sp>
      <p:sp>
        <p:nvSpPr>
          <p:cNvPr id="19471" name="TextBox 29"/>
          <p:cNvSpPr txBox="1">
            <a:spLocks noChangeArrowheads="1"/>
          </p:cNvSpPr>
          <p:nvPr/>
        </p:nvSpPr>
        <p:spPr bwMode="auto">
          <a:xfrm>
            <a:off x="4643438" y="5013325"/>
            <a:ext cx="3937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_________________________</a:t>
            </a:r>
          </a:p>
          <a:p>
            <a:r>
              <a:rPr lang="ru-RU">
                <a:latin typeface="Comic Sans MS" pitchFamily="66" charset="0"/>
              </a:rPr>
              <a:t>_______________________</a:t>
            </a:r>
          </a:p>
          <a:p>
            <a:r>
              <a:rPr lang="ru-RU">
                <a:latin typeface="Comic Sans MS" pitchFamily="66" charset="0"/>
              </a:rPr>
              <a:t>____________________</a:t>
            </a:r>
          </a:p>
          <a:p>
            <a:r>
              <a:rPr lang="ru-RU">
                <a:latin typeface="Comic Sans MS" pitchFamily="66" charset="0"/>
              </a:rPr>
              <a:t>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7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3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220663" y="1433513"/>
            <a:ext cx="8697912" cy="1590675"/>
            <a:chOff x="219456" y="2244814"/>
            <a:chExt cx="8698992" cy="159105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2276872"/>
              <a:ext cx="8640000" cy="1532334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2800">
                  <a:latin typeface="Comic Sans MS" pitchFamily="66" charset="0"/>
                </a:rPr>
                <a:t>	Объясни значения слов: общество, родовая община, племя, соседская община, религия. (</a:t>
              </a:r>
              <a:r>
                <a:rPr lang="ru-RU" sz="2800" i="1">
                  <a:latin typeface="Comic Sans MS" pitchFamily="66" charset="0"/>
                </a:rPr>
                <a:t>Словарь</a:t>
              </a:r>
              <a:r>
                <a:rPr lang="ru-RU" sz="2800">
                  <a:latin typeface="Comic Sans MS" pitchFamily="66" charset="0"/>
                </a:rPr>
                <a:t>)</a:t>
              </a: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2468254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  <p:grpSp>
        <p:nvGrpSpPr>
          <p:cNvPr id="21509" name="Группа 6"/>
          <p:cNvGrpSpPr>
            <a:grpSpLocks/>
          </p:cNvGrpSpPr>
          <p:nvPr/>
        </p:nvGrpSpPr>
        <p:grpSpPr bwMode="auto">
          <a:xfrm>
            <a:off x="212725" y="3756025"/>
            <a:ext cx="8705850" cy="1590675"/>
            <a:chOff x="213360" y="3755136"/>
            <a:chExt cx="8705088" cy="1591056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43260" y="3789040"/>
              <a:ext cx="8648740" cy="1532334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2800">
                  <a:latin typeface="Comic Sans MS" pitchFamily="66" charset="0"/>
                </a:rPr>
                <a:t>	Перечисли, какие изобретения и как изменили жизнь людей около 10–8 тыс. лет назад, 7–5 тыс. лет назад. (</a:t>
              </a:r>
              <a:r>
                <a:rPr lang="ru-RU" sz="2800" i="1">
                  <a:latin typeface="Comic Sans MS" pitchFamily="66" charset="0"/>
                </a:rPr>
                <a:t>§4–5</a:t>
              </a:r>
              <a:r>
                <a:rPr lang="ru-RU" sz="2800">
                  <a:latin typeface="Comic Sans MS" pitchFamily="66" charset="0"/>
                </a:rPr>
                <a:t>)</a:t>
              </a:r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828000" y="3996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С помощью стрелок раздели перечисленные признаки по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соответствующим группам.</a:t>
            </a:r>
          </a:p>
        </p:txBody>
      </p:sp>
      <p:grpSp>
        <p:nvGrpSpPr>
          <p:cNvPr id="2253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4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3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843970"/>
              </p:ext>
            </p:extLst>
          </p:nvPr>
        </p:nvGraphicFramePr>
        <p:xfrm>
          <a:off x="252000" y="2636912"/>
          <a:ext cx="8640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600"/>
                <a:gridCol w="720080"/>
                <a:gridCol w="5760640"/>
                <a:gridCol w="720080"/>
                <a:gridCol w="719600"/>
              </a:tblGrid>
              <a:tr h="370840">
                <a:tc rowSpan="8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РОДОВАЯ ОБЩИНА</a:t>
                      </a:r>
                      <a:endParaRPr lang="ru-RU" sz="2400" dirty="0"/>
                    </a:p>
                  </a:txBody>
                  <a:tcPr vert="vert27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ПРИЗНАКИ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СОСЕДСКАЯ ОБЩИНА</a:t>
                      </a:r>
                      <a:endParaRPr lang="ru-RU" sz="2400" dirty="0"/>
                    </a:p>
                  </a:txBody>
                  <a:tcPr vert="vert27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Объединение семей, происходящих от одного предка.</a:t>
                      </a:r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Союз неродственных семей.</a:t>
                      </a:r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Каждая семья ведёт своё хозяйство.</a:t>
                      </a:r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Все общинники совместно обрабатывают общее поле.</a:t>
                      </a:r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Родовые старейшины.</a:t>
                      </a:r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Сход домохозяев.</a:t>
                      </a:r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. . . ?</a:t>
                      </a:r>
                      <a:endParaRPr lang="ru-RU" sz="2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Прямая со стрелкой 9"/>
          <p:cNvCxnSpPr/>
          <p:nvPr/>
        </p:nvCxnSpPr>
        <p:spPr>
          <a:xfrm>
            <a:off x="7596188" y="2924175"/>
            <a:ext cx="504825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0800000">
            <a:off x="1044575" y="2924175"/>
            <a:ext cx="503238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7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3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40001" y="2169205"/>
            <a:ext cx="792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НОВАЯ ЖИЗНЬ И НОВАЯ МУДРОСТЬ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999" y="3938047"/>
            <a:ext cx="4708557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НОВАЯ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ВЛАСТЬ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252413" y="981075"/>
            <a:ext cx="8639175" cy="3370263"/>
            <a:chOff x="252000" y="1988840"/>
            <a:chExt cx="8640000" cy="337113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1988840"/>
              <a:ext cx="8640000" cy="3371136"/>
            </a:xfrm>
            <a:prstGeom prst="roundRect">
              <a:avLst>
                <a:gd name="adj" fmla="val 11950"/>
              </a:avLst>
            </a:prstGeom>
            <a:blipFill>
              <a:blip r:embed="rId2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На твой взгляд, перемены, произошедшие в хозяйстве, общественном делении и культуре около 5 тыс. лет назад, принесли людям добро или зло? Вспомни порядок </a:t>
              </a:r>
              <a:r>
                <a:rPr lang="ru-RU" sz="3200" b="1" dirty="0">
                  <a:latin typeface="+mn-lt"/>
                </a:rPr>
                <a:t>продуктивного чтения </a:t>
              </a:r>
              <a:r>
                <a:rPr lang="ru-RU" sz="3200" dirty="0">
                  <a:latin typeface="+mn-lt"/>
                </a:rPr>
                <a:t>(с. 9).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2276872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300" spc="-150" dirty="0" smtClean="0"/>
              <a:t>НОВАЯ ЖИЗНЬ И НОВАЯ МУДРОСТЬ</a:t>
            </a:r>
            <a:endParaRPr lang="ru-RU" sz="3300" spc="-150" dirty="0"/>
          </a:p>
        </p:txBody>
      </p:sp>
      <p:grpSp>
        <p:nvGrpSpPr>
          <p:cNvPr id="2560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7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3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5" name="Группа 5"/>
          <p:cNvGrpSpPr>
            <a:grpSpLocks/>
          </p:cNvGrpSpPr>
          <p:nvPr/>
        </p:nvGrpSpPr>
        <p:grpSpPr bwMode="auto">
          <a:xfrm>
            <a:off x="252413" y="4724400"/>
            <a:ext cx="8639175" cy="1192213"/>
            <a:chOff x="252000" y="5229200"/>
            <a:chExt cx="8640000" cy="119181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5229200"/>
              <a:ext cx="8640000" cy="1191816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Сделай вывод: почему это время – начало новой эпохи?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5436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52000" y="900000"/>
            <a:ext cx="8640000" cy="4654449"/>
          </a:xfrm>
          <a:prstGeom prst="roundRect">
            <a:avLst>
              <a:gd name="adj" fmla="val 7291"/>
            </a:avLst>
          </a:prstGeom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300" dirty="0" smtClean="0"/>
              <a:t>НОВАЯ ЖИЗНЬ И НОВАЯ МУДРОСТЬ</a:t>
            </a:r>
            <a:endParaRPr lang="ru-RU" sz="3600" spc="-300" dirty="0"/>
          </a:p>
        </p:txBody>
      </p:sp>
      <p:grpSp>
        <p:nvGrpSpPr>
          <p:cNvPr id="2662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Скругленный прямоугольник 2"/>
          <p:cNvSpPr/>
          <p:nvPr/>
        </p:nvSpPr>
        <p:spPr>
          <a:xfrm>
            <a:off x="636588" y="5661025"/>
            <a:ext cx="8255000" cy="9191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Город-государство на Евфрате – начало III тысячелетия до н.э.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3274</TotalTime>
  <Words>774</Words>
  <Application>Microsoft Office PowerPoint</Application>
  <PresentationFormat>Экран (4:3)</PresentationFormat>
  <Paragraphs>140</Paragraphs>
  <Slides>18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Тема1</vt:lpstr>
      <vt:lpstr>ПЕРВЫЕ ЦАРИ И ГРАМОТЕИ</vt:lpstr>
      <vt:lpstr>ОПРЕДЕЛЯЕМ ПРОБЛЕМУ</vt:lpstr>
      <vt:lpstr>Презентация PowerPoint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НОВАЯ ЖИЗНЬ И НОВАЯ МУДРОСТЬ</vt:lpstr>
      <vt:lpstr>НОВАЯ ЖИЗНЬ И НОВАЯ МУДРОСТЬ</vt:lpstr>
      <vt:lpstr>НОВАЯ ЖИЗНЬ И НОВАЯ МУДРОСТЬ</vt:lpstr>
      <vt:lpstr>НОВАЯ ЖИЗНЬ И НОВАЯ МУДРОСТЬ</vt:lpstr>
      <vt:lpstr>НОВАЯ ВЛАСТЬ</vt:lpstr>
      <vt:lpstr>НОВАЯ ВЛАСТЬ</vt:lpstr>
      <vt:lpstr>НОВАЯ ВЛАСТЬ</vt:lpstr>
      <vt:lpstr>ОТКРЫВАЕМ НОВЫЕ ЗНАНИЯ</vt:lpstr>
      <vt:lpstr>ПРИМЕНЯЕМ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ЦАРИ И ГРАМОТЕИ</dc:title>
  <dc:creator>Telli</dc:creator>
  <cp:lastModifiedBy>Светлана</cp:lastModifiedBy>
  <cp:revision>152</cp:revision>
  <dcterms:created xsi:type="dcterms:W3CDTF">2012-04-06T18:00:09Z</dcterms:created>
  <dcterms:modified xsi:type="dcterms:W3CDTF">2012-09-12T18:03:14Z</dcterms:modified>
</cp:coreProperties>
</file>