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3" r:id="rId3"/>
    <p:sldId id="265" r:id="rId4"/>
    <p:sldId id="270" r:id="rId5"/>
    <p:sldId id="272" r:id="rId6"/>
    <p:sldId id="273" r:id="rId7"/>
    <p:sldId id="274" r:id="rId8"/>
    <p:sldId id="271" r:id="rId9"/>
    <p:sldId id="266" r:id="rId10"/>
    <p:sldId id="275" r:id="rId11"/>
    <p:sldId id="276" r:id="rId12"/>
    <p:sldId id="269" r:id="rId13"/>
    <p:sldId id="277" r:id="rId14"/>
    <p:sldId id="267" r:id="rId15"/>
    <p:sldId id="268" r:id="rId16"/>
    <p:sldId id="278" r:id="rId17"/>
    <p:sldId id="281" r:id="rId18"/>
    <p:sldId id="279" r:id="rId19"/>
    <p:sldId id="282" r:id="rId20"/>
    <p:sldId id="28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0000"/>
    <a:srgbClr val="0000CC"/>
    <a:srgbClr val="FFDDBF"/>
    <a:srgbClr val="EBBB8A"/>
    <a:srgbClr val="E7B98A"/>
    <a:srgbClr val="050403"/>
    <a:srgbClr val="99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6049" autoAdjust="0"/>
    <p:restoredTop sz="75936" autoAdjust="0"/>
  </p:normalViewPr>
  <p:slideViewPr>
    <p:cSldViewPr>
      <p:cViewPr>
        <p:scale>
          <a:sx n="110" d="100"/>
          <a:sy n="110" d="100"/>
        </p:scale>
        <p:origin x="-57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1C11D9-6EE3-4334-967A-B64E8E349AD4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2557311-CD13-40F2-87CA-20C25F0F4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Адрес рисунка </a:t>
            </a:r>
            <a:r>
              <a:rPr lang="en-US" smtClean="0"/>
              <a:t>http://art.1september.ru/2005/06/no06-01.jpg</a:t>
            </a: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E0D23D-9207-44EC-867B-3D5991AF732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 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616554-0D42-4C66-AFB7-5EAEBE469C5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Кнопка – ссылка на скрытый слайд с заданием максимального уровня</a:t>
            </a:r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57345E-1870-44BA-BD74-71151E57B28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Скрытый слайд. Задание максимального уровня.</a:t>
            </a:r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2889E1-4B84-4D9B-8654-74E520DD829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Вопрос исчезает, возникает авторская формулировка проблемной ситуации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2E6D5F-ED72-4FE9-9B44-A14A12765FF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таблицы. Заполнение таблицы в режиме просмотра происходит при использовании встроенных средств </a:t>
            </a:r>
            <a:r>
              <a:rPr lang="en-US" smtClean="0"/>
              <a:t>Microsoft PPT</a:t>
            </a: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88EC71-7483-41FC-AE78-5E863D81F35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Все иллюстрации из Википедии. </a:t>
            </a: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D6C755-A659-40E0-8B94-6A2AB55293D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таблицы.</a:t>
            </a:r>
          </a:p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A4CC27-E892-4BC2-8A80-D672FE71B33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DB0A75-5FED-4B17-AC4F-C6BA0E015F9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Кнопка «</a:t>
            </a:r>
            <a:r>
              <a:rPr lang="en-US" smtClean="0"/>
              <a:t>i</a:t>
            </a:r>
            <a:r>
              <a:rPr lang="ru-RU" smtClean="0"/>
              <a:t>» ссылка на скрытый слайд с изображением типов архитектурного ордера</a:t>
            </a:r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A439CA-AC11-4B5B-929B-86E23A507AE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Ордерная система - </a:t>
            </a:r>
            <a:r>
              <a:rPr lang="en-US" smtClean="0"/>
              <a:t>http://www-2005.rsu.edu.ru/chairs/cult/hist_art/Pictures/imgs/160.jpg</a:t>
            </a: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001E15-1FB6-4012-B00B-20DE157C832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 </a:t>
            </a:r>
          </a:p>
          <a:p>
            <a:pPr>
              <a:spcBef>
                <a:spcPct val="0"/>
              </a:spcBef>
            </a:pPr>
            <a:r>
              <a:rPr lang="ru-RU" smtClean="0"/>
              <a:t>Кнопка – ссылка на скрытый слайд. Задание максимального уровня.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2D9EA6-7B82-4AEF-BAFD-A637ED97CD6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8DE0E-A139-406E-A43B-72B05795FEF1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ACF2C-3D3C-453B-90A4-8634E1841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E042E-C9F6-49FC-BD6A-024299716530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3570D-EB85-42BA-8F07-C2A538941A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909F6-84E9-4C5B-ABC9-8B6FF0D7E50D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D7CCC-40B8-4F6D-B3C1-9B5D2526A1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5" name="Рисунок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78350-7CF1-411E-96F1-64D31F7FFAD9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AD6D5-CAA1-4C3C-AA7A-20CBDAB95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A9667-CA52-4EE2-A50C-ED78A3971FC0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C460B-D1F1-4944-8326-CB9BF8334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6" name="Рисунок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03313-3A37-4941-9B8C-98671BDC914A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E643-7A3F-4A2A-8D5C-90BA424DB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EB25B-C45A-4045-8D8D-77E23CD9A90A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DBBA7-1FD6-499C-BD84-46DDC8D7D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A5337-8CE6-4D03-B973-DA0E50A30B0C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0B946-9050-4218-AF71-D88FBC8FD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4" name="Рисунок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10543-ED1B-4EC9-ABB4-A9134CB954D2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2189B-F202-43FD-AB40-126FBF3AA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AAC01-0EEA-4878-A2A6-C5CB253DF628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52A13-B7A2-4B93-A428-45857F9E1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81213-D33B-4AE9-A1CC-5B6B354E4E9F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048EB-35D1-4170-B8EF-D3BEA4513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69863"/>
            <a:ext cx="8642350" cy="1196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1495425"/>
            <a:ext cx="864235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4621A6-67E1-4872-9CC5-911C4127B2EB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EDBC05-2FA5-416F-9CB4-C32A8F386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0" r:id="rId3"/>
    <p:sldLayoutId id="2147483673" r:id="rId4"/>
    <p:sldLayoutId id="2147483669" r:id="rId5"/>
    <p:sldLayoutId id="2147483674" r:id="rId6"/>
    <p:sldLayoutId id="2147483675" r:id="rId7"/>
    <p:sldLayoutId id="2147483668" r:id="rId8"/>
    <p:sldLayoutId id="2147483667" r:id="rId9"/>
    <p:sldLayoutId id="2147483666" r:id="rId10"/>
    <p:sldLayoutId id="21474836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slide" Target="slide11.xml"/><Relationship Id="rId4" Type="http://schemas.openxmlformats.org/officeDocument/2006/relationships/image" Target="../media/image5.jpe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8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10" Type="http://schemas.openxmlformats.org/officeDocument/2006/relationships/image" Target="../media/image13.jpeg"/><Relationship Id="rId4" Type="http://schemas.openxmlformats.org/officeDocument/2006/relationships/image" Target="../media/image5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78050" y="3125788"/>
            <a:ext cx="4787900" cy="29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62075"/>
            <a:ext cx="777240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СТОЛИЦА ИСКУССТВ ЭЛЛАДЫ</a:t>
            </a:r>
            <a:endParaRPr lang="ru-RU" dirty="0"/>
          </a:p>
        </p:txBody>
      </p:sp>
      <p:pic>
        <p:nvPicPr>
          <p:cNvPr id="14339" name="Рисунок 5" descr="лента времени_28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6240463"/>
            <a:ext cx="6300788" cy="63976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Образовательная система «Школа 2100». 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Данилов Д.Д. и др. Всеобщая история. 5-й класс. История Древнего мира. § 26.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Автор презентации: Казаринова Н.В. (учитель, г. Йошкар-Ола)</a:t>
            </a:r>
          </a:p>
        </p:txBody>
      </p:sp>
      <p:sp>
        <p:nvSpPr>
          <p:cNvPr id="14341" name="Прямоугольник 9"/>
          <p:cNvSpPr>
            <a:spLocks noChangeArrowheads="1"/>
          </p:cNvSpPr>
          <p:nvPr/>
        </p:nvSpPr>
        <p:spPr bwMode="auto">
          <a:xfrm>
            <a:off x="6394450" y="6488113"/>
            <a:ext cx="278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© ООО «Баласс», 2012.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264669" y="1003692"/>
            <a:ext cx="8627811" cy="1921252"/>
          </a:xfrm>
          <a:prstGeom prst="roundRect">
            <a:avLst>
              <a:gd name="adj" fmla="val 10887"/>
            </a:avLst>
          </a:prstGeom>
          <a:blipFill>
            <a:blip r:embed="rId3" cstate="email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5083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</a:t>
            </a:r>
            <a:r>
              <a:rPr lang="ru-RU" sz="2800">
                <a:latin typeface="Comic Sans MS" pitchFamily="66" charset="0"/>
              </a:rPr>
              <a:t> Рассмотри иллюстрации, напиши, в чём, на твой взгляд, заключаются отличия в изображении людей у древних египтян и древних греков.</a:t>
            </a:r>
          </a:p>
        </p:txBody>
      </p:sp>
      <p:grpSp>
        <p:nvGrpSpPr>
          <p:cNvPr id="2970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9723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70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9719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БЛЕСК ИСКУССТВ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252413" y="5084763"/>
          <a:ext cx="8639175" cy="15541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0"/>
                <a:gridCol w="43200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_____________________</a:t>
                      </a:r>
                    </a:p>
                    <a:p>
                      <a:pPr algn="l"/>
                      <a:r>
                        <a:rPr lang="ru-RU" sz="2400" dirty="0" smtClean="0"/>
                        <a:t>_____________________</a:t>
                      </a:r>
                    </a:p>
                    <a:p>
                      <a:pPr algn="l"/>
                      <a:r>
                        <a:rPr lang="ru-RU" sz="2400" dirty="0" smtClean="0"/>
                        <a:t>_____________________</a:t>
                      </a:r>
                    </a:p>
                    <a:p>
                      <a:pPr algn="l"/>
                      <a:r>
                        <a:rPr lang="ru-RU" sz="2400" dirty="0" smtClean="0"/>
                        <a:t>_____________________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_____________________</a:t>
                      </a:r>
                    </a:p>
                    <a:p>
                      <a:pPr algn="l"/>
                      <a:r>
                        <a:rPr lang="ru-RU" sz="2400" dirty="0" smtClean="0"/>
                        <a:t>_____________________</a:t>
                      </a:r>
                    </a:p>
                    <a:p>
                      <a:pPr algn="l"/>
                      <a:r>
                        <a:rPr lang="ru-RU" sz="2400" dirty="0" smtClean="0"/>
                        <a:t>_____________________</a:t>
                      </a:r>
                    </a:p>
                    <a:p>
                      <a:pPr algn="l"/>
                      <a:r>
                        <a:rPr lang="ru-RU" sz="2400" dirty="0" smtClean="0"/>
                        <a:t>_____________________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66678" y="3068960"/>
            <a:ext cx="2133114" cy="1800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915816" y="3068960"/>
            <a:ext cx="1457143" cy="1800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732240" y="3068960"/>
            <a:ext cx="1671888" cy="1800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364088" y="3068960"/>
            <a:ext cx="1144076" cy="1800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3" name="Управляющая кнопка: сведения 2">
            <a:hlinkClick r:id="rId10" action="ppaction://hlinksldjump" highlightClick="1"/>
          </p:cNvPr>
          <p:cNvSpPr/>
          <p:nvPr/>
        </p:nvSpPr>
        <p:spPr>
          <a:xfrm>
            <a:off x="4392000" y="6480000"/>
            <a:ext cx="360000" cy="360000"/>
          </a:xfrm>
          <a:prstGeom prst="actionButtonInformation">
            <a:avLst/>
          </a:prstGeom>
          <a:blipFill>
            <a:blip r:embed="rId3"/>
            <a:tile tx="0" ty="0" sx="100000" sy="100000" flip="none" algn="tl"/>
          </a:blipFill>
          <a:ln w="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1760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746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1756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/>
          <a:srcRect l="-11478" r="-2"/>
          <a:stretch>
            <a:fillRect/>
          </a:stretch>
        </p:blipFill>
        <p:spPr bwMode="auto">
          <a:xfrm>
            <a:off x="1331913" y="773113"/>
            <a:ext cx="2208212" cy="60928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40125" y="773113"/>
            <a:ext cx="2316163" cy="6092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6288" y="773113"/>
            <a:ext cx="1811337" cy="6092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АРХИТЕКТУРНЫЙ ОРДЕР</a:t>
            </a:r>
            <a:endParaRPr lang="ru-RU" dirty="0"/>
          </a:p>
        </p:txBody>
      </p:sp>
      <p:sp>
        <p:nvSpPr>
          <p:cNvPr id="31751" name="TextBox 3"/>
          <p:cNvSpPr txBox="1">
            <a:spLocks noChangeArrowheads="1"/>
          </p:cNvSpPr>
          <p:nvPr/>
        </p:nvSpPr>
        <p:spPr bwMode="auto">
          <a:xfrm>
            <a:off x="1331913" y="177323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052885"/>
            <a:ext cx="768352" cy="5544467"/>
          </a:xfrm>
          <a:prstGeom prst="rect">
            <a:avLst/>
          </a:prstGeom>
          <a:noFill/>
        </p:spPr>
        <p:txBody>
          <a:bodyPr vert="wordArtVert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spc="-300" dirty="0">
                <a:latin typeface="+mn-lt"/>
              </a:rPr>
              <a:t>ДОРИЧЕСКИЙ</a:t>
            </a:r>
            <a:endParaRPr lang="ru-RU" sz="2800" spc="-3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59179" y="1052885"/>
            <a:ext cx="768352" cy="5544467"/>
          </a:xfrm>
          <a:prstGeom prst="rect">
            <a:avLst/>
          </a:prstGeom>
          <a:noFill/>
        </p:spPr>
        <p:txBody>
          <a:bodyPr vert="wordArtVert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spc="-300" dirty="0">
                <a:latin typeface="+mn-lt"/>
              </a:rPr>
              <a:t>ИОНИЧЕСКИЙ</a:t>
            </a:r>
            <a:endParaRPr lang="ru-RU" sz="2800" spc="-300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96136" y="980728"/>
            <a:ext cx="768352" cy="5544467"/>
          </a:xfrm>
          <a:prstGeom prst="rect">
            <a:avLst/>
          </a:prstGeom>
          <a:noFill/>
        </p:spPr>
        <p:txBody>
          <a:bodyPr vert="wordArtVert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spc="-300" dirty="0">
                <a:latin typeface="+mn-lt"/>
              </a:rPr>
              <a:t>КОРИНФСКИЙ</a:t>
            </a:r>
            <a:endParaRPr lang="ru-RU" sz="2800" spc="-300" dirty="0"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228600" y="1439863"/>
            <a:ext cx="8662988" cy="4975225"/>
            <a:chOff x="228280" y="980728"/>
            <a:chExt cx="8663720" cy="497527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52000" y="980728"/>
              <a:ext cx="8640000" cy="4180345"/>
            </a:xfrm>
            <a:prstGeom prst="roundRect">
              <a:avLst>
                <a:gd name="adj" fmla="val 5963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228280" y="5444822"/>
              <a:ext cx="8663720" cy="51118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latin typeface="+mn-lt"/>
                </a:rPr>
                <a:t>Афинский Акрополь и театр Диониса. Соврем. рисунок</a:t>
              </a:r>
            </a:p>
          </p:txBody>
        </p:sp>
      </p:grpSp>
      <p:sp>
        <p:nvSpPr>
          <p:cNvPr id="3" name="Скругленный прямоугольник 2"/>
          <p:cNvSpPr/>
          <p:nvPr/>
        </p:nvSpPr>
        <p:spPr>
          <a:xfrm>
            <a:off x="252000" y="2644075"/>
            <a:ext cx="8640000" cy="2009061"/>
          </a:xfrm>
          <a:prstGeom prst="roundRect">
            <a:avLst/>
          </a:prstGeom>
          <a:blipFill>
            <a:blip r:embed="rId3" cstate="email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0838">
              <a:tabLst>
                <a:tab pos="1265238" algn="l"/>
              </a:tabLst>
            </a:pPr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Используя учебник (с. 175—176), запиши, почему Эсхила считают отцом греческой трагедии и всего греческого театра.</a:t>
            </a:r>
          </a:p>
        </p:txBody>
      </p:sp>
      <p:grpSp>
        <p:nvGrpSpPr>
          <p:cNvPr id="33797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3805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798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3801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СВЯЩЕННОДЕЙСТВИЕ ТЕАТРА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972000"/>
            <a:ext cx="8640000" cy="1532334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0838">
              <a:tabLst>
                <a:tab pos="1265238" algn="l"/>
              </a:tabLst>
            </a:pPr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Используя учебник (с. 175—176), объясни, почему Перикл бесплатно пускал бедняков в театр?</a:t>
            </a:r>
          </a:p>
        </p:txBody>
      </p:sp>
      <p:grpSp>
        <p:nvGrpSpPr>
          <p:cNvPr id="3482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4829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82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4825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СВЯЩЕННОДЕЙСТВИЕ ТЕАТРА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2000" y="2564904"/>
            <a:ext cx="8640000" cy="4180345"/>
          </a:xfrm>
          <a:prstGeom prst="roundRect">
            <a:avLst>
              <a:gd name="adj" fmla="val 5963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612000" y="1800000"/>
            <a:ext cx="7920000" cy="3384000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АФИНЫ СТАЛИ СТОЛИЦЕЙ ДРЕВНЕГРЕЧЕСКИХ ИСКУССТВ – АРХИТЕКТУРЫ, СКУЛЬПТУРЫ, ТЕАТРА.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35842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5850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843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5846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8642350" cy="7207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95" name="Group 31"/>
          <p:cNvGraphicFramePr>
            <a:graphicFrameLocks noGrp="1"/>
          </p:cNvGraphicFramePr>
          <p:nvPr/>
        </p:nvGraphicFramePr>
        <p:xfrm>
          <a:off x="252413" y="4005263"/>
          <a:ext cx="8639175" cy="2736850"/>
        </p:xfrm>
        <a:graphic>
          <a:graphicData uri="http://schemas.openxmlformats.org/drawingml/2006/table">
            <a:tbl>
              <a:tblPr/>
              <a:tblGrid>
                <a:gridCol w="2159000"/>
                <a:gridCol w="64801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  <a:b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252000" y="972000"/>
            <a:ext cx="8640000" cy="2962513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476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Однажды Перикла обвинили в неумеренной трате денег полиса на статуи и храмы. Тогда стратег предложил забрать в казну его личные деньги, а на храмах написать, что они построены им одним. Объясни, почему граждане Афин сняли обвинение с Перикла.</a:t>
            </a:r>
            <a:endParaRPr lang="ru-RU" sz="2800" dirty="0">
              <a:latin typeface="+mn-lt"/>
            </a:endParaRPr>
          </a:p>
        </p:txBody>
      </p:sp>
      <p:grpSp>
        <p:nvGrpSpPr>
          <p:cNvPr id="36879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6893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80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6889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ПРИМЕНЯЕМ НОВЫЕ ЗНАНИЯ</a:t>
            </a:r>
            <a:endParaRPr lang="ru-RU" sz="36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77400" y="4174925"/>
            <a:ext cx="8640000" cy="2485787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47663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800">
                <a:latin typeface="Comic Sans MS" pitchFamily="66" charset="0"/>
              </a:rPr>
              <a:t>Запиши в таблицу один аргумент в подтверждение данной позиции.</a:t>
            </a:r>
          </a:p>
          <a:p>
            <a:pPr indent="347663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Запиши два-три аргумента в подтверждение своей позиции.</a:t>
            </a:r>
          </a:p>
        </p:txBody>
      </p:sp>
      <p:sp>
        <p:nvSpPr>
          <p:cNvPr id="21" name="Управляющая кнопка: далее 20">
            <a:hlinkClick r:id="rId6" action="ppaction://hlinksldjump" highlightClick="1"/>
          </p:cNvPr>
          <p:cNvSpPr/>
          <p:nvPr/>
        </p:nvSpPr>
        <p:spPr>
          <a:xfrm>
            <a:off x="8676000" y="6408000"/>
            <a:ext cx="360000" cy="360000"/>
          </a:xfrm>
          <a:prstGeom prst="actionButtonForwardNext">
            <a:avLst/>
          </a:prstGeom>
          <a:blipFill>
            <a:blip r:embed="rId3"/>
            <a:tile tx="0" ty="0" sx="100000" sy="100000" flip="none" algn="tl"/>
          </a:blipFill>
          <a:ln w="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40" name="Group 28"/>
          <p:cNvGraphicFramePr>
            <a:graphicFrameLocks noGrp="1"/>
          </p:cNvGraphicFramePr>
          <p:nvPr/>
        </p:nvGraphicFramePr>
        <p:xfrm>
          <a:off x="252413" y="3998913"/>
          <a:ext cx="8639175" cy="2736850"/>
        </p:xfrm>
        <a:graphic>
          <a:graphicData uri="http://schemas.openxmlformats.org/drawingml/2006/table">
            <a:tbl>
              <a:tblPr/>
              <a:tblGrid>
                <a:gridCol w="2159000"/>
                <a:gridCol w="64801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  <a:b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252000" y="972000"/>
            <a:ext cx="8640000" cy="2962513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476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Однажды Перикла обвинили в неумеренной трате денег полиса на статуи и храмы. Тогда стратег предложил забрать в казну его личные деньги, а на храмах написать, что они построены им одним. Объясни, почему граждане Афин сняли обвинение с Перикла.</a:t>
            </a:r>
            <a:endParaRPr lang="ru-RU" sz="2800" dirty="0">
              <a:latin typeface="+mn-lt"/>
            </a:endParaRPr>
          </a:p>
        </p:txBody>
      </p:sp>
      <p:grpSp>
        <p:nvGrpSpPr>
          <p:cNvPr id="38927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8938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928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8934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ПРИМЕНЯЕМ НОВЫЕ ЗНАНИЯ</a:t>
            </a:r>
            <a:endParaRPr lang="ru-RU" sz="36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05963" y="4533700"/>
            <a:ext cx="8640000" cy="2009061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47663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Максимальный уровень. </a:t>
            </a:r>
            <a:r>
              <a:rPr lang="ru-RU" sz="2800">
                <a:latin typeface="Comic Sans MS" pitchFamily="66" charset="0"/>
              </a:rPr>
              <a:t>Выполни задание на повышенном уровне, используй дополнительную информацию, не изученную на уроках.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252000" y="980728"/>
            <a:ext cx="8640000" cy="248578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5083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800">
                <a:latin typeface="Comic Sans MS" pitchFamily="66" charset="0"/>
              </a:rPr>
              <a:t>Запиши в таблицу один аргумент в подтверждение данной позиции.</a:t>
            </a:r>
          </a:p>
          <a:p>
            <a:pPr indent="35083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Запиши два-три аргумента в подтверждение своей позиции.</a:t>
            </a:r>
          </a:p>
        </p:txBody>
      </p:sp>
      <p:grpSp>
        <p:nvGrpSpPr>
          <p:cNvPr id="4096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0986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96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0982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ПРИМЕНЯЕМ НОВЫЕ ЗНАНИЯ</a:t>
            </a:r>
            <a:endParaRPr lang="ru-RU" sz="3600" dirty="0"/>
          </a:p>
        </p:txBody>
      </p:sp>
      <p:graphicFrame>
        <p:nvGraphicFramePr>
          <p:cNvPr id="40988" name="Group 28"/>
          <p:cNvGraphicFramePr>
            <a:graphicFrameLocks noGrp="1"/>
          </p:cNvGraphicFramePr>
          <p:nvPr/>
        </p:nvGraphicFramePr>
        <p:xfrm>
          <a:off x="252413" y="3709988"/>
          <a:ext cx="8639175" cy="2736850"/>
        </p:xfrm>
        <a:graphic>
          <a:graphicData uri="http://schemas.openxmlformats.org/drawingml/2006/table">
            <a:tbl>
              <a:tblPr/>
              <a:tblGrid>
                <a:gridCol w="2159000"/>
                <a:gridCol w="64801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  <a:b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4" name="Управляющая кнопка: далее 3">
            <a:hlinkClick r:id="rId6" action="ppaction://hlinksldjump" highlightClick="1"/>
          </p:cNvPr>
          <p:cNvSpPr/>
          <p:nvPr/>
        </p:nvSpPr>
        <p:spPr>
          <a:xfrm>
            <a:off x="8676000" y="6408000"/>
            <a:ext cx="360000" cy="360000"/>
          </a:xfrm>
          <a:prstGeom prst="actionButtonForwardNext">
            <a:avLst/>
          </a:prstGeom>
          <a:blipFill>
            <a:blip r:embed="rId3"/>
            <a:tile tx="0" ty="0" sx="100000" sy="100000" flip="none" algn="tl"/>
          </a:blipFill>
          <a:ln w="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252000" y="1059899"/>
            <a:ext cx="8640000" cy="200906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5083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Максимальный уровень. </a:t>
            </a:r>
            <a:r>
              <a:rPr lang="ru-RU" sz="2800">
                <a:latin typeface="Comic Sans MS" pitchFamily="66" charset="0"/>
              </a:rPr>
              <a:t>Выполни задание на повышенном уровне, используй дополнительную информацию, не изученную на уроках.</a:t>
            </a:r>
          </a:p>
        </p:txBody>
      </p:sp>
      <p:grpSp>
        <p:nvGrpSpPr>
          <p:cNvPr id="43012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3031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3013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3027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ПРИМЕНЯЕМ НОВЫЕ ЗНАНИЯ</a:t>
            </a:r>
            <a:endParaRPr lang="ru-RU" sz="3600" dirty="0"/>
          </a:p>
        </p:txBody>
      </p:sp>
      <p:graphicFrame>
        <p:nvGraphicFramePr>
          <p:cNvPr id="43033" name="Group 25"/>
          <p:cNvGraphicFramePr>
            <a:graphicFrameLocks noGrp="1"/>
          </p:cNvGraphicFramePr>
          <p:nvPr/>
        </p:nvGraphicFramePr>
        <p:xfrm>
          <a:off x="252413" y="3644900"/>
          <a:ext cx="8639175" cy="2736850"/>
        </p:xfrm>
        <a:graphic>
          <a:graphicData uri="http://schemas.openxmlformats.org/drawingml/2006/table">
            <a:tbl>
              <a:tblPr/>
              <a:tblGrid>
                <a:gridCol w="2159000"/>
                <a:gridCol w="64801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  <a:b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2000" y="972000"/>
            <a:ext cx="8640000" cy="200906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r>
              <a:rPr lang="ru-RU" sz="2800">
                <a:latin typeface="Comic Sans MS" pitchFamily="66" charset="0"/>
              </a:rPr>
              <a:t>Об Афинах V в. до н.э. говорили: «Так ты чурбан, если не видел Афин, осёл, если видел их и не восторгался, а если по своей воле покинул их, то ты верблюд».</a:t>
            </a:r>
          </a:p>
        </p:txBody>
      </p:sp>
      <p:grpSp>
        <p:nvGrpSpPr>
          <p:cNvPr id="4506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5073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06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5069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ПРИМЕНЯЕМ НОВЫЕ ЗНАНИЯ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2000" y="4509120"/>
            <a:ext cx="3155203" cy="2220802"/>
          </a:xfrm>
          <a:prstGeom prst="roundRect">
            <a:avLst>
              <a:gd name="adj" fmla="val 1228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45064" name="TextBox 4"/>
          <p:cNvSpPr txBox="1">
            <a:spLocks noChangeArrowheads="1"/>
          </p:cNvSpPr>
          <p:nvPr/>
        </p:nvSpPr>
        <p:spPr bwMode="auto">
          <a:xfrm>
            <a:off x="3633788" y="4365625"/>
            <a:ext cx="51863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omic Sans MS" pitchFamily="66" charset="0"/>
              </a:rPr>
              <a:t>__________________________</a:t>
            </a:r>
          </a:p>
          <a:p>
            <a:r>
              <a:rPr lang="ru-RU" sz="2400">
                <a:latin typeface="Comic Sans MS" pitchFamily="66" charset="0"/>
              </a:rPr>
              <a:t>__________________________</a:t>
            </a:r>
          </a:p>
          <a:p>
            <a:r>
              <a:rPr lang="ru-RU" sz="2400">
                <a:latin typeface="Comic Sans MS" pitchFamily="66" charset="0"/>
              </a:rPr>
              <a:t>__________________________</a:t>
            </a:r>
          </a:p>
          <a:p>
            <a:r>
              <a:rPr lang="ru-RU" sz="2400">
                <a:latin typeface="Comic Sans MS" pitchFamily="66" charset="0"/>
              </a:rPr>
              <a:t>__________________________</a:t>
            </a:r>
          </a:p>
          <a:p>
            <a:r>
              <a:rPr lang="ru-RU" sz="2400">
                <a:latin typeface="Comic Sans MS" pitchFamily="66" charset="0"/>
              </a:rPr>
              <a:t>__________________________</a:t>
            </a:r>
          </a:p>
          <a:p>
            <a:r>
              <a:rPr lang="ru-RU" sz="2400">
                <a:latin typeface="Comic Sans MS" pitchFamily="66" charset="0"/>
              </a:rPr>
              <a:t>__________________________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2000" y="3165480"/>
            <a:ext cx="8640000" cy="105560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083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Максимальный уровень. </a:t>
            </a:r>
            <a:r>
              <a:rPr lang="ru-RU" sz="2800">
                <a:latin typeface="Comic Sans MS" pitchFamily="66" charset="0"/>
              </a:rPr>
              <a:t>Запиши, о чём свидетельствует эта шутливая оценка.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2413" y="979488"/>
            <a:ext cx="3814762" cy="3889375"/>
          </a:xfrm>
        </p:spPr>
        <p:txBody>
          <a:bodyPr>
            <a:noAutofit/>
          </a:bodyPr>
          <a:lstStyle/>
          <a:p>
            <a:pPr marL="88900" indent="358775">
              <a:lnSpc>
                <a:spcPct val="90000"/>
              </a:lnSpc>
              <a:spcBef>
                <a:spcPct val="0"/>
              </a:spcBef>
            </a:pPr>
            <a:r>
              <a:rPr lang="ru-RU" sz="2500" smtClean="0"/>
              <a:t>А как же другие полисы — Олимпия, Дельфы? Там проходили такие праздники, туда отправлялись  многие греки.          А Афины? Думаю, что туда ездили гораздо реже.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sz="half" idx="2"/>
          </p:nvPr>
        </p:nvSpPr>
        <p:spPr>
          <a:xfrm>
            <a:off x="5148263" y="979488"/>
            <a:ext cx="3743325" cy="3889375"/>
          </a:xfrm>
          <a:ln>
            <a:round/>
          </a:ln>
        </p:spPr>
        <p:txBody>
          <a:bodyPr/>
          <a:lstStyle/>
          <a:p>
            <a:pPr marL="88900" indent="358775">
              <a:spcBef>
                <a:spcPct val="0"/>
              </a:spcBef>
            </a:pPr>
            <a:r>
              <a:rPr lang="ru-RU" sz="2600" smtClean="0"/>
              <a:t>В Древней Греции не было единого государства, — сказал Археолог, — но Афины по праву считаются культурной столицей Эллады.</a:t>
            </a:r>
          </a:p>
        </p:txBody>
      </p:sp>
      <p:grpSp>
        <p:nvGrpSpPr>
          <p:cNvPr id="1638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8" name="Овал 7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403" name="Рисунок 10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8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3" name="Овал 12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399" name="Рисунок 13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Стрелка вправо 15"/>
          <p:cNvSpPr/>
          <p:nvPr/>
        </p:nvSpPr>
        <p:spPr>
          <a:xfrm>
            <a:off x="3806716" y="1916832"/>
            <a:ext cx="1620000" cy="360000"/>
          </a:xfrm>
          <a:prstGeom prst="rightArrow">
            <a:avLst>
              <a:gd name="adj1" fmla="val 50000"/>
              <a:gd name="adj2" fmla="val 87830"/>
            </a:avLst>
          </a:prstGeom>
          <a:solidFill>
            <a:srgbClr val="FF000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3707904" y="3861048"/>
            <a:ext cx="1620000" cy="360000"/>
          </a:xfrm>
          <a:prstGeom prst="leftArrow">
            <a:avLst>
              <a:gd name="adj1" fmla="val 50000"/>
              <a:gd name="adj2" fmla="val 90532"/>
            </a:avLst>
          </a:prstGeom>
          <a:solidFill>
            <a:srgbClr val="00B05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9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5397500"/>
            <a:ext cx="2873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Прямоугольник 18"/>
          <p:cNvSpPr>
            <a:spLocks noChangeArrowheads="1"/>
          </p:cNvSpPr>
          <p:nvPr/>
        </p:nvSpPr>
        <p:spPr bwMode="auto">
          <a:xfrm>
            <a:off x="392113" y="5229225"/>
            <a:ext cx="86201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omic Sans MS" pitchFamily="66" charset="0"/>
              <a:buChar char="—"/>
            </a:pPr>
            <a:r>
              <a:rPr lang="ru-RU" sz="2600">
                <a:latin typeface="Comic Sans MS" pitchFamily="66" charset="0"/>
              </a:rPr>
              <a:t>Сравни мнения Антошки и учёных. Какое наблюдается противоречие? </a:t>
            </a:r>
          </a:p>
          <a:p>
            <a:pPr marL="457200" indent="-457200">
              <a:buFont typeface="Comic Sans MS" pitchFamily="66" charset="0"/>
              <a:buChar char="—"/>
            </a:pPr>
            <a:r>
              <a:rPr lang="ru-RU" sz="2600">
                <a:latin typeface="Comic Sans MS" pitchFamily="66" charset="0"/>
              </a:rPr>
              <a:t>Какой возникает вопрос? Сравни его с авторским.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2000" y="972000"/>
            <a:ext cx="8640000" cy="200906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083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Максимальный уровень.</a:t>
            </a:r>
            <a:r>
              <a:rPr lang="ru-RU" sz="2800">
                <a:latin typeface="Comic Sans MS" pitchFamily="66" charset="0"/>
              </a:rPr>
              <a:t> На твой взгляд, можно ли установить связь между свободолюбием греков, их демократией и их архитектурой? Выскажи свою точку зрения.</a:t>
            </a:r>
          </a:p>
        </p:txBody>
      </p:sp>
      <p:grpSp>
        <p:nvGrpSpPr>
          <p:cNvPr id="4608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6103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608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6099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ПРИМЕНЯЕМ НОВЫЕ ЗНАНИЯ</a:t>
            </a:r>
            <a:endParaRPr lang="ru-RU" sz="3600" dirty="0"/>
          </a:p>
        </p:txBody>
      </p:sp>
      <p:graphicFrame>
        <p:nvGraphicFramePr>
          <p:cNvPr id="46105" name="Group 25"/>
          <p:cNvGraphicFramePr>
            <a:graphicFrameLocks noGrp="1"/>
          </p:cNvGraphicFramePr>
          <p:nvPr/>
        </p:nvGraphicFramePr>
        <p:xfrm>
          <a:off x="252413" y="3429000"/>
          <a:ext cx="8639175" cy="2736850"/>
        </p:xfrm>
        <a:graphic>
          <a:graphicData uri="http://schemas.openxmlformats.org/drawingml/2006/table">
            <a:tbl>
              <a:tblPr/>
              <a:tblGrid>
                <a:gridCol w="2159000"/>
                <a:gridCol w="64801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  <a:b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ая прямоугольная выноска 18"/>
          <p:cNvSpPr/>
          <p:nvPr/>
        </p:nvSpPr>
        <p:spPr>
          <a:xfrm>
            <a:off x="612000" y="1800000"/>
            <a:ext cx="7920000" cy="3384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ПОЧЕМУ ИМЕННО АФИНЫ СЧИТАЮТСЯ КУЛЬТУРНОЙ СТОЛИЦЕЙ ДРЕВНЕЙ ГРЕЦИИ?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2000" y="1800000"/>
            <a:ext cx="7920000" cy="3384000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ВАША ФОРМУЛИРОВКА ПРОБЛЕМЫ МОЖЕТ НЕ СОВПАДАТЬ С АВТОРСКОЙ. ПОЖАЛУЙСТА, ВЫБЕРИТЕ В КЛАССЕ ТУ ФОРМУЛИРОВКУ, КОТОРАЯ ВАМ НАИБОЛЕЕ ИНТЕРЕСНА! </a:t>
            </a:r>
            <a:endParaRPr lang="ru-RU" sz="3200" dirty="0">
              <a:solidFill>
                <a:schemeClr val="tx1"/>
              </a:solidFill>
            </a:endParaRPr>
          </a:p>
        </p:txBody>
      </p:sp>
      <p:grpSp>
        <p:nvGrpSpPr>
          <p:cNvPr id="1741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21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1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17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01" name="Group 45"/>
          <p:cNvGraphicFramePr>
            <a:graphicFrameLocks noGrp="1"/>
          </p:cNvGraphicFramePr>
          <p:nvPr/>
        </p:nvGraphicFramePr>
        <p:xfrm>
          <a:off x="252413" y="1349375"/>
          <a:ext cx="8640762" cy="5248275"/>
        </p:xfrm>
        <a:graphic>
          <a:graphicData uri="http://schemas.openxmlformats.org/drawingml/2006/table">
            <a:tbl>
              <a:tblPr/>
              <a:tblGrid>
                <a:gridCol w="1943100"/>
                <a:gridCol w="1296987"/>
                <a:gridCol w="5400675"/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Понятия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3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Определения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Полис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Творчество людей, создающих художественные образы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«Народовластие»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1079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Демократия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Большая общность людей, объединённых культурными 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религиозными традициями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1233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Множество людей, которых объединяют совместная жизнь 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деятельность по принятым правилам (законам)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Искусство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Город–государство, община свободных полноправных граждан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22" name="Скругленный прямоугольник 21"/>
          <p:cNvSpPr/>
          <p:nvPr/>
        </p:nvSpPr>
        <p:spPr>
          <a:xfrm>
            <a:off x="212282" y="2164079"/>
            <a:ext cx="8640000" cy="2485787"/>
          </a:xfrm>
          <a:prstGeom prst="roundRect">
            <a:avLst/>
          </a:prstGeom>
          <a:blipFill>
            <a:blip r:embed="rId3" cstate="email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877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</a:t>
            </a:r>
            <a:r>
              <a:rPr lang="ru-RU" sz="2800" b="1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ru-RU" sz="2800">
                <a:latin typeface="Comic Sans MS" pitchFamily="66" charset="0"/>
              </a:rPr>
              <a:t>С помощью стрелок соедини понятия с их определениями.</a:t>
            </a:r>
          </a:p>
          <a:p>
            <a:pPr indent="35877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Впиши в первую колонку недостающие понятия к оставшимся определениям.</a:t>
            </a:r>
          </a:p>
        </p:txBody>
      </p:sp>
      <p:grpSp>
        <p:nvGrpSpPr>
          <p:cNvPr id="1949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9499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49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9495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 smtClean="0"/>
              <a:t>ВСПОМИНАЕМ ТО, ЧТО ЗНАЕМ</a:t>
            </a:r>
            <a:endParaRPr lang="ru-RU" sz="3600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2411413" y="1628775"/>
            <a:ext cx="865187" cy="0"/>
          </a:xfrm>
          <a:prstGeom prst="straightConnector1">
            <a:avLst/>
          </a:prstGeom>
          <a:ln w="44450">
            <a:solidFill>
              <a:schemeClr val="bg1">
                <a:lumMod val="50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264669" y="908720"/>
            <a:ext cx="8640000" cy="2485787"/>
          </a:xfrm>
          <a:prstGeom prst="roundRect">
            <a:avLst/>
          </a:prstGeom>
          <a:blipFill>
            <a:blip r:embed="rId3" cstate="email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877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</a:t>
            </a:r>
            <a:r>
              <a:rPr lang="ru-RU" sz="2800" b="1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ru-RU" sz="2800">
                <a:latin typeface="Comic Sans MS" pitchFamily="66" charset="0"/>
              </a:rPr>
              <a:t>С помощью стрелок соотнеси названия древнегреческих богов с тем, что они символизировали.</a:t>
            </a:r>
          </a:p>
          <a:p>
            <a:pPr indent="35877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Сделай подпись к оставшемуся рисунку.</a:t>
            </a:r>
          </a:p>
        </p:txBody>
      </p:sp>
      <p:grpSp>
        <p:nvGrpSpPr>
          <p:cNvPr id="2150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1530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50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1526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 smtClean="0"/>
              <a:t>ВСПОМИНАЕМ ТО, ЧТО ЗНАЕМ</a:t>
            </a:r>
            <a:endParaRPr lang="ru-RU" sz="36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/>
            </a:extLst>
          </a:blip>
          <a:srcRect/>
          <a:stretch/>
        </p:blipFill>
        <p:spPr>
          <a:xfrm>
            <a:off x="7966800" y="3600000"/>
            <a:ext cx="924640" cy="1440000"/>
          </a:xfrm>
          <a:prstGeom prst="roundRect">
            <a:avLst>
              <a:gd name="adj" fmla="val 15122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/>
            </a:extLst>
          </a:blip>
          <a:srcRect/>
          <a:stretch/>
        </p:blipFill>
        <p:spPr>
          <a:xfrm>
            <a:off x="252160" y="3600000"/>
            <a:ext cx="1151840" cy="1440000"/>
          </a:xfrm>
          <a:prstGeom prst="roundRect">
            <a:avLst>
              <a:gd name="adj" fmla="val 12532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513" name="Прямоугольник 5"/>
          <p:cNvSpPr>
            <a:spLocks noChangeArrowheads="1"/>
          </p:cNvSpPr>
          <p:nvPr/>
        </p:nvSpPr>
        <p:spPr bwMode="auto">
          <a:xfrm>
            <a:off x="323850" y="5075238"/>
            <a:ext cx="101917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omic Sans MS" pitchFamily="66" charset="0"/>
              </a:rPr>
              <a:t>Афина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/>
            </a:extLst>
          </a:blip>
          <a:srcRect/>
          <a:stretch/>
        </p:blipFill>
        <p:spPr>
          <a:xfrm>
            <a:off x="2267680" y="3600000"/>
            <a:ext cx="1152000" cy="1440000"/>
          </a:xfrm>
          <a:prstGeom prst="roundRect">
            <a:avLst>
              <a:gd name="adj" fmla="val 11706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515" name="Прямоугольник 6"/>
          <p:cNvSpPr>
            <a:spLocks noChangeArrowheads="1"/>
          </p:cNvSpPr>
          <p:nvPr/>
        </p:nvSpPr>
        <p:spPr bwMode="auto">
          <a:xfrm>
            <a:off x="2462213" y="5075238"/>
            <a:ext cx="741362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omic Sans MS" pitchFamily="66" charset="0"/>
              </a:rPr>
              <a:t>Зевс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/>
            </a:extLst>
          </a:blip>
          <a:srcRect/>
          <a:stretch/>
        </p:blipFill>
        <p:spPr>
          <a:xfrm>
            <a:off x="4296701" y="3600000"/>
            <a:ext cx="1152000" cy="1440000"/>
          </a:xfrm>
          <a:prstGeom prst="roundRect">
            <a:avLst>
              <a:gd name="adj" fmla="val 10879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517" name="Прямоугольник 7"/>
          <p:cNvSpPr>
            <a:spLocks noChangeArrowheads="1"/>
          </p:cNvSpPr>
          <p:nvPr/>
        </p:nvSpPr>
        <p:spPr bwMode="auto">
          <a:xfrm>
            <a:off x="4140200" y="5075238"/>
            <a:ext cx="14541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omic Sans MS" pitchFamily="66" charset="0"/>
              </a:rPr>
              <a:t>Посейдон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387478" y="3600000"/>
            <a:ext cx="730740" cy="144000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519" name="Прямоугольник 8"/>
          <p:cNvSpPr>
            <a:spLocks noChangeArrowheads="1"/>
          </p:cNvSpPr>
          <p:nvPr/>
        </p:nvSpPr>
        <p:spPr bwMode="auto">
          <a:xfrm>
            <a:off x="6172200" y="5075238"/>
            <a:ext cx="11366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omic Sans MS" pitchFamily="66" charset="0"/>
              </a:rPr>
              <a:t>Дионис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513" y="5975350"/>
            <a:ext cx="1838325" cy="7778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lIns="36000" rIns="36000">
            <a:spAutoFit/>
          </a:bodyPr>
          <a:lstStyle/>
          <a:p>
            <a:pPr algn="ctr"/>
            <a:r>
              <a:rPr lang="ru-RU" sz="2000">
                <a:latin typeface="Comic Sans MS" pitchFamily="66" charset="0"/>
              </a:rPr>
              <a:t>бог-</a:t>
            </a:r>
          </a:p>
          <a:p>
            <a:pPr algn="ctr"/>
            <a:r>
              <a:rPr lang="ru-RU" sz="2000">
                <a:latin typeface="Comic Sans MS" pitchFamily="66" charset="0"/>
              </a:rPr>
              <a:t>громовержец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24075" y="5975350"/>
            <a:ext cx="1565275" cy="7842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lIns="36000" rIns="36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бог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виноделия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995738" y="5975350"/>
            <a:ext cx="1404937" cy="7842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lIns="36000" rIns="36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богиня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мудрости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651500" y="5821363"/>
            <a:ext cx="1546225" cy="9207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lIns="36000" tIns="36000" rIns="36000" bIns="36000" anchor="ctr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властелин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морей и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океанов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358063" y="5897563"/>
            <a:ext cx="1722437" cy="7826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lIns="36000" rIns="36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spc="-150" dirty="0">
                <a:latin typeface="+mn-lt"/>
              </a:rPr>
              <a:t>покровитель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искусств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86" name="Group 34"/>
          <p:cNvGraphicFramePr>
            <a:graphicFrameLocks noGrp="1"/>
          </p:cNvGraphicFramePr>
          <p:nvPr/>
        </p:nvGraphicFramePr>
        <p:xfrm>
          <a:off x="252413" y="1484313"/>
          <a:ext cx="8628062" cy="4679950"/>
        </p:xfrm>
        <a:graphic>
          <a:graphicData uri="http://schemas.openxmlformats.org/drawingml/2006/table">
            <a:tbl>
              <a:tblPr/>
              <a:tblGrid>
                <a:gridCol w="7880350"/>
                <a:gridCol w="74771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Марафонская битва произошла в 490 г.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до н.э.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 битве при Фермопилах греки одержали победу над персами.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Саламинское морское сражение состоялось в 480 г. до н.э.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 ходе Греко-персидских войн греки были завоёваны персами.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901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140844" y="1873726"/>
            <a:ext cx="8627811" cy="3288923"/>
          </a:xfrm>
          <a:prstGeom prst="roundRect">
            <a:avLst>
              <a:gd name="adj" fmla="val 10887"/>
            </a:avLst>
          </a:prstGeom>
          <a:blipFill>
            <a:blip r:embed="rId3" cstate="email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5718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</a:t>
            </a:r>
            <a:r>
              <a:rPr lang="ru-RU" sz="28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800">
                <a:latin typeface="Comic Sans MS" pitchFamily="66" charset="0"/>
              </a:rPr>
              <a:t>Выбери в таблице верные утверждения и отметь их знаком «+».</a:t>
            </a:r>
          </a:p>
          <a:p>
            <a:pPr indent="35718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</a:t>
            </a:r>
            <a:r>
              <a:rPr lang="ru-RU" sz="28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800">
                <a:latin typeface="Comic Sans MS" pitchFamily="66" charset="0"/>
              </a:rPr>
              <a:t>Исправь неверные утверждения так, чтобы они стали верными.</a:t>
            </a:r>
          </a:p>
          <a:p>
            <a:pPr indent="35718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Максимальный уровень. </a:t>
            </a:r>
            <a:r>
              <a:rPr lang="ru-RU" sz="2800">
                <a:latin typeface="Comic Sans MS" pitchFamily="66" charset="0"/>
              </a:rPr>
              <a:t>Запиши в свободной строке любое верное утверждение из истории Греко-персидских войн.</a:t>
            </a:r>
          </a:p>
        </p:txBody>
      </p:sp>
      <p:grpSp>
        <p:nvGrpSpPr>
          <p:cNvPr id="23576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3584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577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3580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64669" y="980728"/>
            <a:ext cx="8627811" cy="1921252"/>
          </a:xfrm>
          <a:prstGeom prst="roundRect">
            <a:avLst>
              <a:gd name="adj" fmla="val 10887"/>
            </a:avLst>
          </a:prstGeom>
          <a:blipFill>
            <a:blip r:embed="rId3" cstate="email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5083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</a:t>
            </a:r>
            <a:r>
              <a:rPr lang="ru-RU" sz="28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800">
                <a:latin typeface="Comic Sans MS" pitchFamily="66" charset="0"/>
              </a:rPr>
              <a:t>Перечисли афинские порядки и традиции, которые могли привлекать жителей других городов Древней Греции.</a:t>
            </a:r>
          </a:p>
        </p:txBody>
      </p:sp>
      <p:grpSp>
        <p:nvGrpSpPr>
          <p:cNvPr id="2560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14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60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10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1520" y="3166580"/>
            <a:ext cx="3155203" cy="3358764"/>
          </a:xfrm>
          <a:prstGeom prst="roundRect">
            <a:avLst>
              <a:gd name="adj" fmla="val 8651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25608" name="TextBox 3"/>
          <p:cNvSpPr txBox="1">
            <a:spLocks noChangeArrowheads="1"/>
          </p:cNvSpPr>
          <p:nvPr/>
        </p:nvSpPr>
        <p:spPr bwMode="auto">
          <a:xfrm>
            <a:off x="3875088" y="3182938"/>
            <a:ext cx="49942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omic Sans MS" pitchFamily="66" charset="0"/>
              </a:rPr>
              <a:t>_________________________</a:t>
            </a:r>
          </a:p>
          <a:p>
            <a:r>
              <a:rPr lang="ru-RU" sz="2400">
                <a:latin typeface="Comic Sans MS" pitchFamily="66" charset="0"/>
              </a:rPr>
              <a:t>_________________________</a:t>
            </a:r>
          </a:p>
          <a:p>
            <a:r>
              <a:rPr lang="ru-RU" sz="2400">
                <a:latin typeface="Comic Sans MS" pitchFamily="66" charset="0"/>
              </a:rPr>
              <a:t>_________________________</a:t>
            </a:r>
          </a:p>
          <a:p>
            <a:r>
              <a:rPr lang="ru-RU" sz="2400">
                <a:latin typeface="Comic Sans MS" pitchFamily="66" charset="0"/>
              </a:rPr>
              <a:t>_________________________</a:t>
            </a:r>
          </a:p>
          <a:p>
            <a:r>
              <a:rPr lang="ru-RU" sz="2400">
                <a:latin typeface="Comic Sans MS" pitchFamily="66" charset="0"/>
              </a:rPr>
              <a:t>_________________________</a:t>
            </a:r>
          </a:p>
          <a:p>
            <a:r>
              <a:rPr lang="ru-RU" sz="2400">
                <a:latin typeface="Comic Sans MS" pitchFamily="66" charset="0"/>
              </a:rPr>
              <a:t>_________________________</a:t>
            </a:r>
          </a:p>
          <a:p>
            <a:r>
              <a:rPr lang="ru-RU" sz="2400">
                <a:latin typeface="Comic Sans MS" pitchFamily="66" charset="0"/>
              </a:rPr>
              <a:t>_________________________</a:t>
            </a:r>
          </a:p>
          <a:p>
            <a:r>
              <a:rPr lang="ru-RU" sz="2400">
                <a:latin typeface="Comic Sans MS" pitchFamily="66" charset="0"/>
              </a:rPr>
              <a:t>_________________________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7659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650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7655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2000" y="2169205"/>
            <a:ext cx="8640000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1. БЛЕСК ИСКУССТВ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999" y="3650015"/>
            <a:ext cx="8640000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2. СВЯЩЕННОДЕЙСТВИЕ ТЕАТРА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264669" y="972000"/>
            <a:ext cx="8627811" cy="2377142"/>
          </a:xfrm>
          <a:prstGeom prst="roundRect">
            <a:avLst>
              <a:gd name="adj" fmla="val 10887"/>
            </a:avLst>
          </a:prstGeom>
          <a:blipFill>
            <a:blip r:embed="rId2" cstate="email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5083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</a:t>
            </a:r>
            <a:r>
              <a:rPr lang="ru-RU" sz="2800">
                <a:latin typeface="Comic Sans MS" pitchFamily="66" charset="0"/>
              </a:rPr>
              <a:t> Используя учебник  (§ 28), напиши в первой строке таблицы, какие культурные достижения Афин должны были особенно привлекать путешественников. Во второй строке объясни, почему.</a:t>
            </a:r>
          </a:p>
        </p:txBody>
      </p:sp>
      <p:grpSp>
        <p:nvGrpSpPr>
          <p:cNvPr id="28676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8695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677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8691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БЛЕСК ИСКУССТВ</a:t>
            </a:r>
          </a:p>
        </p:txBody>
      </p:sp>
      <p:graphicFrame>
        <p:nvGraphicFramePr>
          <p:cNvPr id="28697" name="Group 25"/>
          <p:cNvGraphicFramePr>
            <a:graphicFrameLocks noGrp="1"/>
          </p:cNvGraphicFramePr>
          <p:nvPr/>
        </p:nvGraphicFramePr>
        <p:xfrm>
          <a:off x="252413" y="3632200"/>
          <a:ext cx="8639175" cy="3101975"/>
        </p:xfrm>
        <a:graphic>
          <a:graphicData uri="http://schemas.openxmlformats.org/drawingml/2006/table">
            <a:tbl>
              <a:tblPr/>
              <a:tblGrid>
                <a:gridCol w="719137"/>
                <a:gridCol w="7920038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Путешественников должны были особенно привлекать такие культурные достижения Афин: ________________________________________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_______________________________________,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4205</TotalTime>
  <Words>774</Words>
  <Application>Microsoft Office PowerPoint</Application>
  <PresentationFormat>Экран (4:3)</PresentationFormat>
  <Paragraphs>157</Paragraphs>
  <Slides>20</Slides>
  <Notes>12</Notes>
  <HiddenSlides>3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Comic Sans MS</vt:lpstr>
      <vt:lpstr>Arial</vt:lpstr>
      <vt:lpstr>Calibri</vt:lpstr>
      <vt:lpstr>Times New Roman</vt:lpstr>
      <vt:lpstr>Тема1</vt:lpstr>
      <vt:lpstr>Тема1</vt:lpstr>
      <vt:lpstr>Тема1</vt:lpstr>
      <vt:lpstr>Тема1</vt:lpstr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СТОЛИЦА ИСКУССТВ ЭЛЛАДЫ</dc:title>
  <dc:creator>Telli</dc:creator>
  <cp:lastModifiedBy>Admin</cp:lastModifiedBy>
  <cp:revision>218</cp:revision>
  <dcterms:created xsi:type="dcterms:W3CDTF">2012-04-06T18:00:09Z</dcterms:created>
  <dcterms:modified xsi:type="dcterms:W3CDTF">2012-12-03T18:03:07Z</dcterms:modified>
</cp:coreProperties>
</file>