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3" r:id="rId3"/>
    <p:sldId id="265" r:id="rId4"/>
    <p:sldId id="266" r:id="rId5"/>
    <p:sldId id="271" r:id="rId6"/>
    <p:sldId id="270" r:id="rId7"/>
    <p:sldId id="269" r:id="rId8"/>
    <p:sldId id="272" r:id="rId9"/>
    <p:sldId id="276" r:id="rId10"/>
    <p:sldId id="274" r:id="rId11"/>
    <p:sldId id="277" r:id="rId12"/>
    <p:sldId id="275" r:id="rId13"/>
    <p:sldId id="278" r:id="rId14"/>
    <p:sldId id="279" r:id="rId15"/>
    <p:sldId id="273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50403"/>
    <a:srgbClr val="990000"/>
    <a:srgbClr val="0000CC"/>
    <a:srgbClr val="FFDDBF"/>
    <a:srgbClr val="EBBB8A"/>
    <a:srgbClr val="E7B98A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021" autoAdjust="0"/>
    <p:restoredTop sz="75579" autoAdjust="0"/>
  </p:normalViewPr>
  <p:slideViewPr>
    <p:cSldViewPr>
      <p:cViewPr varScale="1">
        <p:scale>
          <a:sx n="110" d="100"/>
          <a:sy n="110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EA0445-E123-4A83-AD46-20671C9F3580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D37C18-425D-458A-8D37-C0E5B5184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http://www.hrs-bad-laer.de/2001_2002/Projekte/roemer/Essen.jpg</a:t>
            </a: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991206-FC8D-429B-8ECF-03E32306A4D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 </a:t>
            </a:r>
          </a:p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EC1FBF-23CF-4DC9-B9FE-7AD9F9B7FF8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1803D7-2998-4D5E-A271-DB6D9FA219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034032-506E-4DE6-8922-8152E2CC73E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Тиберий и Гай Гракхи. Эжен Гийом. 1853 г.</a:t>
            </a:r>
          </a:p>
          <a:p>
            <a:pPr>
              <a:spcBef>
                <a:spcPct val="0"/>
              </a:spcBef>
            </a:pPr>
            <a:r>
              <a:rPr lang="ru-RU" smtClean="0"/>
              <a:t>Рисунок -</a:t>
            </a:r>
            <a:r>
              <a:rPr lang="en-US" smtClean="0"/>
              <a:t>http://www.musee-orsay.fr/typo3temp/zoom/tmp_52a302abca604638f5ccf16818c65093.gif</a:t>
            </a: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DE14AB-6E8C-4BB7-8C39-ED533FBEB1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9F3DB1-E4BA-412C-B316-F89DA232A30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Тиберий и Гай Гракхи. Эжен Гийом. 1853 г.</a:t>
            </a:r>
          </a:p>
          <a:p>
            <a:pPr>
              <a:spcBef>
                <a:spcPct val="0"/>
              </a:spcBef>
            </a:pPr>
            <a:r>
              <a:rPr lang="ru-RU" smtClean="0"/>
              <a:t>Рисунок -</a:t>
            </a:r>
            <a:r>
              <a:rPr lang="en-US" smtClean="0"/>
              <a:t>http://www.musee-orsay.fr/typo3temp/zoom/tmp_52a302abca604638f5ccf16818c65093.gif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240025-25F1-438F-A91A-52E6211A0C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4599C6-2B57-4CCA-9C51-1BDF61B9672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Кнопка – ссылка на скрытый слайд с заданием максимального уровня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7FD222-5697-477A-8176-EB3E871AC6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Скрытый слайд. Задание максимального уровня.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B977F2-2F7E-47E2-B810-24F5D259C1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4C19A6-F587-413A-86E5-79E62585B2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– учебник стр. 226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A0CF62-39DF-4220-A506-FFCEC843FAC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- </a:t>
            </a:r>
            <a:r>
              <a:rPr lang="en-US" smtClean="0"/>
              <a:t>http://donturistik.ru/wp-content/uploads/2012/03/senado.jpg</a:t>
            </a: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C46D76-AB07-40BE-A9B6-6907A2A2CB7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1D8D69-A48D-45EC-B8EA-74A692C208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схемы со стр. 228. Схема не анимирована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55B4A4-5C0C-40BE-81C5-2D5B4241BD8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C2FC-AE8E-4B04-8331-6512DD823589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D3B6-A7D2-478A-AD4B-7B3D54EA0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196FB-6777-46A1-8539-9A23977E743B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99BF9-4D22-4E84-BB79-B45A45290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DD6D9-E24C-409C-B35A-153592D885AB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D31D9-BFD6-4B31-BC09-83AF843FC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C4ED4-2F88-48DA-BED1-0AB42DE8A674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190A9-DDF1-43D1-92EB-BE946A9B4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47E72-E7D3-45B4-A365-9894F9658A62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FC3F-6CC3-48CF-9CF0-C41FE018B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87ADE-B21E-472D-93EA-55C4CD5514AB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58680-F2E4-4408-9146-54A2274EA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4F8BF-8A40-4304-844F-E1F668223D1C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D99F0-7104-44CA-95F6-1732670DF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EE4A8-9DDE-46D4-81C4-B85F5381D3BD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5BB3B-08E8-4414-85B4-409D3EAE2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8D3D3-85AD-4D0C-A0C9-DE75A1BE598B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5B59C-4EF3-40D3-B106-3B912C7E5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D62A-F344-4652-AD9D-A4AFAC6DF1EB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752A-01E9-42D6-917F-87568A476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78D89-5E15-4BAE-A198-3CE46B2CF025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4A55C-B077-4987-A526-A3E299314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CA9600-B7A4-4025-9672-D5E696FA938D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59594F-6455-485B-90DA-70B0168B0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8.jpeg"/><Relationship Id="rId4" Type="http://schemas.openxmlformats.org/officeDocument/2006/relationships/image" Target="../media/image6.gi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3284538"/>
            <a:ext cx="5857875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ПЕРЕМЕНА     «</a:t>
            </a:r>
            <a:r>
              <a:rPr lang="ru-RU" dirty="0" smtClean="0"/>
              <a:t>РИМСКИХ НРАВОВ»</a:t>
            </a:r>
            <a:endParaRPr lang="ru-RU" dirty="0"/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240463"/>
            <a:ext cx="6300788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 37.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Йошкар-Ола).</a:t>
            </a:r>
          </a:p>
        </p:txBody>
      </p:sp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0" y="980728"/>
            <a:ext cx="8640000" cy="4802100"/>
          </a:xfrm>
          <a:prstGeom prst="roundRect">
            <a:avLst>
              <a:gd name="adj" fmla="val 5665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50" dirty="0"/>
              <a:t>«ОБЩЕЕ ДЕЛО» И РАЗНЫЕ ИНТЕРЕСЫ</a:t>
            </a:r>
          </a:p>
        </p:txBody>
      </p:sp>
      <p:grpSp>
        <p:nvGrpSpPr>
          <p:cNvPr id="3072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7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3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3268663" y="849313"/>
            <a:ext cx="2606675" cy="511175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На улицах Рима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2000" y="5877272"/>
            <a:ext cx="8640000" cy="919401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	Найди </a:t>
            </a:r>
            <a:r>
              <a:rPr lang="ru-RU" sz="2400" dirty="0">
                <a:latin typeface="+mn-lt"/>
              </a:rPr>
              <a:t>на рисунке сенатора, всадника, </a:t>
            </a:r>
            <a:r>
              <a:rPr lang="ru-RU" sz="2400" dirty="0">
                <a:latin typeface="+mn-lt"/>
              </a:rPr>
              <a:t>граждан-бедняков</a:t>
            </a:r>
            <a:r>
              <a:rPr lang="ru-RU" sz="2400" dirty="0">
                <a:latin typeface="+mn-lt"/>
              </a:rPr>
              <a:t>, рабов</a:t>
            </a:r>
            <a:r>
              <a:rPr lang="ru-RU" sz="2400" dirty="0">
                <a:latin typeface="+mn-lt"/>
              </a:rPr>
              <a:t>. Чем </a:t>
            </a:r>
            <a:r>
              <a:rPr lang="ru-RU" sz="2400" dirty="0">
                <a:latin typeface="+mn-lt"/>
              </a:rPr>
              <a:t>отличается образ жизни каждого? </a:t>
            </a:r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828000" y="5985312"/>
            <a:ext cx="252000" cy="252000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1" tIns="562479" rIns="15240" bIns="562477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50" dirty="0"/>
              <a:t>«ОБЩЕЕ ДЕЛО» И РАЗНЫЕ ИНТЕРЕСЫ</a:t>
            </a:r>
          </a:p>
        </p:txBody>
      </p:sp>
      <p:grpSp>
        <p:nvGrpSpPr>
          <p:cNvPr id="3277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81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80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42863" y="804863"/>
            <a:ext cx="9485313" cy="6059487"/>
            <a:chOff x="-42672" y="804810"/>
            <a:chExt cx="9485376" cy="605928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39945" y="1174685"/>
              <a:ext cx="8064554" cy="5567178"/>
            </a:xfrm>
            <a:custGeom>
              <a:avLst/>
              <a:gdLst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431696 w 7920000"/>
                <a:gd name="connsiteY6" fmla="*/ 5028487 h 5028487"/>
                <a:gd name="connsiteX7" fmla="*/ 0 w 7920000"/>
                <a:gd name="connsiteY7" fmla="*/ 4596791 h 5028487"/>
                <a:gd name="connsiteX8" fmla="*/ 0 w 7920000"/>
                <a:gd name="connsiteY8" fmla="*/ 431696 h 5028487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1826400 w 7920000"/>
                <a:gd name="connsiteY6" fmla="*/ 5031598 h 5031598"/>
                <a:gd name="connsiteX7" fmla="*/ 431696 w 7920000"/>
                <a:gd name="connsiteY7" fmla="*/ 5028487 h 5031598"/>
                <a:gd name="connsiteX8" fmla="*/ 0 w 7920000"/>
                <a:gd name="connsiteY8" fmla="*/ 4596791 h 5031598"/>
                <a:gd name="connsiteX9" fmla="*/ 0 w 7920000"/>
                <a:gd name="connsiteY9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1826400 w 7920000"/>
                <a:gd name="connsiteY7" fmla="*/ 5031598 h 5031598"/>
                <a:gd name="connsiteX8" fmla="*/ 431696 w 7920000"/>
                <a:gd name="connsiteY8" fmla="*/ 5028487 h 5031598"/>
                <a:gd name="connsiteX9" fmla="*/ 0 w 7920000"/>
                <a:gd name="connsiteY9" fmla="*/ 4596791 h 5031598"/>
                <a:gd name="connsiteX10" fmla="*/ 0 w 7920000"/>
                <a:gd name="connsiteY10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1826400 w 7920000"/>
                <a:gd name="connsiteY7" fmla="*/ 5031598 h 5031598"/>
                <a:gd name="connsiteX8" fmla="*/ 431696 w 7920000"/>
                <a:gd name="connsiteY8" fmla="*/ 5028487 h 5031598"/>
                <a:gd name="connsiteX9" fmla="*/ 0 w 7920000"/>
                <a:gd name="connsiteY9" fmla="*/ 4596791 h 5031598"/>
                <a:gd name="connsiteX10" fmla="*/ 0 w 7920000"/>
                <a:gd name="connsiteY10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1826400 w 7920000"/>
                <a:gd name="connsiteY7" fmla="*/ 5031598 h 5031598"/>
                <a:gd name="connsiteX8" fmla="*/ 431696 w 7920000"/>
                <a:gd name="connsiteY8" fmla="*/ 5028487 h 5031598"/>
                <a:gd name="connsiteX9" fmla="*/ 0 w 7920000"/>
                <a:gd name="connsiteY9" fmla="*/ 4596791 h 5031598"/>
                <a:gd name="connsiteX10" fmla="*/ 0 w 7920000"/>
                <a:gd name="connsiteY10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2496960 w 7920000"/>
                <a:gd name="connsiteY7" fmla="*/ 4421997 h 5031598"/>
                <a:gd name="connsiteX8" fmla="*/ 1826400 w 7920000"/>
                <a:gd name="connsiteY8" fmla="*/ 5031598 h 5031598"/>
                <a:gd name="connsiteX9" fmla="*/ 431696 w 7920000"/>
                <a:gd name="connsiteY9" fmla="*/ 5028487 h 5031598"/>
                <a:gd name="connsiteX10" fmla="*/ 0 w 7920000"/>
                <a:gd name="connsiteY10" fmla="*/ 4596791 h 5031598"/>
                <a:gd name="connsiteX11" fmla="*/ 0 w 7920000"/>
                <a:gd name="connsiteY11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1806080 w 7920000"/>
                <a:gd name="connsiteY7" fmla="*/ 4259437 h 5031598"/>
                <a:gd name="connsiteX8" fmla="*/ 1826400 w 7920000"/>
                <a:gd name="connsiteY8" fmla="*/ 5031598 h 5031598"/>
                <a:gd name="connsiteX9" fmla="*/ 431696 w 7920000"/>
                <a:gd name="connsiteY9" fmla="*/ 5028487 h 5031598"/>
                <a:gd name="connsiteX10" fmla="*/ 0 w 7920000"/>
                <a:gd name="connsiteY10" fmla="*/ 4596791 h 5031598"/>
                <a:gd name="connsiteX11" fmla="*/ 0 w 7920000"/>
                <a:gd name="connsiteY11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1806080 w 7920000"/>
                <a:gd name="connsiteY7" fmla="*/ 4259437 h 5031598"/>
                <a:gd name="connsiteX8" fmla="*/ 1826400 w 7920000"/>
                <a:gd name="connsiteY8" fmla="*/ 5031598 h 5031598"/>
                <a:gd name="connsiteX9" fmla="*/ 431696 w 7920000"/>
                <a:gd name="connsiteY9" fmla="*/ 5028487 h 5031598"/>
                <a:gd name="connsiteX10" fmla="*/ 0 w 7920000"/>
                <a:gd name="connsiteY10" fmla="*/ 4596791 h 5031598"/>
                <a:gd name="connsiteX11" fmla="*/ 0 w 7920000"/>
                <a:gd name="connsiteY11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1806080 w 7920000"/>
                <a:gd name="connsiteY7" fmla="*/ 4259437 h 5031598"/>
                <a:gd name="connsiteX8" fmla="*/ 1826400 w 7920000"/>
                <a:gd name="connsiteY8" fmla="*/ 5031598 h 5031598"/>
                <a:gd name="connsiteX9" fmla="*/ 431696 w 7920000"/>
                <a:gd name="connsiteY9" fmla="*/ 5028487 h 5031598"/>
                <a:gd name="connsiteX10" fmla="*/ 0 w 7920000"/>
                <a:gd name="connsiteY10" fmla="*/ 4596791 h 5031598"/>
                <a:gd name="connsiteX11" fmla="*/ 0 w 7920000"/>
                <a:gd name="connsiteY11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1806080 w 7920000"/>
                <a:gd name="connsiteY7" fmla="*/ 4259437 h 5031598"/>
                <a:gd name="connsiteX8" fmla="*/ 1826400 w 7920000"/>
                <a:gd name="connsiteY8" fmla="*/ 5031598 h 5031598"/>
                <a:gd name="connsiteX9" fmla="*/ 431696 w 7920000"/>
                <a:gd name="connsiteY9" fmla="*/ 5028487 h 5031598"/>
                <a:gd name="connsiteX10" fmla="*/ 0 w 7920000"/>
                <a:gd name="connsiteY10" fmla="*/ 4596791 h 5031598"/>
                <a:gd name="connsiteX11" fmla="*/ 0 w 7920000"/>
                <a:gd name="connsiteY11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5402720 w 7920000"/>
                <a:gd name="connsiteY7" fmla="*/ 488935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6113920 w 7920000"/>
                <a:gd name="connsiteY7" fmla="*/ 432039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6113920 w 7920000"/>
                <a:gd name="connsiteY7" fmla="*/ 432039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6154560 w 7920000"/>
                <a:gd name="connsiteY7" fmla="*/ 423911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6154560 w 7920000"/>
                <a:gd name="connsiteY7" fmla="*/ 423911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6154560 w 7920000"/>
                <a:gd name="connsiteY7" fmla="*/ 423911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6093600 w 7920000"/>
                <a:gd name="connsiteY7" fmla="*/ 427975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31598"/>
                <a:gd name="connsiteX1" fmla="*/ 431696 w 7920000"/>
                <a:gd name="connsiteY1" fmla="*/ 0 h 5031598"/>
                <a:gd name="connsiteX2" fmla="*/ 7488304 w 7920000"/>
                <a:gd name="connsiteY2" fmla="*/ 0 h 5031598"/>
                <a:gd name="connsiteX3" fmla="*/ 7920000 w 7920000"/>
                <a:gd name="connsiteY3" fmla="*/ 431696 h 5031598"/>
                <a:gd name="connsiteX4" fmla="*/ 7920000 w 7920000"/>
                <a:gd name="connsiteY4" fmla="*/ 4596791 h 5031598"/>
                <a:gd name="connsiteX5" fmla="*/ 7488304 w 7920000"/>
                <a:gd name="connsiteY5" fmla="*/ 5028487 h 5031598"/>
                <a:gd name="connsiteX6" fmla="*/ 6113920 w 7920000"/>
                <a:gd name="connsiteY6" fmla="*/ 5011277 h 5031598"/>
                <a:gd name="connsiteX7" fmla="*/ 6122175 w 7920000"/>
                <a:gd name="connsiteY7" fmla="*/ 4260707 h 5031598"/>
                <a:gd name="connsiteX8" fmla="*/ 1806080 w 7920000"/>
                <a:gd name="connsiteY8" fmla="*/ 4259437 h 5031598"/>
                <a:gd name="connsiteX9" fmla="*/ 1826400 w 7920000"/>
                <a:gd name="connsiteY9" fmla="*/ 5031598 h 5031598"/>
                <a:gd name="connsiteX10" fmla="*/ 431696 w 7920000"/>
                <a:gd name="connsiteY10" fmla="*/ 5028487 h 5031598"/>
                <a:gd name="connsiteX11" fmla="*/ 0 w 7920000"/>
                <a:gd name="connsiteY11" fmla="*/ 4596791 h 5031598"/>
                <a:gd name="connsiteX12" fmla="*/ 0 w 7920000"/>
                <a:gd name="connsiteY12" fmla="*/ 431696 h 5031598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806080 w 7920000"/>
                <a:gd name="connsiteY8" fmla="*/ 4259437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1807350 w 7920000"/>
                <a:gd name="connsiteY9" fmla="*/ 5026836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1796555 w 7920000"/>
                <a:gd name="connsiteY8" fmla="*/ 4268962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9980 w 7920000"/>
                <a:gd name="connsiteY8" fmla="*/ 4273264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9980 w 7920000"/>
                <a:gd name="connsiteY8" fmla="*/ 4273264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6122175 w 7920000"/>
                <a:gd name="connsiteY7" fmla="*/ 4260707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6113920 w 7920000"/>
                <a:gd name="connsiteY6" fmla="*/ 5011277 h 5028487"/>
                <a:gd name="connsiteX7" fmla="*/ 5393512 w 7920000"/>
                <a:gd name="connsiteY7" fmla="*/ 4273612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9545 w 7920000"/>
                <a:gd name="connsiteY6" fmla="*/ 5006977 h 5028487"/>
                <a:gd name="connsiteX7" fmla="*/ 5393512 w 7920000"/>
                <a:gd name="connsiteY7" fmla="*/ 4273612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9545 w 7920000"/>
                <a:gd name="connsiteY6" fmla="*/ 5006977 h 5028487"/>
                <a:gd name="connsiteX7" fmla="*/ 5407800 w 7920000"/>
                <a:gd name="connsiteY7" fmla="*/ 4277913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9545 w 7920000"/>
                <a:gd name="connsiteY6" fmla="*/ 5006977 h 5028487"/>
                <a:gd name="connsiteX7" fmla="*/ 5407800 w 7920000"/>
                <a:gd name="connsiteY7" fmla="*/ 4277913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9545 w 7920000"/>
                <a:gd name="connsiteY6" fmla="*/ 5006977 h 5028487"/>
                <a:gd name="connsiteX7" fmla="*/ 5393512 w 7920000"/>
                <a:gd name="connsiteY7" fmla="*/ 4277913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9545 w 7920000"/>
                <a:gd name="connsiteY6" fmla="*/ 5006977 h 5028487"/>
                <a:gd name="connsiteX7" fmla="*/ 5393512 w 7920000"/>
                <a:gd name="connsiteY7" fmla="*/ 4277913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9545 w 7920000"/>
                <a:gd name="connsiteY6" fmla="*/ 5006977 h 5028487"/>
                <a:gd name="connsiteX7" fmla="*/ 5393512 w 7920000"/>
                <a:gd name="connsiteY7" fmla="*/ 4277913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393512 w 7920000"/>
                <a:gd name="connsiteY7" fmla="*/ 4277913 h 5028487"/>
                <a:gd name="connsiteX8" fmla="*/ 2525217 w 7920000"/>
                <a:gd name="connsiteY8" fmla="*/ 4273265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393512 w 7920000"/>
                <a:gd name="connsiteY7" fmla="*/ 4277913 h 5028487"/>
                <a:gd name="connsiteX8" fmla="*/ 2520455 w 7920000"/>
                <a:gd name="connsiteY8" fmla="*/ 4281869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393512 w 7920000"/>
                <a:gd name="connsiteY7" fmla="*/ 4277913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393512 w 7920000"/>
                <a:gd name="connsiteY7" fmla="*/ 4277913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393512 w 7920000"/>
                <a:gd name="connsiteY7" fmla="*/ 4277913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393512 w 7920000"/>
                <a:gd name="connsiteY7" fmla="*/ 4277913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393512 w 7920000"/>
                <a:gd name="connsiteY7" fmla="*/ 4277913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4782 w 7920000"/>
                <a:gd name="connsiteY6" fmla="*/ 5002676 h 5028487"/>
                <a:gd name="connsiteX7" fmla="*/ 5400656 w 7920000"/>
                <a:gd name="connsiteY7" fmla="*/ 4312327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7163 w 7920000"/>
                <a:gd name="connsiteY6" fmla="*/ 5004827 h 5028487"/>
                <a:gd name="connsiteX7" fmla="*/ 5400656 w 7920000"/>
                <a:gd name="connsiteY7" fmla="*/ 4312327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7163 w 7920000"/>
                <a:gd name="connsiteY6" fmla="*/ 5004827 h 5028487"/>
                <a:gd name="connsiteX7" fmla="*/ 5400656 w 7920000"/>
                <a:gd name="connsiteY7" fmla="*/ 4312327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7163 w 7920000"/>
                <a:gd name="connsiteY6" fmla="*/ 5004827 h 5028487"/>
                <a:gd name="connsiteX7" fmla="*/ 5400656 w 7920000"/>
                <a:gd name="connsiteY7" fmla="*/ 4312327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7163 w 7920000"/>
                <a:gd name="connsiteY6" fmla="*/ 5004827 h 5028487"/>
                <a:gd name="connsiteX7" fmla="*/ 5400656 w 7920000"/>
                <a:gd name="connsiteY7" fmla="*/ 4312327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  <a:gd name="connsiteX0" fmla="*/ 0 w 7920000"/>
                <a:gd name="connsiteY0" fmla="*/ 431696 h 5028487"/>
                <a:gd name="connsiteX1" fmla="*/ 431696 w 7920000"/>
                <a:gd name="connsiteY1" fmla="*/ 0 h 5028487"/>
                <a:gd name="connsiteX2" fmla="*/ 7488304 w 7920000"/>
                <a:gd name="connsiteY2" fmla="*/ 0 h 5028487"/>
                <a:gd name="connsiteX3" fmla="*/ 7920000 w 7920000"/>
                <a:gd name="connsiteY3" fmla="*/ 431696 h 5028487"/>
                <a:gd name="connsiteX4" fmla="*/ 7920000 w 7920000"/>
                <a:gd name="connsiteY4" fmla="*/ 4596791 h 5028487"/>
                <a:gd name="connsiteX5" fmla="*/ 7488304 w 7920000"/>
                <a:gd name="connsiteY5" fmla="*/ 5028487 h 5028487"/>
                <a:gd name="connsiteX6" fmla="*/ 5397163 w 7920000"/>
                <a:gd name="connsiteY6" fmla="*/ 5004827 h 5028487"/>
                <a:gd name="connsiteX7" fmla="*/ 5400656 w 7920000"/>
                <a:gd name="connsiteY7" fmla="*/ 4312327 h 5028487"/>
                <a:gd name="connsiteX8" fmla="*/ 2515693 w 7920000"/>
                <a:gd name="connsiteY8" fmla="*/ 4309830 h 5028487"/>
                <a:gd name="connsiteX9" fmla="*/ 2521725 w 7920000"/>
                <a:gd name="connsiteY9" fmla="*/ 5026837 h 5028487"/>
                <a:gd name="connsiteX10" fmla="*/ 431696 w 7920000"/>
                <a:gd name="connsiteY10" fmla="*/ 5028487 h 5028487"/>
                <a:gd name="connsiteX11" fmla="*/ 0 w 7920000"/>
                <a:gd name="connsiteY11" fmla="*/ 4596791 h 5028487"/>
                <a:gd name="connsiteX12" fmla="*/ 0 w 7920000"/>
                <a:gd name="connsiteY12" fmla="*/ 431696 h 502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0000" h="5028487">
                  <a:moveTo>
                    <a:pt x="0" y="431696"/>
                  </a:moveTo>
                  <a:cubicBezTo>
                    <a:pt x="0" y="193277"/>
                    <a:pt x="193277" y="0"/>
                    <a:pt x="431696" y="0"/>
                  </a:cubicBezTo>
                  <a:lnTo>
                    <a:pt x="7488304" y="0"/>
                  </a:lnTo>
                  <a:cubicBezTo>
                    <a:pt x="7726723" y="0"/>
                    <a:pt x="7920000" y="193277"/>
                    <a:pt x="7920000" y="431696"/>
                  </a:cubicBezTo>
                  <a:lnTo>
                    <a:pt x="7920000" y="4596791"/>
                  </a:lnTo>
                  <a:cubicBezTo>
                    <a:pt x="7920000" y="4835210"/>
                    <a:pt x="7726723" y="5028487"/>
                    <a:pt x="7488304" y="5028487"/>
                  </a:cubicBezTo>
                  <a:lnTo>
                    <a:pt x="5397163" y="5004827"/>
                  </a:lnTo>
                  <a:cubicBezTo>
                    <a:pt x="5399769" y="4685095"/>
                    <a:pt x="5400285" y="4643662"/>
                    <a:pt x="5400656" y="4312327"/>
                  </a:cubicBezTo>
                  <a:lnTo>
                    <a:pt x="2515693" y="4309830"/>
                  </a:lnTo>
                  <a:cubicBezTo>
                    <a:pt x="2519449" y="4622156"/>
                    <a:pt x="2515734" y="4637209"/>
                    <a:pt x="2521725" y="5026837"/>
                  </a:cubicBezTo>
                  <a:lnTo>
                    <a:pt x="431696" y="5028487"/>
                  </a:lnTo>
                  <a:cubicBezTo>
                    <a:pt x="193277" y="5028487"/>
                    <a:pt x="0" y="4835210"/>
                    <a:pt x="0" y="4596791"/>
                  </a:cubicBezTo>
                  <a:lnTo>
                    <a:pt x="0" y="43169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196000" y="1476000"/>
              <a:ext cx="485775" cy="82867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080000" y="2963515"/>
              <a:ext cx="504825" cy="92392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72348" y="3919711"/>
              <a:ext cx="523875" cy="73342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994173" y="4797152"/>
              <a:ext cx="1371600" cy="74295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124000" y="5781302"/>
              <a:ext cx="514350" cy="90297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469650" y="5781302"/>
              <a:ext cx="514350" cy="90297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867580" y="4819041"/>
              <a:ext cx="1371600" cy="74295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8028384" y="3933056"/>
              <a:ext cx="485775" cy="8001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572900" y="3122231"/>
              <a:ext cx="838200" cy="8001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020000" y="2412000"/>
              <a:ext cx="742950" cy="8382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455109" y="1476000"/>
              <a:ext cx="485775" cy="82867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619672" y="2412000"/>
              <a:ext cx="428625" cy="84772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320802" y="6112718"/>
              <a:ext cx="819150" cy="62865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148064" y="6160343"/>
              <a:ext cx="590550" cy="5334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6000" y="1772816"/>
              <a:ext cx="458715" cy="4715009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050403"/>
              </a:solidFill>
            </a:ln>
          </p:spPr>
          <p:txBody>
            <a:bodyPr vert="wordArtVert" wrap="none" lIns="0" r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spc="-300" dirty="0">
                  <a:solidFill>
                    <a:srgbClr val="050403"/>
                  </a:solidFill>
                  <a:latin typeface="+mn-lt"/>
                </a:rPr>
                <a:t>провинциалы</a:t>
              </a:r>
              <a:endParaRPr lang="ru-RU" sz="2200" b="1" spc="-300" dirty="0">
                <a:solidFill>
                  <a:srgbClr val="050403"/>
                </a:solidFill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62642" y="1772816"/>
              <a:ext cx="458715" cy="4715009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050403"/>
              </a:solidFill>
            </a:ln>
          </p:spPr>
          <p:txBody>
            <a:bodyPr vert="wordArtVert" wrap="none" lIns="0" r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spc="-300" dirty="0">
                  <a:solidFill>
                    <a:srgbClr val="050403"/>
                  </a:solidFill>
                  <a:latin typeface="+mn-lt"/>
                </a:rPr>
                <a:t>провинциалы</a:t>
              </a:r>
              <a:endParaRPr lang="ru-RU" sz="2200" b="1" spc="-300" dirty="0">
                <a:solidFill>
                  <a:srgbClr val="050403"/>
                </a:solidFill>
                <a:latin typeface="+mn-lt"/>
              </a:endParaRPr>
            </a:p>
          </p:txBody>
        </p:sp>
        <p:sp>
          <p:nvSpPr>
            <p:cNvPr id="32797" name="Прямоугольник 7"/>
            <p:cNvSpPr>
              <a:spLocks noChangeArrowheads="1"/>
            </p:cNvSpPr>
            <p:nvPr/>
          </p:nvSpPr>
          <p:spPr bwMode="auto">
            <a:xfrm>
              <a:off x="3288464" y="804810"/>
              <a:ext cx="26516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РИМСКИЕ ГРАЖДАНЕ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771985" y="1425501"/>
              <a:ext cx="3600474" cy="923894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anchor="ctr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50403"/>
                  </a:solidFill>
                  <a:latin typeface="+mn-lt"/>
                </a:rPr>
                <a:t>Сенаторы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050403"/>
                  </a:solidFill>
                  <a:latin typeface="+mn-lt"/>
                </a:rPr>
                <a:t>богатые землевладельцы с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050403"/>
                  </a:solidFill>
                  <a:latin typeface="+mn-lt"/>
                </a:rPr>
                <a:t>имуществом в 1 млн монет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24280" y="2343046"/>
              <a:ext cx="4859370" cy="923894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anchor="ctr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50403"/>
                  </a:solidFill>
                  <a:latin typeface="+mn-lt"/>
                </a:rPr>
                <a:t>Всадники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050403"/>
                  </a:solidFill>
                  <a:latin typeface="+mn-lt"/>
                </a:rPr>
                <a:t>богатые торговцы и землевладельцы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050403"/>
                  </a:solidFill>
                  <a:latin typeface="+mn-lt"/>
                </a:rPr>
                <a:t>с имуществом в 600 тыс. монет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619452" y="3276465"/>
              <a:ext cx="2592405" cy="646092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anchor="ctr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50403"/>
                  </a:solidFill>
                  <a:latin typeface="+mn-lt"/>
                </a:rPr>
                <a:t>Легионеры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050403"/>
                  </a:solidFill>
                  <a:latin typeface="+mn-lt"/>
                </a:rPr>
                <a:t>с жалованьем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211857" y="3276465"/>
              <a:ext cx="3313134" cy="646092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anchor="ctr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50403"/>
                  </a:solidFill>
                  <a:latin typeface="+mn-lt"/>
                </a:rPr>
                <a:t>Ветераны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050403"/>
                  </a:solidFill>
                  <a:latin typeface="+mn-lt"/>
                </a:rPr>
                <a:t>с земельным участком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152724" y="3924144"/>
              <a:ext cx="6838995" cy="719114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50403"/>
                  </a:solidFill>
                  <a:latin typeface="+mn-lt"/>
                </a:rPr>
                <a:t>Ремесленники</a:t>
              </a:r>
              <a:r>
                <a:rPr lang="ru-RU" sz="2000" dirty="0">
                  <a:solidFill>
                    <a:srgbClr val="050403"/>
                  </a:solidFill>
                  <a:latin typeface="+mn-lt"/>
                </a:rPr>
                <a:t> и </a:t>
              </a:r>
              <a:r>
                <a:rPr lang="ru-RU" sz="2000" b="1" dirty="0">
                  <a:solidFill>
                    <a:srgbClr val="050403"/>
                  </a:solidFill>
                  <a:latin typeface="+mn-lt"/>
                </a:rPr>
                <a:t>мелкие торговцы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411620" y="4652782"/>
              <a:ext cx="4319616" cy="646091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50403"/>
                  </a:solidFill>
                  <a:latin typeface="+mn-lt"/>
                </a:rPr>
                <a:t>Мелкие землевладельцы </a:t>
              </a:r>
              <a:r>
                <a:rPr lang="ru-RU" sz="2000" dirty="0">
                  <a:solidFill>
                    <a:srgbClr val="050403"/>
                  </a:solidFill>
                  <a:latin typeface="+mn-lt"/>
                </a:rPr>
                <a:t>(земледельцы)</a:t>
              </a:r>
            </a:p>
          </p:txBody>
        </p:sp>
        <p:sp>
          <p:nvSpPr>
            <p:cNvPr id="32804" name="Прямоугольник 23"/>
            <p:cNvSpPr>
              <a:spLocks noChangeArrowheads="1"/>
            </p:cNvSpPr>
            <p:nvPr/>
          </p:nvSpPr>
          <p:spPr bwMode="auto">
            <a:xfrm>
              <a:off x="4182305" y="6324411"/>
              <a:ext cx="7906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latin typeface="Comic Sans MS" pitchFamily="66" charset="0"/>
                </a:rPr>
                <a:t>рабы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638634" y="5359196"/>
              <a:ext cx="3849714" cy="406387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ru-RU" sz="2000">
                  <a:solidFill>
                    <a:srgbClr val="050403"/>
                  </a:solidFill>
                  <a:latin typeface="Comic Sans MS" pitchFamily="66" charset="0"/>
                </a:rPr>
                <a:t>Римская </a:t>
              </a:r>
              <a:r>
                <a:rPr lang="ru-RU" sz="2000" b="1">
                  <a:solidFill>
                    <a:srgbClr val="050403"/>
                  </a:solidFill>
                  <a:latin typeface="Comic Sans MS" pitchFamily="66" charset="0"/>
                </a:rPr>
                <a:t>беднота</a:t>
              </a:r>
              <a:r>
                <a:rPr lang="ru-RU" sz="2000">
                  <a:solidFill>
                    <a:srgbClr val="050403"/>
                  </a:solidFill>
                  <a:latin typeface="Comic Sans MS" pitchFamily="66" charset="0"/>
                </a:rPr>
                <a:t> — люмпены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179388" y="2924175"/>
            <a:ext cx="8697912" cy="1792288"/>
            <a:chOff x="219456" y="5847928"/>
            <a:chExt cx="8698992" cy="179222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2000" y="5877272"/>
              <a:ext cx="8640000" cy="1736646"/>
            </a:xfrm>
            <a:prstGeom prst="roundRect">
              <a:avLst/>
            </a:prstGeom>
            <a:blipFill>
              <a:blip r:embed="rId19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</a:t>
              </a:r>
              <a:r>
                <a:rPr lang="ru-RU" sz="3200" dirty="0">
                  <a:latin typeface="+mn-lt"/>
                </a:rPr>
                <a:t>Раздели жителей Римской державы на группы с разными </a:t>
              </a:r>
              <a:r>
                <a:rPr lang="ru-RU" sz="3200" dirty="0">
                  <a:latin typeface="+mn-lt"/>
                </a:rPr>
                <a:t>общественными </a:t>
              </a:r>
              <a:r>
                <a:rPr lang="ru-RU" sz="3200" dirty="0">
                  <a:latin typeface="+mn-lt"/>
                </a:rPr>
                <a:t>интересами.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28000" y="6165304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50" dirty="0"/>
              <a:t>«ОБЩЕЕ ДЕЛО» И РАЗНЫЕ ИНТЕРЕСЫ</a:t>
            </a:r>
            <a:endParaRPr lang="ru-RU" sz="3200" dirty="0"/>
          </a:p>
        </p:txBody>
      </p:sp>
      <p:grpSp>
        <p:nvGrpSpPr>
          <p:cNvPr id="3481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58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1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54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4860" name="Group 44"/>
          <p:cNvGraphicFramePr>
            <a:graphicFrameLocks noGrp="1"/>
          </p:cNvGraphicFramePr>
          <p:nvPr/>
        </p:nvGraphicFramePr>
        <p:xfrm>
          <a:off x="252413" y="1196975"/>
          <a:ext cx="8640762" cy="5305425"/>
        </p:xfrm>
        <a:graphic>
          <a:graphicData uri="http://schemas.openxmlformats.org/drawingml/2006/table">
            <a:tbl>
              <a:tblPr/>
              <a:tblGrid>
                <a:gridCol w="2879725"/>
                <a:gridCol w="2879725"/>
                <a:gridCol w="28813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Богатые римские граждане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Простолюдины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Общественные слои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Наличие рабов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Мера владения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землёй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Участие в управлении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государством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Образ жизни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83750" y="2526432"/>
            <a:ext cx="8640000" cy="296251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Используя текст в учебнике (§ 37, п. 2), запиши в таблицу существенные черты положения римских граждан в обществе. Синим цветом выдели сходство в положении римских граждан, красным — различия.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1005240"/>
            <a:ext cx="8640000" cy="10556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Расставь </a:t>
            </a:r>
            <a:r>
              <a:rPr lang="ru-RU" sz="2800" dirty="0">
                <a:latin typeface="+mn-lt"/>
              </a:rPr>
              <a:t>события и явления в правильной </a:t>
            </a:r>
            <a:r>
              <a:rPr lang="ru-RU" sz="2800" dirty="0">
                <a:latin typeface="+mn-lt"/>
              </a:rPr>
              <a:t>последовательности.</a:t>
            </a:r>
            <a:endParaRPr lang="ru-RU" sz="2800" dirty="0">
              <a:latin typeface="+mn-lt"/>
            </a:endParaRPr>
          </a:p>
        </p:txBody>
      </p:sp>
      <p:grpSp>
        <p:nvGrpSpPr>
          <p:cNvPr id="3686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9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6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8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0" name="Группа 4"/>
          <p:cNvGrpSpPr>
            <a:grpSpLocks/>
          </p:cNvGrpSpPr>
          <p:nvPr/>
        </p:nvGrpSpPr>
        <p:grpSpPr bwMode="auto">
          <a:xfrm>
            <a:off x="260350" y="5962650"/>
            <a:ext cx="8623300" cy="779463"/>
            <a:chOff x="259593" y="5458406"/>
            <a:chExt cx="8624812" cy="778905"/>
          </a:xfrm>
        </p:grpSpPr>
        <p:sp>
          <p:nvSpPr>
            <p:cNvPr id="10" name="Полилиния 9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ТРИБУНЫ ПРОТИВ СЕНАТА</a:t>
            </a:r>
          </a:p>
        </p:txBody>
      </p:sp>
      <p:sp>
        <p:nvSpPr>
          <p:cNvPr id="36872" name="Прямоугольник 6"/>
          <p:cNvSpPr>
            <a:spLocks noChangeArrowheads="1"/>
          </p:cNvSpPr>
          <p:nvPr/>
        </p:nvSpPr>
        <p:spPr bwMode="auto">
          <a:xfrm>
            <a:off x="252413" y="2173288"/>
            <a:ext cx="86391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1. Простые граждане постоянно отрывались от своих хозяйств, уходя в ополчение легионов. Многие из них за долги продавали свои дома и земли богатым соседям и отправлялись в Рим.</a:t>
            </a:r>
          </a:p>
          <a:p>
            <a:r>
              <a:rPr lang="ru-RU" sz="2400">
                <a:latin typeface="Comic Sans MS" pitchFamily="66" charset="0"/>
              </a:rPr>
              <a:t>2. Богатые римляне строили собственные дома-виллы, разрабатывали виноградники, на которых работали рабы.</a:t>
            </a:r>
          </a:p>
          <a:p>
            <a:r>
              <a:rPr lang="ru-RU" sz="2400">
                <a:latin typeface="Comic Sans MS" pitchFamily="66" charset="0"/>
              </a:rPr>
              <a:t>3. Вернувшись из походов в Грецию и Азию, даже небогатые землевладельцы и ремесленники покупали себе одного-двух помощников.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980728"/>
            <a:ext cx="8640000" cy="275820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Какой процесс здесь представлен: упадка или расцвета древнеримского общества? Приведи одно–два доказательства своей точки зрения.</a:t>
            </a:r>
          </a:p>
          <a:p>
            <a:pPr indent="35718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600">
                <a:latin typeface="Comic Sans MS" pitchFamily="66" charset="0"/>
              </a:rPr>
              <a:t>Запиши в таблице два-три доказательства своего утверждения.</a:t>
            </a:r>
          </a:p>
        </p:txBody>
      </p:sp>
      <p:grpSp>
        <p:nvGrpSpPr>
          <p:cNvPr id="3891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51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47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8" name="Группа 4"/>
          <p:cNvGrpSpPr>
            <a:grpSpLocks/>
          </p:cNvGrpSpPr>
          <p:nvPr/>
        </p:nvGrpSpPr>
        <p:grpSpPr bwMode="auto">
          <a:xfrm>
            <a:off x="260350" y="5962650"/>
            <a:ext cx="8623300" cy="779463"/>
            <a:chOff x="259593" y="5458406"/>
            <a:chExt cx="8624812" cy="778905"/>
          </a:xfrm>
        </p:grpSpPr>
        <p:sp>
          <p:nvSpPr>
            <p:cNvPr id="10" name="Полилиния 9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</p:grpSp>
      <p:graphicFrame>
        <p:nvGraphicFramePr>
          <p:cNvPr id="38953" name="Group 41"/>
          <p:cNvGraphicFramePr>
            <a:graphicFrameLocks noGrp="1"/>
          </p:cNvGraphicFramePr>
          <p:nvPr/>
        </p:nvGraphicFramePr>
        <p:xfrm>
          <a:off x="252413" y="3865563"/>
          <a:ext cx="8639175" cy="200660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ТРИБУНЫ ПРОТИВ СЕНАТА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4668" y="980728"/>
            <a:ext cx="8627811" cy="15323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7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700">
                <a:latin typeface="Comic Sans MS" pitchFamily="66" charset="0"/>
              </a:rPr>
              <a:t>В борьбе Гракхов и их противников чьи действия ты — человек XXI века — считаешь недопустимыми и почему?</a:t>
            </a:r>
          </a:p>
        </p:txBody>
      </p:sp>
      <p:grpSp>
        <p:nvGrpSpPr>
          <p:cNvPr id="4096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84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6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80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ТРИБУНЫ ПРОТИВ СЕНАТА</a:t>
            </a:r>
          </a:p>
        </p:txBody>
      </p:sp>
      <p:graphicFrame>
        <p:nvGraphicFramePr>
          <p:cNvPr id="40986" name="Group 26"/>
          <p:cNvGraphicFramePr>
            <a:graphicFrameLocks noGrp="1"/>
          </p:cNvGraphicFramePr>
          <p:nvPr/>
        </p:nvGraphicFramePr>
        <p:xfrm>
          <a:off x="252413" y="2708275"/>
          <a:ext cx="8639175" cy="3832225"/>
        </p:xfrm>
        <a:graphic>
          <a:graphicData uri="http://schemas.openxmlformats.org/drawingml/2006/table">
            <a:tbl>
              <a:tblPr/>
              <a:tblGrid>
                <a:gridCol w="2447925"/>
                <a:gridCol w="61912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4293096"/>
            <a:ext cx="2434122" cy="2348880"/>
          </a:xfrm>
          <a:prstGeom prst="roundRect">
            <a:avLst>
              <a:gd name="adj" fmla="val 6784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ПЕРЕМЕНЫ В ЖИЗНИ РИМСКИХ ГРАЖДАН ПРИВЕЛИ К ОЖЕСТОЧЁННОЙ БОРЬБЕ ЗА ЗЕМЛЮ И ВЛАСТЬ В РЕСПУБЛИКЕ.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301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3018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1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3014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82" name="Group 26"/>
          <p:cNvGraphicFramePr>
            <a:graphicFrameLocks noGrp="1"/>
          </p:cNvGraphicFramePr>
          <p:nvPr/>
        </p:nvGraphicFramePr>
        <p:xfrm>
          <a:off x="252413" y="2924175"/>
          <a:ext cx="8639175" cy="3741738"/>
        </p:xfrm>
        <a:graphic>
          <a:graphicData uri="http://schemas.openxmlformats.org/drawingml/2006/table">
            <a:tbl>
              <a:tblPr/>
              <a:tblGrid>
                <a:gridCol w="2447925"/>
                <a:gridCol w="61912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87285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Если бы вы, граждане современной России, оказались на месте римского сенатора, кого и почему бы вы поддержали — Гракхов или их противников?</a:t>
            </a:r>
          </a:p>
        </p:txBody>
      </p:sp>
      <p:grpSp>
        <p:nvGrpSpPr>
          <p:cNvPr id="4507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80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7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76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4293096"/>
            <a:ext cx="2448272" cy="2362535"/>
          </a:xfrm>
          <a:prstGeom prst="roundRect">
            <a:avLst>
              <a:gd name="adj" fmla="val 6784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4249737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z="2500" smtClean="0"/>
              <a:t>Быть римлянином — это круто! Я смотрел картинки, Рим был самым большим и красивым городом. Там были даже водопровод и многоэтажные дома!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4249737"/>
          </a:xfrm>
        </p:spPr>
        <p:txBody>
          <a:bodyPr>
            <a:noAutofit/>
          </a:bodyPr>
          <a:lstStyle/>
          <a:p>
            <a:pPr marL="88900" indent="358775">
              <a:lnSpc>
                <a:spcPct val="90000"/>
              </a:lnSpc>
              <a:spcBef>
                <a:spcPct val="0"/>
              </a:spcBef>
              <a:buFont typeface="Comic Sans MS" pitchFamily="66" charset="0"/>
              <a:buNone/>
            </a:pPr>
            <a:r>
              <a:rPr lang="ru-RU" sz="2400" smtClean="0"/>
              <a:t>«У диких зверей есть логовища, а у римских граждан остались только воздух и солнце. Те, кого называют властителями мира, не имеют теперь клочка собственной земли», — так говорил один из римлян.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97500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229225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мнения Антошки и учёных.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ЗАВОЕВАНИЯ ПРИНЕСЛИ РИМСКИМ ГРАЖДАНАМ РАДОСТЬ ИЛИ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ГОРЕ?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08075"/>
            <a:ext cx="8640000" cy="187285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600">
                <a:latin typeface="Comic Sans MS" pitchFamily="66" charset="0"/>
              </a:rPr>
              <a:t>Запиши своими словами определение первого понятия в таблице.</a:t>
            </a:r>
          </a:p>
          <a:p>
            <a:pPr indent="365125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Запиши своими словами определения всех понятий в таблице.</a:t>
            </a:r>
          </a:p>
        </p:txBody>
      </p:sp>
      <p:grpSp>
        <p:nvGrpSpPr>
          <p:cNvPr id="1946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94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90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52413" y="3132138"/>
          <a:ext cx="8639175" cy="3609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840"/>
                <a:gridCol w="576016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Понятия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Определения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506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Республика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Патриции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Плебеи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Народный трибун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596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Управляющая кнопка: далее 3">
            <a:hlinkClick r:id="rId6" action="ppaction://hlinksldjump" highlightClick="1"/>
          </p:cNvPr>
          <p:cNvSpPr/>
          <p:nvPr/>
        </p:nvSpPr>
        <p:spPr>
          <a:xfrm>
            <a:off x="8640000" y="6372000"/>
            <a:ext cx="36000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Максимальный </a:t>
            </a:r>
            <a:r>
              <a:rPr lang="ru-RU" sz="2800" b="1" dirty="0">
                <a:solidFill>
                  <a:srgbClr val="0070C0"/>
                </a:solidFill>
                <a:latin typeface="+mn-lt"/>
              </a:rPr>
              <a:t>уровень. </a:t>
            </a:r>
            <a:r>
              <a:rPr lang="ru-RU" sz="2800" dirty="0">
                <a:latin typeface="+mn-lt"/>
              </a:rPr>
              <a:t>Допиши в таблицу одно понятие и </a:t>
            </a:r>
            <a:r>
              <a:rPr lang="ru-RU" sz="2800" dirty="0">
                <a:latin typeface="+mn-lt"/>
              </a:rPr>
              <a:t>его определение, которое </a:t>
            </a:r>
            <a:r>
              <a:rPr lang="ru-RU" sz="2800" dirty="0">
                <a:latin typeface="+mn-lt"/>
              </a:rPr>
              <a:t>логически сочеталось бы с имеющимися.</a:t>
            </a:r>
          </a:p>
        </p:txBody>
      </p:sp>
      <p:grpSp>
        <p:nvGrpSpPr>
          <p:cNvPr id="2150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3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3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52413" y="3132138"/>
          <a:ext cx="8639175" cy="3609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840"/>
                <a:gridCol w="576016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Понятия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Определения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506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Республика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Патриции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Плебеи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Народный трибун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596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607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603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3284538"/>
          <a:ext cx="8640762" cy="1382712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429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54000" y="982663"/>
            <a:ext cx="8637588" cy="21399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indent="36512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400">
                <a:latin typeface="Comic Sans MS" pitchFamily="66" charset="0"/>
              </a:rPr>
              <a:t>Отметь цифрами следующие даты: 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ru-RU" sz="2400">
                <a:latin typeface="Comic Sans MS" pitchFamily="66" charset="0"/>
              </a:rPr>
              <a:t> — 753 г. до н.э.; 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ru-RU" sz="2400">
                <a:latin typeface="Comic Sans MS" pitchFamily="66" charset="0"/>
              </a:rPr>
              <a:t> — 510 г. до н.э.; 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3</a:t>
            </a:r>
            <a:r>
              <a:rPr lang="ru-RU" sz="2400">
                <a:latin typeface="Comic Sans MS" pitchFamily="66" charset="0"/>
              </a:rPr>
              <a:t> — 290 г. до н.э.; 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4</a:t>
            </a:r>
            <a:r>
              <a:rPr lang="ru-RU" sz="2400">
                <a:latin typeface="Comic Sans MS" pitchFamily="66" charset="0"/>
              </a:rPr>
              <a:t> — 146 г. до н.э. и обведи ту из них, которой соответствует установление республики в Древнем Риме.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2413" y="5268913"/>
            <a:ext cx="8639175" cy="132873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indent="36512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400">
                <a:latin typeface="Comic Sans MS" pitchFamily="66" charset="0"/>
              </a:rPr>
              <a:t>Под лентой времени фигурными скобками и названиями обозначь этапы и рубежи в изученной истории Древнего Рима.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2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08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1" y="1849815"/>
            <a:ext cx="863952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РИМЛЯНЕ И ЭЛЛИНЫ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140968"/>
            <a:ext cx="8639521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«ОБЩЕЕ ДЕЛО» И РАЗНЫЕ ИНТЕРЕСЫ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5090175"/>
            <a:ext cx="8640001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ТРИБУНЫ ПРОТИВ СЕНАТА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2000" y="980728"/>
            <a:ext cx="8640000" cy="10556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	Перечисли</a:t>
            </a:r>
            <a:r>
              <a:rPr lang="ru-RU" sz="2800" dirty="0">
                <a:latin typeface="+mn-lt"/>
              </a:rPr>
              <a:t>, что получили римляне от завоеваний?</a:t>
            </a:r>
          </a:p>
        </p:txBody>
      </p:sp>
      <p:grpSp>
        <p:nvGrpSpPr>
          <p:cNvPr id="2662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41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7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РИМЛЯНЕ И </a:t>
            </a:r>
            <a:r>
              <a:rPr lang="ru-RU" dirty="0" smtClean="0"/>
              <a:t>ЭЛЛИНЫ</a:t>
            </a:r>
            <a:endParaRPr lang="ru-RU" dirty="0"/>
          </a:p>
        </p:txBody>
      </p:sp>
      <p:sp>
        <p:nvSpPr>
          <p:cNvPr id="26" name="Овал 25"/>
          <p:cNvSpPr>
            <a:spLocks noChangeAspect="1"/>
          </p:cNvSpPr>
          <p:nvPr/>
        </p:nvSpPr>
        <p:spPr>
          <a:xfrm>
            <a:off x="828000" y="1160776"/>
            <a:ext cx="252000" cy="252000"/>
          </a:xfrm>
          <a:prstGeom prst="ellipse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1" tIns="562479" rIns="15240" bIns="562477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03484" y="2455664"/>
            <a:ext cx="3780420" cy="3600400"/>
          </a:xfrm>
          <a:prstGeom prst="roundRect">
            <a:avLst>
              <a:gd name="adj" fmla="val 9556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26635" name="TextBox 7"/>
          <p:cNvSpPr txBox="1">
            <a:spLocks noChangeArrowheads="1"/>
          </p:cNvSpPr>
          <p:nvPr/>
        </p:nvSpPr>
        <p:spPr bwMode="auto">
          <a:xfrm>
            <a:off x="265113" y="2565400"/>
            <a:ext cx="47752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Comic Sans MS" pitchFamily="66" charset="0"/>
              <a:buAutoNum type="arabicPeriod"/>
            </a:pPr>
            <a:r>
              <a:rPr lang="ru-RU" sz="3200">
                <a:latin typeface="Comic Sans MS" pitchFamily="66" charset="0"/>
              </a:rPr>
              <a:t>________________</a:t>
            </a:r>
          </a:p>
          <a:p>
            <a:pPr marL="457200" indent="-457200">
              <a:buFont typeface="Comic Sans MS" pitchFamily="66" charset="0"/>
              <a:buAutoNum type="arabicPeriod"/>
            </a:pPr>
            <a:r>
              <a:rPr lang="ru-RU" sz="3200">
                <a:latin typeface="Comic Sans MS" pitchFamily="66" charset="0"/>
              </a:rPr>
              <a:t>________________</a:t>
            </a:r>
          </a:p>
          <a:p>
            <a:pPr marL="457200" indent="-457200">
              <a:buFont typeface="Comic Sans MS" pitchFamily="66" charset="0"/>
              <a:buAutoNum type="arabicPeriod"/>
            </a:pPr>
            <a:r>
              <a:rPr lang="ru-RU" sz="3200">
                <a:latin typeface="Comic Sans MS" pitchFamily="66" charset="0"/>
              </a:rPr>
              <a:t>________________</a:t>
            </a:r>
          </a:p>
          <a:p>
            <a:pPr marL="457200" indent="-457200">
              <a:buFont typeface="Comic Sans MS" pitchFamily="66" charset="0"/>
              <a:buAutoNum type="arabicPeriod"/>
            </a:pPr>
            <a:r>
              <a:rPr lang="ru-RU" sz="3200">
                <a:latin typeface="Comic Sans MS" pitchFamily="66" charset="0"/>
              </a:rPr>
              <a:t>________________</a:t>
            </a:r>
          </a:p>
          <a:p>
            <a:pPr marL="457200" indent="-457200">
              <a:buFont typeface="Comic Sans MS" pitchFamily="66" charset="0"/>
              <a:buChar char="…"/>
            </a:pPr>
            <a:r>
              <a:rPr lang="ru-RU" sz="3200">
                <a:latin typeface="Comic Sans MS" pitchFamily="66" charset="0"/>
              </a:rPr>
              <a:t>________________</a:t>
            </a:r>
          </a:p>
          <a:p>
            <a:pPr marL="457200" indent="-457200">
              <a:buFont typeface="Comic Sans MS" pitchFamily="66" charset="0"/>
              <a:buChar char="…"/>
            </a:pPr>
            <a:r>
              <a:rPr lang="ru-RU" sz="3200">
                <a:latin typeface="Comic Sans MS" pitchFamily="66" charset="0"/>
              </a:rPr>
              <a:t>________________</a:t>
            </a:r>
          </a:p>
          <a:p>
            <a:pPr marL="457200" indent="-457200">
              <a:buFont typeface="Comic Sans MS" pitchFamily="66" charset="0"/>
              <a:buChar char="…"/>
            </a:pPr>
            <a:r>
              <a:rPr lang="ru-RU" sz="3200">
                <a:latin typeface="Comic Sans MS" pitchFamily="66" charset="0"/>
              </a:rPr>
              <a:t>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96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92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РИМЛЯНЕ И </a:t>
            </a:r>
            <a:r>
              <a:rPr lang="ru-RU" dirty="0" smtClean="0"/>
              <a:t>ЭЛЛИНЫ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2000" y="980728"/>
            <a:ext cx="8640000" cy="231552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Попробуй описать спор двух римских сенаторов: первый — радуется распространению греческой культуры, второй — опасается. Запиши аргументы для каждого спорщика.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3429000"/>
          <a:ext cx="8639175" cy="322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/>
                <a:gridCol w="432000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ПЕРВЫЙ СЕНАТОР</a:t>
                      </a:r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ВТОРОЙ СЕНАТОР</a:t>
                      </a:r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__________________</a:t>
                      </a:r>
                    </a:p>
                    <a:p>
                      <a:pPr algn="ctr"/>
                      <a:r>
                        <a:rPr lang="ru-RU" sz="2800" dirty="0" smtClean="0"/>
                        <a:t>__________________</a:t>
                      </a:r>
                    </a:p>
                    <a:p>
                      <a:pPr algn="ctr"/>
                      <a:r>
                        <a:rPr lang="ru-RU" sz="2800" dirty="0" smtClean="0"/>
                        <a:t>__________________</a:t>
                      </a:r>
                    </a:p>
                    <a:p>
                      <a:pPr algn="ctr"/>
                      <a:r>
                        <a:rPr lang="ru-RU" sz="2800" dirty="0" smtClean="0"/>
                        <a:t>__________________</a:t>
                      </a:r>
                    </a:p>
                    <a:p>
                      <a:pPr algn="ctr"/>
                      <a:r>
                        <a:rPr lang="ru-RU" sz="2800" dirty="0" smtClean="0"/>
                        <a:t>__________________</a:t>
                      </a:r>
                    </a:p>
                    <a:p>
                      <a:pPr algn="ctr"/>
                      <a:r>
                        <a:rPr lang="ru-RU" sz="2800" dirty="0" smtClean="0"/>
                        <a:t>__________________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__________________</a:t>
                      </a:r>
                    </a:p>
                    <a:p>
                      <a:pPr algn="ctr"/>
                      <a:r>
                        <a:rPr lang="ru-RU" sz="2800" dirty="0" smtClean="0"/>
                        <a:t>__________________</a:t>
                      </a:r>
                    </a:p>
                    <a:p>
                      <a:pPr algn="ctr"/>
                      <a:r>
                        <a:rPr lang="ru-RU" sz="2800" dirty="0" smtClean="0"/>
                        <a:t>__________________</a:t>
                      </a:r>
                    </a:p>
                    <a:p>
                      <a:pPr algn="ctr"/>
                      <a:r>
                        <a:rPr lang="ru-RU" sz="2800" dirty="0" smtClean="0"/>
                        <a:t>__________________</a:t>
                      </a:r>
                    </a:p>
                    <a:p>
                      <a:pPr algn="ctr"/>
                      <a:r>
                        <a:rPr lang="ru-RU" sz="2800" dirty="0" smtClean="0"/>
                        <a:t>__________________</a:t>
                      </a:r>
                    </a:p>
                    <a:p>
                      <a:pPr algn="ctr"/>
                      <a:r>
                        <a:rPr lang="ru-RU" sz="2800" dirty="0" smtClean="0"/>
                        <a:t>__________________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8690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8288" y="3927475"/>
            <a:ext cx="352742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4256</TotalTime>
  <Words>672</Words>
  <Application>Microsoft Office PowerPoint</Application>
  <PresentationFormat>Экран (4:3)</PresentationFormat>
  <Paragraphs>162</Paragraphs>
  <Slides>17</Slides>
  <Notes>15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Comic Sans MS</vt:lpstr>
      <vt:lpstr>Arial</vt:lpstr>
      <vt:lpstr>Calibri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ПЕРЕМЕНА "РИМСКИХ НРАВОВ"</dc:title>
  <dc:creator>Telli</dc:creator>
  <cp:lastModifiedBy>Admin</cp:lastModifiedBy>
  <cp:revision>234</cp:revision>
  <dcterms:created xsi:type="dcterms:W3CDTF">2012-04-06T18:00:09Z</dcterms:created>
  <dcterms:modified xsi:type="dcterms:W3CDTF">2013-01-31T12:38:16Z</dcterms:modified>
</cp:coreProperties>
</file>