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63" r:id="rId3"/>
    <p:sldId id="265" r:id="rId4"/>
    <p:sldId id="272" r:id="rId5"/>
    <p:sldId id="266" r:id="rId6"/>
    <p:sldId id="270" r:id="rId7"/>
    <p:sldId id="274" r:id="rId8"/>
    <p:sldId id="275" r:id="rId9"/>
    <p:sldId id="269" r:id="rId10"/>
    <p:sldId id="276" r:id="rId11"/>
    <p:sldId id="273" r:id="rId12"/>
    <p:sldId id="277" r:id="rId13"/>
    <p:sldId id="278" r:id="rId14"/>
    <p:sldId id="268" r:id="rId15"/>
    <p:sldId id="267" r:id="rId16"/>
    <p:sldId id="279" r:id="rId17"/>
    <p:sldId id="280" r:id="rId18"/>
    <p:sldId id="271" r:id="rId19"/>
    <p:sldId id="281" r:id="rId20"/>
    <p:sldId id="282" r:id="rId21"/>
    <p:sldId id="283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0000CC"/>
    <a:srgbClr val="FFDDBF"/>
    <a:srgbClr val="EBBB8A"/>
    <a:srgbClr val="E7B98A"/>
    <a:srgbClr val="050403"/>
    <a:srgbClr val="FFFFFF"/>
    <a:srgbClr val="99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049" autoAdjust="0"/>
    <p:restoredTop sz="85383" autoAdjust="0"/>
  </p:normalViewPr>
  <p:slideViewPr>
    <p:cSldViewPr>
      <p:cViewPr varScale="1">
        <p:scale>
          <a:sx n="106" d="100"/>
          <a:sy n="106" d="100"/>
        </p:scale>
        <p:origin x="-84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03E233-C54D-4DD7-965C-2E4E8B78A42A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985D048-D5F4-44CC-8E3C-EB40DE7549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Адрес рисунка </a:t>
            </a:r>
            <a:r>
              <a:rPr lang="en-US" smtClean="0"/>
              <a:t>http://www.peremeny.ru/books/osminog/wp-content/uploads/2010/08/Neznai_konfuc.jpg</a:t>
            </a:r>
            <a:endParaRPr lang="ru-RU" smtClean="0"/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8C93D9-F1BA-4D0E-947D-D0A7BEADFDC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53A90E-60D4-4E23-9DAC-AC53C893721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41034E-DD4B-4098-AE22-692599801C3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F3B5DC-971B-426C-9516-30FA799276A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585821-1886-4FD0-830B-A21E8C2D031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Выполнение задания в режиме просмотра возможно при использовании встроенных средств </a:t>
            </a:r>
            <a:r>
              <a:rPr lang="en-US" smtClean="0"/>
              <a:t>Microsoft PPT</a:t>
            </a:r>
            <a:r>
              <a:rPr lang="ru-RU" smtClean="0"/>
              <a:t> (инструмент «ПЕРО»)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403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E32771E-3E6C-4B55-B164-716D7381FFA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CA5266-405C-4F47-93F7-88EADFB1D97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813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BB21CA5-752F-4EF7-AE29-458D1DF4867F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Адрес карты </a:t>
            </a:r>
            <a:r>
              <a:rPr lang="en-US" smtClean="0"/>
              <a:t>http://www.orientalsite.ru/china/pic/map02.jpg</a:t>
            </a:r>
            <a:endParaRPr lang="ru-RU" smtClean="0"/>
          </a:p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Анимация поставлена на щелчок. Происходит выцветание задания и появление карты.  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  <a:endParaRPr lang="ru-RU" smtClean="0"/>
          </a:p>
        </p:txBody>
      </p:sp>
      <p:sp>
        <p:nvSpPr>
          <p:cNvPr id="5017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752A16-53ED-46A2-959C-7DA735ED435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Адрес карты </a:t>
            </a:r>
            <a:r>
              <a:rPr lang="en-US" smtClean="0"/>
              <a:t>http://www.orientalsite.ru/china/pic/map02.jpg</a:t>
            </a:r>
            <a:endParaRPr lang="ru-RU" smtClean="0"/>
          </a:p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Анимация поставлена на щелчок. Происходит выцветание задания и появление карты.  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  <a:endParaRPr lang="ru-RU" smtClean="0"/>
          </a:p>
        </p:txBody>
      </p:sp>
      <p:sp>
        <p:nvSpPr>
          <p:cNvPr id="5222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08DE4E-8574-4C14-A5DA-E74C7F31F27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Адрес карты </a:t>
            </a:r>
            <a:r>
              <a:rPr lang="en-US" smtClean="0"/>
              <a:t>http://www.orientalsite.ru/china/pic/map02.jpg</a:t>
            </a:r>
            <a:endParaRPr lang="ru-RU" smtClean="0"/>
          </a:p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Анимация поставлена на щелчок. Происходит выцветание задания и появление карты.  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  <a:endParaRPr lang="ru-RU" smtClean="0"/>
          </a:p>
        </p:txBody>
      </p:sp>
      <p:sp>
        <p:nvSpPr>
          <p:cNvPr id="5427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4FA65B-7BB7-49A8-8798-67555562E9A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Анимация поставлена на щелчок. Вопрос исчезает, возникает авторская формулировка проблемной ситуации</a:t>
            </a:r>
          </a:p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D53133-D376-4998-A87D-63C02C9E08FE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 eaLnBrk="1" hangingPunct="1"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0F4AE6-EE89-467F-8FB5-8E0A97BA5D2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F89F7ED-1343-49E5-AEE6-BAD5791AF1F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Адрес карты </a:t>
            </a:r>
            <a:r>
              <a:rPr lang="en-US" smtClean="0"/>
              <a:t>http://geo-tur.narod.ru/Maps/pic/asi_fiz.jpg</a:t>
            </a:r>
            <a:endParaRPr lang="ru-RU" smtClean="0"/>
          </a:p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Анимация поставлена на щелчок. Вопросы последовательно сменяют друг друга</a:t>
            </a: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DD304E-BF0C-4C11-90AC-A5CD32191B16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smtClean="0"/>
              <a:t>Адрес карты </a:t>
            </a:r>
            <a:r>
              <a:rPr lang="en-US" smtClean="0"/>
              <a:t>http://geo-tur.narod.ru/Maps/pic/asi_fiz.jpg</a:t>
            </a:r>
            <a:endParaRPr lang="ru-RU" smtClean="0"/>
          </a:p>
          <a:p>
            <a:pPr eaLnBrk="1" hangingPunct="1"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Анимация поставлена на щелчок. Вопросы последовательно сменяют друг друга</a:t>
            </a:r>
            <a:endParaRPr lang="ru-RU" smtClean="0"/>
          </a:p>
        </p:txBody>
      </p:sp>
      <p:sp>
        <p:nvSpPr>
          <p:cNvPr id="2765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FECD5C7-D634-4800-9D96-AA016BC17325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969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1E0A384-4017-4A91-A47E-102398657F2D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BF5AD8-9BF0-454D-8967-0A3112BC7F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CB5F071-7652-44F2-80C0-EFD87E6FB92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49FC0-D1B5-417D-B4FE-DAD205A286C4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8A3A5-E566-4516-97F8-CF7150D37E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B91FB-DBDC-441D-9779-B0269D5B3ED0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58FE9-3EBD-439C-A5D6-C8592F3DB5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FBB5B-AE55-4770-A57F-2B44906F1FCC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62D79-FA1E-447D-80B8-81DCC89316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5" name="Рисунок 9" descr="drako_ornam.jp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6243124"/>
            <a:ext cx="9144000" cy="6148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51A119-4C1B-4E2F-B44E-1CEE5FE2822B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BAE63-8880-434A-924A-628E377110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D1138-2B6F-4504-A5CC-25A0C50EE3E5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295F72-10C4-4177-9AE1-6B84B15672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6" name="Рисунок 8" descr="drako_ornam.jp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6243124"/>
            <a:ext cx="9144000" cy="6148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F0FAE-8F54-4CCB-98DD-839E02509E90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E0024-1DF9-424B-BDDE-8ACD41087B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60613-1003-4D96-87E2-F4006F0AF49F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8B679-804B-46C1-A55C-676C2F27AD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4" name="Рисунок 6" descr="drako_ornam.jp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6243124"/>
            <a:ext cx="9144000" cy="614876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58814-26A9-4279-83C3-7208A1FD217A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1623E-C071-4770-85D4-5FC516D267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pic>
        <p:nvPicPr>
          <p:cNvPr id="3" name="Рисунок 6" descr="drako_ornam.jpg"/>
          <p:cNvPicPr>
            <a:picLocks noChangeAspect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6243124"/>
            <a:ext cx="9144000" cy="614876"/>
          </a:xfrm>
          <a:prstGeom prst="rect">
            <a:avLst/>
          </a:prstGeom>
        </p:spPr>
      </p:pic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3A1D5-D44A-463E-90B3-47055F0B3C21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C288B-72D6-41A4-9D20-86F0ADFF27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E6FB70-FB92-4576-A91E-AB25CA91F42C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0137F-98F6-497C-A45A-13C1337E4D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FAE8B-4C12-44DA-8CF1-E508E1C94162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A2330-6D7D-4BBE-8B07-4E461EAECC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9863"/>
            <a:ext cx="8642350" cy="11969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50825" y="1495425"/>
            <a:ext cx="864235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1B3A62-A711-4BCF-AEAE-2D5C6506DE5B}" type="datetimeFigureOut">
              <a:rPr lang="ru-RU"/>
              <a:pPr>
                <a:defRPr/>
              </a:pPr>
              <a:t>01.11.2012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BEDA58-9BB3-413D-9BCF-9B0FFD5F07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2" r:id="rId2"/>
    <p:sldLayoutId id="2147483666" r:id="rId3"/>
    <p:sldLayoutId id="2147483673" r:id="rId4"/>
    <p:sldLayoutId id="2147483667" r:id="rId5"/>
    <p:sldLayoutId id="2147483674" r:id="rId6"/>
    <p:sldLayoutId id="2147483675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68450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МУДРОСТЬ ДРЕВНЕГО КИТАЯ</a:t>
            </a:r>
            <a:endParaRPr lang="ru-RU" dirty="0"/>
          </a:p>
        </p:txBody>
      </p:sp>
      <p:pic>
        <p:nvPicPr>
          <p:cNvPr id="14338" name="Рисунок 5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938" y="2852738"/>
            <a:ext cx="2016125" cy="313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Рисунок 3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Подзаголовок 2"/>
          <p:cNvSpPr txBox="1">
            <a:spLocks/>
          </p:cNvSpPr>
          <p:nvPr/>
        </p:nvSpPr>
        <p:spPr bwMode="auto">
          <a:xfrm>
            <a:off x="0" y="6240463"/>
            <a:ext cx="615632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Образовательная система «Школа 2100».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Данилов Д.Д. и др. Всеобщая история. 5-й класс. История Древнего мира. § 18.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Автор презентации: Казаринова Н.В. (учитель, г. Йошкар-Ола)</a:t>
            </a:r>
          </a:p>
        </p:txBody>
      </p:sp>
      <p:sp>
        <p:nvSpPr>
          <p:cNvPr id="14341" name="Прямоугольник 8"/>
          <p:cNvSpPr>
            <a:spLocks noChangeArrowheads="1"/>
          </p:cNvSpPr>
          <p:nvPr/>
        </p:nvSpPr>
        <p:spPr bwMode="auto">
          <a:xfrm>
            <a:off x="6394450" y="6488113"/>
            <a:ext cx="27813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mic Sans MS" pitchFamily="66" charset="0"/>
              </a:rPr>
              <a:t>© ООО «Баласс», 2012.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997873"/>
            <a:ext cx="8640000" cy="3439239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4013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Используя текст      § 18, запиши, какие достижения позволяли китайцам считать своё государство единственной «Поднебесной империей».</a:t>
            </a:r>
          </a:p>
          <a:p>
            <a:pPr indent="354013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Максимальный уровень</a:t>
            </a:r>
            <a:r>
              <a:rPr lang="ru-RU" sz="2800">
                <a:latin typeface="Comic Sans MS" pitchFamily="66" charset="0"/>
              </a:rPr>
              <a:t>. Выполняя задание повышенного уровня, используй факты, не изученные на уроке.</a:t>
            </a:r>
          </a:p>
        </p:txBody>
      </p:sp>
      <p:grpSp>
        <p:nvGrpSpPr>
          <p:cNvPr id="3072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33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2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29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ЦАРСТВО «СЕРЕДИНЫ ЗЕМЛИ»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2413" y="4608513"/>
            <a:ext cx="8724900" cy="18161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latin typeface="+mn-lt"/>
              </a:rPr>
              <a:t>____________________________________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latin typeface="+mn-lt"/>
              </a:rPr>
              <a:t>____________________________________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dirty="0">
                <a:latin typeface="+mn-lt"/>
              </a:rPr>
              <a:t>____________________________________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Comic Sans MS" pitchFamily="66" charset="0"/>
              <a:buChar char="…"/>
              <a:defRPr/>
            </a:pPr>
            <a:r>
              <a:rPr lang="ru-RU" sz="2800" dirty="0">
                <a:latin typeface="+mn-lt"/>
              </a:rPr>
              <a:t>___________________________________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987891"/>
            <a:ext cx="8640000" cy="2009061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4013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На какие волнующие китайцев нравственные вопросы давало ответы учение Конфуция? Свой ответ запиши.</a:t>
            </a:r>
          </a:p>
        </p:txBody>
      </p:sp>
      <p:grpSp>
        <p:nvGrpSpPr>
          <p:cNvPr id="32772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792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2773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2788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ЧЕЛОВЕК И НЕБО</a:t>
            </a:r>
          </a:p>
        </p:txBody>
      </p:sp>
      <p:graphicFrame>
        <p:nvGraphicFramePr>
          <p:cNvPr id="32794" name="Group 26"/>
          <p:cNvGraphicFramePr>
            <a:graphicFrameLocks noGrp="1"/>
          </p:cNvGraphicFramePr>
          <p:nvPr/>
        </p:nvGraphicFramePr>
        <p:xfrm>
          <a:off x="252413" y="3141663"/>
          <a:ext cx="8639175" cy="3597275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pic>
        <p:nvPicPr>
          <p:cNvPr id="32786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4724400"/>
            <a:ext cx="1289050" cy="198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980728"/>
            <a:ext cx="8640000" cy="3915966"/>
          </a:xfrm>
          <a:prstGeom prst="roundRect">
            <a:avLst>
              <a:gd name="adj" fmla="val 14544"/>
            </a:avLst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19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Во время визита царевича Лу к соседнему царю </a:t>
            </a:r>
            <a:r>
              <a:rPr lang="ru-RU" sz="2800" dirty="0" err="1">
                <a:latin typeface="+mn-lt"/>
              </a:rPr>
              <a:t>Ци</a:t>
            </a:r>
            <a:r>
              <a:rPr lang="ru-RU" sz="2800" dirty="0">
                <a:latin typeface="+mn-lt"/>
              </a:rPr>
              <a:t> в церемонию встречи решили включить «музыку и танцы четырёх сторон света». Когда шуты и акробаты ударили в бубны, Конфуций прервал церемонию, заявив, что «звучит музыка варваров», и повелел: «Простолюдинов, повинных в насмешке над царями, следует придать смерти!»</a:t>
            </a:r>
          </a:p>
        </p:txBody>
      </p:sp>
      <p:grpSp>
        <p:nvGrpSpPr>
          <p:cNvPr id="3482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31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482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4827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ЧЕЛОВЕК И НЕБО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2000" y="5229200"/>
            <a:ext cx="8640000" cy="105560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rgbClr val="800000"/>
                </a:solidFill>
                <a:latin typeface="+mn-lt"/>
              </a:rPr>
              <a:t>Как ты можешь объяснить такой поступок учителя человеколюбия Конфуция?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252000" y="945386"/>
            <a:ext cx="8627331" cy="3779758"/>
          </a:xfrm>
          <a:prstGeom prst="roundRect">
            <a:avLst>
              <a:gd name="adj" fmla="val 15018"/>
            </a:avLst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4013">
              <a:defRPr/>
            </a:pP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Необходимый уровень. </a:t>
            </a:r>
            <a:r>
              <a:rPr lang="ru-RU" sz="2400">
                <a:latin typeface="Comic Sans MS" pitchFamily="66" charset="0"/>
              </a:rPr>
              <a:t>Изложи в таблице свою позицию и приведи один аргумент в её подтверждение.</a:t>
            </a:r>
          </a:p>
          <a:p>
            <a:pPr indent="354013">
              <a:defRPr/>
            </a:pP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400">
                <a:latin typeface="Comic Sans MS" pitchFamily="66" charset="0"/>
              </a:rPr>
              <a:t>Запиши два-три аргумента или рассмотри приведённый факт с разных позиций, подтвердив каждую аргументом.</a:t>
            </a:r>
          </a:p>
          <a:p>
            <a:pPr indent="354013">
              <a:defRPr/>
            </a:pPr>
            <a:r>
              <a:rPr lang="ru-RU" sz="24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400">
                <a:latin typeface="Comic Sans MS" pitchFamily="66" charset="0"/>
              </a:rPr>
              <a:t>Выполняя задание на повышенном уровне, используй дополнительную информацию, не изученную на уроках.</a:t>
            </a:r>
          </a:p>
        </p:txBody>
      </p:sp>
      <p:grpSp>
        <p:nvGrpSpPr>
          <p:cNvPr id="3686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890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686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6886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ЧЕЛОВЕК И НЕБО</a:t>
            </a:r>
          </a:p>
        </p:txBody>
      </p:sp>
      <p:graphicFrame>
        <p:nvGraphicFramePr>
          <p:cNvPr id="36895" name="Group 31"/>
          <p:cNvGraphicFramePr>
            <a:graphicFrameLocks noGrp="1"/>
          </p:cNvGraphicFramePr>
          <p:nvPr/>
        </p:nvGraphicFramePr>
        <p:xfrm>
          <a:off x="107950" y="5084763"/>
          <a:ext cx="9036050" cy="1646237"/>
        </p:xfrm>
        <a:graphic>
          <a:graphicData uri="http://schemas.openxmlformats.org/drawingml/2006/table">
            <a:tbl>
              <a:tblPr/>
              <a:tblGrid>
                <a:gridCol w="1655763"/>
                <a:gridCol w="3840162"/>
                <a:gridCol w="354012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Но, с другой стороны,_________,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252000" y="1059899"/>
            <a:ext cx="8640000" cy="248578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>
              <a:defRPr/>
            </a:pPr>
            <a:r>
              <a:rPr lang="ru-RU" sz="2800">
                <a:latin typeface="Comic Sans MS" pitchFamily="66" charset="0"/>
              </a:rPr>
              <a:t>Какая империя, Цинь или Хань, соответствует учению Конфуция?</a:t>
            </a:r>
          </a:p>
          <a:p>
            <a:pPr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</a:t>
            </a:r>
            <a:r>
              <a:rPr lang="ru-RU" sz="2800">
                <a:latin typeface="Comic Sans MS" pitchFamily="66" charset="0"/>
              </a:rPr>
              <a:t> Запиши своё мнение, подтвердив его одним-двумя аргументами.</a:t>
            </a:r>
          </a:p>
        </p:txBody>
      </p:sp>
      <p:grpSp>
        <p:nvGrpSpPr>
          <p:cNvPr id="3891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35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891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8931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ПОДНЕБЕСНАЯ </a:t>
            </a:r>
            <a:r>
              <a:rPr lang="ru-RU" dirty="0" smtClean="0"/>
              <a:t>ИМПЕРИЯ</a:t>
            </a:r>
            <a:endParaRPr lang="ru-RU" dirty="0"/>
          </a:p>
        </p:txBody>
      </p:sp>
      <p:graphicFrame>
        <p:nvGraphicFramePr>
          <p:cNvPr id="38937" name="Group 25"/>
          <p:cNvGraphicFramePr>
            <a:graphicFrameLocks noGrp="1"/>
          </p:cNvGraphicFramePr>
          <p:nvPr/>
        </p:nvGraphicFramePr>
        <p:xfrm>
          <a:off x="252413" y="3860800"/>
          <a:ext cx="8639175" cy="2743200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  <a:b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</a:b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252000" y="1738329"/>
            <a:ext cx="8640000" cy="3507343"/>
          </a:xfrm>
          <a:prstGeom prst="round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 ДРЕВНЕМ КИТАЕ СЛОЖИЛАСЬ СВОЕОБРАЗНАЯ ЦИВИЛИЗАЦИЯ,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ПОДАРИВШАЯ ЧЕЛОВЕЧЕСТВУ МНОЖЕСТВО ДОСТИЖЕНИЙ</a:t>
            </a:r>
          </a:p>
        </p:txBody>
      </p:sp>
      <p:grpSp>
        <p:nvGrpSpPr>
          <p:cNvPr id="40962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0970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0963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0966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52000" y="1005240"/>
            <a:ext cx="8640000" cy="105560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800" dirty="0">
                <a:latin typeface="+mn-lt"/>
              </a:rPr>
              <a:t>Расставь события и явления в правильной последовательности.</a:t>
            </a:r>
          </a:p>
        </p:txBody>
      </p:sp>
      <p:grpSp>
        <p:nvGrpSpPr>
          <p:cNvPr id="43012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3037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3013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3033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  <a:endParaRPr lang="ru-RU" sz="3600" spc="-150" dirty="0"/>
          </a:p>
        </p:txBody>
      </p:sp>
      <p:grpSp>
        <p:nvGrpSpPr>
          <p:cNvPr id="43015" name="Группа 4"/>
          <p:cNvGrpSpPr>
            <a:grpSpLocks/>
          </p:cNvGrpSpPr>
          <p:nvPr/>
        </p:nvGrpSpPr>
        <p:grpSpPr bwMode="auto">
          <a:xfrm>
            <a:off x="260350" y="5891213"/>
            <a:ext cx="8623300" cy="777875"/>
            <a:chOff x="259593" y="5458406"/>
            <a:chExt cx="8624812" cy="778905"/>
          </a:xfrm>
        </p:grpSpPr>
        <p:sp>
          <p:nvSpPr>
            <p:cNvPr id="10" name="Полилиния 9"/>
            <p:cNvSpPr/>
            <p:nvPr/>
          </p:nvSpPr>
          <p:spPr>
            <a:xfrm>
              <a:off x="259593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2690662" y="55664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3437156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5868224" y="55664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6614718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</p:grpSp>
      <p:sp>
        <p:nvSpPr>
          <p:cNvPr id="43016" name="Прямоугольник 2"/>
          <p:cNvSpPr>
            <a:spLocks noChangeArrowheads="1"/>
          </p:cNvSpPr>
          <p:nvPr/>
        </p:nvSpPr>
        <p:spPr bwMode="auto">
          <a:xfrm>
            <a:off x="225425" y="2492375"/>
            <a:ext cx="8631238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1. Страна постепенно распадается на</a:t>
            </a:r>
          </a:p>
          <a:p>
            <a:r>
              <a:rPr lang="ru-RU" sz="2800">
                <a:latin typeface="Comic Sans MS" pitchFamily="66" charset="0"/>
              </a:rPr>
              <a:t>враждующие царства: Цинь, Хань, Вей.</a:t>
            </a:r>
          </a:p>
          <a:p>
            <a:r>
              <a:rPr lang="ru-RU" sz="2800">
                <a:latin typeface="Comic Sans MS" pitchFamily="66" charset="0"/>
              </a:rPr>
              <a:t>2. Все племена долины Хуанхэ слились в один народ – древние китайцы.</a:t>
            </a:r>
          </a:p>
          <a:p>
            <a:r>
              <a:rPr lang="ru-RU" sz="2800">
                <a:latin typeface="Comic Sans MS" pitchFamily="66" charset="0"/>
              </a:rPr>
              <a:t>3. Правитель царства Цинь объединил всех</a:t>
            </a:r>
          </a:p>
          <a:p>
            <a:r>
              <a:rPr lang="ru-RU" sz="2800">
                <a:latin typeface="Comic Sans MS" pitchFamily="66" charset="0"/>
              </a:rPr>
              <a:t>говорящих по-китайски в одну империю –</a:t>
            </a:r>
          </a:p>
          <a:p>
            <a:r>
              <a:rPr lang="ru-RU" sz="2800">
                <a:latin typeface="Comic Sans MS" pitchFamily="66" charset="0"/>
              </a:rPr>
              <a:t>центр Поднебесной Земли.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252000" y="908720"/>
            <a:ext cx="8640000" cy="2962513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7188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Какой процесс здесь представлен: упадка или расцвета древнекитайской цивилизации? Приведи одно–два доказательства своей точки зрения.</a:t>
            </a:r>
          </a:p>
          <a:p>
            <a:pPr indent="357188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Максимальный уровень. </a:t>
            </a:r>
            <a:r>
              <a:rPr lang="ru-RU" sz="2800">
                <a:latin typeface="Comic Sans MS" pitchFamily="66" charset="0"/>
              </a:rPr>
              <a:t>Запиши в таблице два-три доказательства своего утверждения.</a:t>
            </a:r>
          </a:p>
        </p:txBody>
      </p:sp>
      <p:grpSp>
        <p:nvGrpSpPr>
          <p:cNvPr id="4506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5095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506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5091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5062" name="Группа 4"/>
          <p:cNvGrpSpPr>
            <a:grpSpLocks/>
          </p:cNvGrpSpPr>
          <p:nvPr/>
        </p:nvGrpSpPr>
        <p:grpSpPr bwMode="auto">
          <a:xfrm>
            <a:off x="260350" y="5891213"/>
            <a:ext cx="8623300" cy="777875"/>
            <a:chOff x="259593" y="5458406"/>
            <a:chExt cx="8624812" cy="778905"/>
          </a:xfrm>
        </p:grpSpPr>
        <p:sp>
          <p:nvSpPr>
            <p:cNvPr id="10" name="Полилиния 9"/>
            <p:cNvSpPr/>
            <p:nvPr/>
          </p:nvSpPr>
          <p:spPr>
            <a:xfrm>
              <a:off x="259593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3" name="Полилиния 22"/>
            <p:cNvSpPr/>
            <p:nvPr/>
          </p:nvSpPr>
          <p:spPr>
            <a:xfrm>
              <a:off x="2690662" y="55664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24" name="Полилиния 23"/>
            <p:cNvSpPr/>
            <p:nvPr/>
          </p:nvSpPr>
          <p:spPr>
            <a:xfrm>
              <a:off x="3437156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5868224" y="5566417"/>
              <a:ext cx="720000" cy="562882"/>
            </a:xfrm>
            <a:custGeom>
              <a:avLst/>
              <a:gdLst>
                <a:gd name="connsiteX0" fmla="*/ 0 w 481173"/>
                <a:gd name="connsiteY0" fmla="*/ 112576 h 562882"/>
                <a:gd name="connsiteX1" fmla="*/ 240587 w 481173"/>
                <a:gd name="connsiteY1" fmla="*/ 112576 h 562882"/>
                <a:gd name="connsiteX2" fmla="*/ 240587 w 481173"/>
                <a:gd name="connsiteY2" fmla="*/ 0 h 562882"/>
                <a:gd name="connsiteX3" fmla="*/ 481173 w 481173"/>
                <a:gd name="connsiteY3" fmla="*/ 281441 h 562882"/>
                <a:gd name="connsiteX4" fmla="*/ 240587 w 481173"/>
                <a:gd name="connsiteY4" fmla="*/ 562882 h 562882"/>
                <a:gd name="connsiteX5" fmla="*/ 240587 w 481173"/>
                <a:gd name="connsiteY5" fmla="*/ 450306 h 562882"/>
                <a:gd name="connsiteX6" fmla="*/ 0 w 481173"/>
                <a:gd name="connsiteY6" fmla="*/ 450306 h 562882"/>
                <a:gd name="connsiteX7" fmla="*/ 0 w 481173"/>
                <a:gd name="connsiteY7" fmla="*/ 112576 h 5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81173" h="562882">
                  <a:moveTo>
                    <a:pt x="0" y="112576"/>
                  </a:moveTo>
                  <a:lnTo>
                    <a:pt x="240587" y="112576"/>
                  </a:lnTo>
                  <a:lnTo>
                    <a:pt x="240587" y="0"/>
                  </a:lnTo>
                  <a:lnTo>
                    <a:pt x="481173" y="281441"/>
                  </a:lnTo>
                  <a:lnTo>
                    <a:pt x="240587" y="562882"/>
                  </a:lnTo>
                  <a:lnTo>
                    <a:pt x="240587" y="450306"/>
                  </a:lnTo>
                  <a:lnTo>
                    <a:pt x="0" y="450306"/>
                  </a:lnTo>
                  <a:lnTo>
                    <a:pt x="0" y="112576"/>
                  </a:lnTo>
                  <a:close/>
                </a:path>
              </a:pathLst>
            </a:cu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lIns="0" tIns="112576" rIns="144352" bIns="112576" spcCol="1270" anchor="ctr"/>
            <a:lstStyle/>
            <a:p>
              <a:pPr algn="ctr" defTabSz="9334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100"/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6614718" y="5458406"/>
              <a:ext cx="2269687" cy="778905"/>
            </a:xfrm>
            <a:custGeom>
              <a:avLst/>
              <a:gdLst>
                <a:gd name="connsiteX0" fmla="*/ 0 w 2269687"/>
                <a:gd name="connsiteY0" fmla="*/ 136181 h 1361812"/>
                <a:gd name="connsiteX1" fmla="*/ 136181 w 2269687"/>
                <a:gd name="connsiteY1" fmla="*/ 0 h 1361812"/>
                <a:gd name="connsiteX2" fmla="*/ 2133506 w 2269687"/>
                <a:gd name="connsiteY2" fmla="*/ 0 h 1361812"/>
                <a:gd name="connsiteX3" fmla="*/ 2269687 w 2269687"/>
                <a:gd name="connsiteY3" fmla="*/ 136181 h 1361812"/>
                <a:gd name="connsiteX4" fmla="*/ 2269687 w 2269687"/>
                <a:gd name="connsiteY4" fmla="*/ 1225631 h 1361812"/>
                <a:gd name="connsiteX5" fmla="*/ 2133506 w 2269687"/>
                <a:gd name="connsiteY5" fmla="*/ 1361812 h 1361812"/>
                <a:gd name="connsiteX6" fmla="*/ 136181 w 2269687"/>
                <a:gd name="connsiteY6" fmla="*/ 1361812 h 1361812"/>
                <a:gd name="connsiteX7" fmla="*/ 0 w 2269687"/>
                <a:gd name="connsiteY7" fmla="*/ 1225631 h 1361812"/>
                <a:gd name="connsiteX8" fmla="*/ 0 w 2269687"/>
                <a:gd name="connsiteY8" fmla="*/ 136181 h 1361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9687" h="1361812">
                  <a:moveTo>
                    <a:pt x="0" y="136181"/>
                  </a:moveTo>
                  <a:cubicBezTo>
                    <a:pt x="0" y="60970"/>
                    <a:pt x="60970" y="0"/>
                    <a:pt x="136181" y="0"/>
                  </a:cubicBezTo>
                  <a:lnTo>
                    <a:pt x="2133506" y="0"/>
                  </a:lnTo>
                  <a:cubicBezTo>
                    <a:pt x="2208717" y="0"/>
                    <a:pt x="2269687" y="60970"/>
                    <a:pt x="2269687" y="136181"/>
                  </a:cubicBezTo>
                  <a:lnTo>
                    <a:pt x="2269687" y="1225631"/>
                  </a:lnTo>
                  <a:cubicBezTo>
                    <a:pt x="2269687" y="1300842"/>
                    <a:pt x="2208717" y="1361812"/>
                    <a:pt x="2133506" y="1361812"/>
                  </a:cubicBezTo>
                  <a:lnTo>
                    <a:pt x="136181" y="1361812"/>
                  </a:lnTo>
                  <a:cubicBezTo>
                    <a:pt x="60970" y="1361812"/>
                    <a:pt x="0" y="1300842"/>
                    <a:pt x="0" y="1225631"/>
                  </a:cubicBezTo>
                  <a:lnTo>
                    <a:pt x="0" y="136181"/>
                  </a:lnTo>
                  <a:close/>
                </a:path>
              </a:pathLst>
            </a:custGeom>
            <a:gradFill>
              <a:gsLst>
                <a:gs pos="0">
                  <a:schemeClr val="accent4">
                    <a:lumMod val="60000"/>
                    <a:lumOff val="40000"/>
                  </a:schemeClr>
                </a:gs>
                <a:gs pos="80000">
                  <a:schemeClr val="accent4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</a:gradFill>
            <a:ln w="28575">
              <a:solidFill>
                <a:schemeClr val="bg1">
                  <a:lumMod val="50000"/>
                </a:schemeClr>
              </a:solidFill>
            </a:ln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/>
            </a:sp3d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245626" tIns="245626" rIns="245626" bIns="245626" spcCol="1270" anchor="ctr"/>
            <a:lstStyle/>
            <a:p>
              <a:pPr algn="ctr" defTabSz="24003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5400" dirty="0"/>
                <a:t>. . . </a:t>
              </a:r>
            </a:p>
          </p:txBody>
        </p:sp>
      </p:grpSp>
      <p:graphicFrame>
        <p:nvGraphicFramePr>
          <p:cNvPr id="45097" name="Group 41"/>
          <p:cNvGraphicFramePr>
            <a:graphicFrameLocks noGrp="1"/>
          </p:cNvGraphicFramePr>
          <p:nvPr/>
        </p:nvGraphicFramePr>
        <p:xfrm>
          <a:off x="252413" y="4076700"/>
          <a:ext cx="8639175" cy="1646238"/>
        </p:xfrm>
        <a:graphic>
          <a:graphicData uri="http://schemas.openxmlformats.org/drawingml/2006/table">
            <a:tbl>
              <a:tblPr/>
              <a:tblGrid>
                <a:gridCol w="2159000"/>
                <a:gridCol w="6480175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Позиция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Я считаю, что 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________________________________,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Аргумент(ы)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потому что________________________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_________________________________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980728"/>
            <a:ext cx="8640000" cy="173664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4013">
              <a:defRPr/>
            </a:pPr>
            <a:r>
              <a:rPr lang="ru-RU" sz="32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3200">
                <a:latin typeface="Comic Sans MS" pitchFamily="66" charset="0"/>
              </a:rPr>
              <a:t>Продолжи заполнять таблицу «Религии Древнего мира», строку «Конфуцианство».</a:t>
            </a:r>
          </a:p>
        </p:txBody>
      </p:sp>
      <p:grpSp>
        <p:nvGrpSpPr>
          <p:cNvPr id="4710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7138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710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7134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graphicFrame>
        <p:nvGraphicFramePr>
          <p:cNvPr id="47140" name="Group 36"/>
          <p:cNvGraphicFramePr>
            <a:graphicFrameLocks noGrp="1"/>
          </p:cNvGraphicFramePr>
          <p:nvPr/>
        </p:nvGraphicFramePr>
        <p:xfrm>
          <a:off x="250825" y="3860800"/>
          <a:ext cx="8640763" cy="2103438"/>
        </p:xfrm>
        <a:graphic>
          <a:graphicData uri="http://schemas.openxmlformats.org/drawingml/2006/table">
            <a:tbl>
              <a:tblPr/>
              <a:tblGrid>
                <a:gridCol w="2952750"/>
                <a:gridCol w="2016125"/>
                <a:gridCol w="1584325"/>
                <a:gridCol w="2087563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Религии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Различие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богов и людей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Судьба после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смерти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Зачем обращаются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к богам?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2CC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Конфуцианство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6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/>
          <p:cNvPicPr>
            <a:picLocks/>
          </p:cNvPicPr>
          <p:nvPr/>
        </p:nvPicPr>
        <p:blipFill rotWithShape="1">
          <a:blip r:embed="rId3"/>
          <a:srcRect/>
          <a:stretch/>
        </p:blipFill>
        <p:spPr>
          <a:xfrm>
            <a:off x="1389063" y="765175"/>
            <a:ext cx="6335712" cy="611981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grpSp>
        <p:nvGrpSpPr>
          <p:cNvPr id="49154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9165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9155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9161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6471" y="5279621"/>
            <a:ext cx="8640000" cy="1465362"/>
          </a:xfrm>
          <a:prstGeom prst="roundRect">
            <a:avLst>
              <a:gd name="adj" fmla="val 1084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083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800" dirty="0">
                <a:latin typeface="+mn-lt"/>
              </a:rPr>
              <a:t>Надпиши названия рек: Янцзы и Хуанхэ; обведи Великую Китайскую стену, напиши названия морей.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ОПРЕДЕЛЯЕМ ПРОБЛЕМУ</a:t>
            </a:r>
          </a:p>
        </p:txBody>
      </p:sp>
      <p:sp>
        <p:nvSpPr>
          <p:cNvPr id="16386" name="Объект 4"/>
          <p:cNvSpPr>
            <a:spLocks noGrp="1"/>
          </p:cNvSpPr>
          <p:nvPr>
            <p:ph sz="half" idx="1"/>
          </p:nvPr>
        </p:nvSpPr>
        <p:spPr>
          <a:xfrm>
            <a:off x="252413" y="979488"/>
            <a:ext cx="3814762" cy="3962400"/>
          </a:xfrm>
          <a:prstGeom prst="roundRect">
            <a:avLst>
              <a:gd name="adj" fmla="val 10315"/>
            </a:avLst>
          </a:prstGeom>
          <a:ln>
            <a:round/>
          </a:ln>
        </p:spPr>
        <p:txBody>
          <a:bodyPr/>
          <a:lstStyle/>
          <a:p>
            <a:pPr marL="88900" indent="358775" eaLnBrk="1" hangingPunct="1">
              <a:spcBef>
                <a:spcPct val="0"/>
              </a:spcBef>
            </a:pPr>
            <a:r>
              <a:rPr lang="ru-RU" sz="2400" smtClean="0"/>
              <a:t>Ничего себе, как китайцы далеко забрались! Наверное, цивилизации у них не было или появилась она очень поздно. Слишком долго было добираться до соседей.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sz="half" idx="2"/>
          </p:nvPr>
        </p:nvSpPr>
        <p:spPr>
          <a:xfrm>
            <a:off x="5292725" y="979488"/>
            <a:ext cx="3598863" cy="3962400"/>
          </a:xfrm>
          <a:ln>
            <a:round/>
          </a:ln>
        </p:spPr>
        <p:txBody>
          <a:bodyPr/>
          <a:lstStyle/>
          <a:p>
            <a:pPr marL="88900" indent="358775" eaLnBrk="1" hangingPunct="1">
              <a:lnSpc>
                <a:spcPct val="90000"/>
              </a:lnSpc>
              <a:spcBef>
                <a:spcPct val="0"/>
              </a:spcBef>
            </a:pPr>
            <a:r>
              <a:rPr lang="ru-RU" sz="2400" smtClean="0"/>
              <a:t>А ты знаешь, что древние китайцы называли свою землю Срединным царством — единственной цивилизованной страной, а всех остальных считали некультурными варварами?</a:t>
            </a:r>
          </a:p>
        </p:txBody>
      </p:sp>
      <p:grpSp>
        <p:nvGrpSpPr>
          <p:cNvPr id="1638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8" name="Овал 7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403" name="Рисунок 10" descr="_1_~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638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3" name="Овал 12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6399" name="Рисунок 13" descr="Cartoon-Clipart-Free-18.gif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Стрелка вправо 15"/>
          <p:cNvSpPr/>
          <p:nvPr/>
        </p:nvSpPr>
        <p:spPr>
          <a:xfrm>
            <a:off x="3806716" y="1916832"/>
            <a:ext cx="1620000" cy="360000"/>
          </a:xfrm>
          <a:prstGeom prst="rightArrow">
            <a:avLst>
              <a:gd name="adj1" fmla="val 50000"/>
              <a:gd name="adj2" fmla="val 87830"/>
            </a:avLst>
          </a:prstGeom>
          <a:solidFill>
            <a:srgbClr val="FF000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трелка влево 16"/>
          <p:cNvSpPr/>
          <p:nvPr/>
        </p:nvSpPr>
        <p:spPr>
          <a:xfrm>
            <a:off x="3707904" y="3861048"/>
            <a:ext cx="1620000" cy="360000"/>
          </a:xfrm>
          <a:prstGeom prst="leftArrow">
            <a:avLst>
              <a:gd name="adj1" fmla="val 50000"/>
              <a:gd name="adj2" fmla="val 90532"/>
            </a:avLst>
          </a:prstGeom>
          <a:solidFill>
            <a:srgbClr val="00B050"/>
          </a:solidFill>
          <a:ln>
            <a:solidFill>
              <a:srgbClr val="FFFFF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639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950" y="5253038"/>
            <a:ext cx="287338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7" name="Прямоугольник 18"/>
          <p:cNvSpPr>
            <a:spLocks noChangeArrowheads="1"/>
          </p:cNvSpPr>
          <p:nvPr/>
        </p:nvSpPr>
        <p:spPr bwMode="auto">
          <a:xfrm>
            <a:off x="392113" y="5084763"/>
            <a:ext cx="8620125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Font typeface="Comic Sans MS" pitchFamily="66" charset="0"/>
              <a:buChar char="—"/>
            </a:pPr>
            <a:r>
              <a:rPr lang="ru-RU" sz="2600">
                <a:latin typeface="Comic Sans MS" pitchFamily="66" charset="0"/>
              </a:rPr>
              <a:t>Сравни мнения Антошки и учёных. Какое наблюдается противоречие? </a:t>
            </a:r>
          </a:p>
          <a:p>
            <a:pPr marL="457200" indent="-457200">
              <a:buFont typeface="Comic Sans MS" pitchFamily="66" charset="0"/>
              <a:buChar char="—"/>
            </a:pPr>
            <a:r>
              <a:rPr lang="ru-RU" sz="2600">
                <a:latin typeface="Comic Sans MS" pitchFamily="66" charset="0"/>
              </a:rPr>
              <a:t>Какой возникает вопрос? Сравни его с авторским.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/>
          </p:cNvPicPr>
          <p:nvPr/>
        </p:nvPicPr>
        <p:blipFill rotWithShape="1">
          <a:blip r:embed="rId3"/>
          <a:srcRect/>
          <a:stretch/>
        </p:blipFill>
        <p:spPr>
          <a:xfrm>
            <a:off x="1389063" y="765175"/>
            <a:ext cx="6335712" cy="611981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grpSp>
        <p:nvGrpSpPr>
          <p:cNvPr id="51202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51213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1203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51209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6471" y="4797152"/>
            <a:ext cx="8640000" cy="1921252"/>
          </a:xfrm>
          <a:prstGeom prst="roundRect">
            <a:avLst>
              <a:gd name="adj" fmla="val 1084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0838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Повышенный уровень. </a:t>
            </a:r>
            <a:r>
              <a:rPr lang="ru-RU" sz="2800">
                <a:latin typeface="Comic Sans MS" pitchFamily="66" charset="0"/>
              </a:rPr>
              <a:t>Обведи разными цветами границы китайской империи Цинь в III в. до н.э. и китайской империи Хань во     II в. до н.э.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/>
          <p:cNvPicPr>
            <a:picLocks/>
          </p:cNvPicPr>
          <p:nvPr/>
        </p:nvPicPr>
        <p:blipFill rotWithShape="1">
          <a:blip r:embed="rId3"/>
          <a:srcRect/>
          <a:stretch/>
        </p:blipFill>
        <p:spPr>
          <a:xfrm>
            <a:off x="1389063" y="765175"/>
            <a:ext cx="6335712" cy="6119813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grpSp>
        <p:nvGrpSpPr>
          <p:cNvPr id="5325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53261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325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53257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ПРИМЕНЯЕМ НОВЫЕ ЗНАНИЯ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6471" y="4797152"/>
            <a:ext cx="8640000" cy="1921252"/>
          </a:xfrm>
          <a:prstGeom prst="roundRect">
            <a:avLst>
              <a:gd name="adj" fmla="val 1084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indent="350838">
              <a:defRPr/>
            </a:pPr>
            <a:r>
              <a:rPr lang="ru-RU" sz="2800" b="1">
                <a:solidFill>
                  <a:srgbClr val="0070C0"/>
                </a:solidFill>
                <a:latin typeface="Comic Sans MS" pitchFamily="66" charset="0"/>
              </a:rPr>
              <a:t>Максимальный уровень.</a:t>
            </a:r>
            <a:r>
              <a:rPr lang="ru-RU" sz="2800">
                <a:latin typeface="Comic Sans MS" pitchFamily="66" charset="0"/>
              </a:rPr>
              <a:t> Отметь маршрут Великого шёлкового пути и надпиши название города, откуда он начался, а также города, где он закончился.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ая прямоугольная выноска 18"/>
          <p:cNvSpPr/>
          <p:nvPr/>
        </p:nvSpPr>
        <p:spPr>
          <a:xfrm>
            <a:off x="612000" y="1800000"/>
            <a:ext cx="7920000" cy="3384000"/>
          </a:xfrm>
          <a:prstGeom prst="wedgeRoundRectCallout">
            <a:avLst>
              <a:gd name="adj1" fmla="val -28896"/>
              <a:gd name="adj2" fmla="val -67988"/>
              <a:gd name="adj3" fmla="val 16667"/>
            </a:avLst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80000">
                <a:schemeClr val="accent4">
                  <a:lumMod val="40000"/>
                  <a:lumOff val="6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162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ПОЧЕМУ ДРЕВНИЕ КИТАЙЦЫ СЧИТАЛИ СВОЮ СТРАНУ «СРЕДИННОЙ» И ЕДИНСТВЕННОЙ ЦИВИЛИЗОВАННОЙ?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12000" y="1800000"/>
            <a:ext cx="7920000" cy="3384000"/>
          </a:xfrm>
          <a:prstGeom prst="roundRect">
            <a:avLst/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50000">
                <a:schemeClr val="accent5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0"/>
          </a:gradFill>
          <a:ln w="12700">
            <a:solidFill>
              <a:schemeClr val="tx1">
                <a:lumMod val="50000"/>
              </a:schemeClr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1"/>
          </a:lnRef>
          <a:fillRef idx="1001">
            <a:schemeClr val="l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solidFill>
                  <a:schemeClr val="tx1"/>
                </a:solidFill>
              </a:rPr>
              <a:t>ВАША ФОРМУЛИРОВКА ПРОБЛЕМЫ МОЖЕТ НЕ СОВПАДАТЬ С АВТОРСКОЙ. ПОЖАЛУЙСТА, ВЫБЕРИТЕ В КЛАССЕ ТУ ФОРМУЛИРОВКУ, КОТОРАЯ ВАМ НАИБОЛЕЕ ИНТЕРЕСНА! </a:t>
            </a:r>
          </a:p>
        </p:txBody>
      </p:sp>
      <p:grpSp>
        <p:nvGrpSpPr>
          <p:cNvPr id="1741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21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741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17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ОПРЕДЕЛЯЕМ </a:t>
            </a:r>
            <a:r>
              <a:rPr lang="ru-RU" dirty="0" smtClean="0"/>
              <a:t>ПРОБЛЕМУ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1005240"/>
            <a:ext cx="8640000" cy="105560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57188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rgbClr val="0070C0"/>
                </a:solidFill>
                <a:latin typeface="+mn-lt"/>
              </a:rPr>
              <a:t>Необходимый уровень. </a:t>
            </a:r>
            <a:r>
              <a:rPr lang="ru-RU" sz="2800" dirty="0">
                <a:latin typeface="+mn-lt"/>
              </a:rPr>
              <a:t>Соедини стрелками понятие и признаки государства.</a:t>
            </a:r>
          </a:p>
        </p:txBody>
      </p:sp>
      <p:grpSp>
        <p:nvGrpSpPr>
          <p:cNvPr id="19460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489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9461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485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56720" y="2304000"/>
            <a:ext cx="702645" cy="432000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lIns="108000" tIns="36000" rIns="108000" bIns="360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spc="-300" dirty="0"/>
              <a:t>ГОСУДАРСТВО</a:t>
            </a:r>
          </a:p>
        </p:txBody>
      </p:sp>
      <p:graphicFrame>
        <p:nvGraphicFramePr>
          <p:cNvPr id="19491" name="Group 35"/>
          <p:cNvGraphicFramePr>
            <a:graphicFrameLocks noGrp="1"/>
          </p:cNvGraphicFramePr>
          <p:nvPr/>
        </p:nvGraphicFramePr>
        <p:xfrm>
          <a:off x="2051050" y="2303463"/>
          <a:ext cx="6842125" cy="4197350"/>
        </p:xfrm>
        <a:graphic>
          <a:graphicData uri="http://schemas.openxmlformats.org/drawingml/2006/table">
            <a:tbl>
              <a:tblPr/>
              <a:tblGrid>
                <a:gridCol w="6842125"/>
              </a:tblGrid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Организация управления обществом, людьми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Поселение, центр власти, ремесла и торговли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Профессиональные правители – чиновники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Общность людей, которых объединяет самоназвание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Система законов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Множество людей, которых объединяют совместная жизнь и деятельность по принятым правилам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Службы защиты законного порядка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Comic Sans MS" pitchFamily="66" charset="0"/>
                        </a:rPr>
                        <a:t>Сбор налогов с населения для содержания армии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52000" y="1008000"/>
            <a:ext cx="8640000" cy="119181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Запиши своими словами определение понятий в таблице.</a:t>
            </a:r>
          </a:p>
        </p:txBody>
      </p:sp>
      <p:grpSp>
        <p:nvGrpSpPr>
          <p:cNvPr id="2150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1536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150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1532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pc="-150" dirty="0"/>
              <a:t>ВСПОМИНАЕМ ТО, ЧТО ЗНАЕМ</a:t>
            </a:r>
            <a:endParaRPr lang="ru-RU" sz="3600" dirty="0"/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/>
        </p:nvGraphicFramePr>
        <p:xfrm>
          <a:off x="265113" y="2708275"/>
          <a:ext cx="8640762" cy="3617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0"/>
                <a:gridCol w="4320000"/>
              </a:tblGrid>
              <a:tr h="822625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ПОНЯТИЕ</a:t>
                      </a:r>
                      <a:endParaRPr lang="ru-RU" sz="32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ОПРЕДЕЛЕНИЕ</a:t>
                      </a:r>
                      <a:endParaRPr lang="ru-RU" sz="3200" dirty="0"/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698984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Народ</a:t>
                      </a:r>
                      <a:endParaRPr lang="ru-RU" sz="2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98984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Религия</a:t>
                      </a:r>
                      <a:endParaRPr lang="ru-RU" sz="2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98984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Искусство</a:t>
                      </a:r>
                      <a:endParaRPr lang="ru-RU" sz="2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98984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Иероглифы</a:t>
                      </a:r>
                      <a:endParaRPr lang="ru-RU" sz="2800" dirty="0"/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3564" name="Рисунок 14" descr="_1_~1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355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3560" name="Рисунок 17" descr="Cartoon-Clipart-Free-18.gif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spc="0" dirty="0"/>
              <a:t>ОТКРЫВАЕМ НОВЫЕ ЗНАНИЯ</a:t>
            </a:r>
            <a:endParaRPr lang="ru-RU" sz="36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2000" y="2169205"/>
            <a:ext cx="8604000" cy="7150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1. ЦАРСТВО «СЕРЕДИНЫ ЗЕМЛИ»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51998" y="3650015"/>
            <a:ext cx="8640000" cy="7150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2. ЧЕЛОВЕК И НЕБО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1519" y="4946159"/>
            <a:ext cx="8640000" cy="71508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 wrap="none">
            <a:sp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3. ПОДНЕБЕСНАЯ ИМПЕРИЯ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5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2163"/>
            <a:ext cx="9144000" cy="608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578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598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4579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594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ЦАРСТВО «СЕРЕДИНЫ ЗЕМЛИ»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2000" y="5940000"/>
            <a:ext cx="8640000" cy="883253"/>
          </a:xfrm>
          <a:prstGeom prst="roundRect">
            <a:avLst>
              <a:gd name="adj" fmla="val 1401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5125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600" b="1" dirty="0">
                <a:solidFill>
                  <a:srgbClr val="0070C0"/>
                </a:solidFill>
                <a:latin typeface="+mn-lt"/>
              </a:rPr>
              <a:t>Необходимый уровень.</a:t>
            </a:r>
            <a:r>
              <a:rPr lang="ru-RU" sz="2600" dirty="0">
                <a:latin typeface="+mn-lt"/>
              </a:rPr>
              <a:t> Используя карту ответь на вопросы.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2000" y="5940000"/>
            <a:ext cx="8640000" cy="883253"/>
          </a:xfrm>
          <a:prstGeom prst="roundRect">
            <a:avLst>
              <a:gd name="adj" fmla="val 1401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514350" indent="-51435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600" dirty="0">
                <a:latin typeface="+mn-lt"/>
              </a:rPr>
              <a:t>В какой части света находилась древнекитайская цивилизация?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52000" y="5940000"/>
            <a:ext cx="8640000" cy="883253"/>
          </a:xfrm>
          <a:prstGeom prst="roundRect">
            <a:avLst>
              <a:gd name="adj" fmla="val 1401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514350" indent="-51435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ru-RU" sz="2600" dirty="0">
                <a:latin typeface="+mn-lt"/>
              </a:rPr>
              <a:t>Каким было состояние рек, протекающих по Великой китайской равнине?</a:t>
            </a: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52000" y="6300000"/>
            <a:ext cx="8640000" cy="521922"/>
          </a:xfrm>
          <a:prstGeom prst="roundRect">
            <a:avLst>
              <a:gd name="adj" fmla="val 1401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514350" indent="-51435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3"/>
              <a:defRPr/>
            </a:pPr>
            <a:r>
              <a:rPr lang="ru-RU" sz="2800" dirty="0">
                <a:latin typeface="+mn-lt"/>
              </a:rPr>
              <a:t>К каким морям был выход?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5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792163"/>
            <a:ext cx="9144000" cy="608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6626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43" name="Рисунок 14" descr="_1_~1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6627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39" name="Рисунок 17" descr="Cartoon-Clipart-Free-18.gif"/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ЦАРСТВО «СЕРЕДИНЫ ЗЕМЛИ»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2000" y="5940000"/>
            <a:ext cx="8640000" cy="853142"/>
          </a:xfrm>
          <a:prstGeom prst="roundRect">
            <a:avLst>
              <a:gd name="adj" fmla="val 1401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indent="365125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500" b="1" dirty="0">
                <a:solidFill>
                  <a:srgbClr val="0070C0"/>
                </a:solidFill>
                <a:latin typeface="+mn-lt"/>
              </a:rPr>
              <a:t>Программный уровень.</a:t>
            </a:r>
            <a:r>
              <a:rPr lang="ru-RU" sz="2500" dirty="0">
                <a:latin typeface="+mn-lt"/>
              </a:rPr>
              <a:t> Используя карту ответь на вопросы.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52000" y="5940000"/>
            <a:ext cx="8640000" cy="853142"/>
          </a:xfrm>
          <a:prstGeom prst="roundRect">
            <a:avLst>
              <a:gd name="adj" fmla="val 1401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514350" indent="-51435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500" dirty="0">
                <a:latin typeface="+mn-lt"/>
              </a:rPr>
              <a:t>С помощью географических объектов опиши место положение древнекитайской цивилизации.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52000" y="5940000"/>
            <a:ext cx="8640000" cy="853142"/>
          </a:xfrm>
          <a:prstGeom prst="roundRect">
            <a:avLst>
              <a:gd name="adj" fmla="val 14014"/>
            </a:avLst>
          </a:prstGeom>
          <a:blipFill>
            <a:blip r:embed="rId6"/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514350" indent="-514350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2"/>
              <a:defRPr/>
            </a:pPr>
            <a:r>
              <a:rPr lang="ru-RU" sz="2500" dirty="0">
                <a:latin typeface="+mn-lt"/>
              </a:rPr>
              <a:t>Объясни особенности местоположения Древнего Китая по отношению к другим цивилизациям.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3" name="Группа 3"/>
          <p:cNvGrpSpPr>
            <a:grpSpLocks/>
          </p:cNvGrpSpPr>
          <p:nvPr/>
        </p:nvGrpSpPr>
        <p:grpSpPr bwMode="auto">
          <a:xfrm>
            <a:off x="19050" y="-44450"/>
            <a:ext cx="969963" cy="1241425"/>
            <a:chOff x="-19448" y="332656"/>
            <a:chExt cx="1783136" cy="1999120"/>
          </a:xfrm>
        </p:grpSpPr>
        <p:sp>
          <p:nvSpPr>
            <p:cNvPr id="12" name="Овал 11"/>
            <p:cNvSpPr/>
            <p:nvPr/>
          </p:nvSpPr>
          <p:spPr>
            <a:xfrm>
              <a:off x="683884" y="764692"/>
              <a:ext cx="431921" cy="28887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36002" y="1700341"/>
              <a:ext cx="393981" cy="432034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24922" y="1485602"/>
              <a:ext cx="933884" cy="28631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687" name="Рисунок 14" descr="_1_~1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-19448" y="332656"/>
              <a:ext cx="1783136" cy="19991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674" name="Группа 8"/>
          <p:cNvGrpSpPr>
            <a:grpSpLocks/>
          </p:cNvGrpSpPr>
          <p:nvPr/>
        </p:nvGrpSpPr>
        <p:grpSpPr bwMode="auto">
          <a:xfrm>
            <a:off x="8240713" y="-26988"/>
            <a:ext cx="957262" cy="1223963"/>
            <a:chOff x="7452320" y="-8901"/>
            <a:chExt cx="1691681" cy="2645813"/>
          </a:xfrm>
        </p:grpSpPr>
        <p:sp>
          <p:nvSpPr>
            <p:cNvPr id="17" name="Овал 16"/>
            <p:cNvSpPr/>
            <p:nvPr/>
          </p:nvSpPr>
          <p:spPr>
            <a:xfrm>
              <a:off x="8100376" y="145525"/>
              <a:ext cx="288961" cy="428959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683" name="Рисунок 17" descr="Cartoon-Clipart-Free-18.gif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2678" r="17007" b="5669"/>
            <a:stretch>
              <a:fillRect/>
            </a:stretch>
          </p:blipFill>
          <p:spPr bwMode="auto">
            <a:xfrm>
              <a:off x="7452320" y="-8901"/>
              <a:ext cx="1691681" cy="2645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/>
              <a:t>ЦАРСТВО «СЕРЕДИНЫ ЗЕМЛИ»</a:t>
            </a:r>
          </a:p>
        </p:txBody>
      </p:sp>
      <p:sp>
        <p:nvSpPr>
          <p:cNvPr id="4" name="Блок-схема: узел суммирования 3"/>
          <p:cNvSpPr/>
          <p:nvPr/>
        </p:nvSpPr>
        <p:spPr>
          <a:xfrm>
            <a:off x="252413" y="1270000"/>
            <a:ext cx="8639175" cy="4967288"/>
          </a:xfrm>
          <a:prstGeom prst="flowChartSummingJunction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63938" y="5876925"/>
            <a:ext cx="1978025" cy="57943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хозяйство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348852" y="2780928"/>
            <a:ext cx="681038" cy="194635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культура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46546" y="2057935"/>
            <a:ext cx="681038" cy="360331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деление общества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851275" y="952500"/>
            <a:ext cx="1365250" cy="57785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bg1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</a:rPr>
              <a:t>власть</a:t>
            </a:r>
          </a:p>
        </p:txBody>
      </p:sp>
      <p:pic>
        <p:nvPicPr>
          <p:cNvPr id="28681" name="Рисунок 19"/>
          <p:cNvPicPr>
            <a:picLocks noChangeAspect="1"/>
          </p:cNvPicPr>
          <p:nvPr/>
        </p:nvPicPr>
        <p:blipFill>
          <a:blip r:embed="rId5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213" y="3398838"/>
            <a:ext cx="3511550" cy="75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3049</TotalTime>
  <Words>736</Words>
  <Application>Microsoft Office PowerPoint</Application>
  <PresentationFormat>Экран (4:3)</PresentationFormat>
  <Paragraphs>139</Paragraphs>
  <Slides>21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5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Arial</vt:lpstr>
      <vt:lpstr>Comic Sans MS</vt:lpstr>
      <vt:lpstr>Calibri</vt:lpstr>
      <vt:lpstr>Times New Roman</vt:lpstr>
      <vt:lpstr>Тема1</vt:lpstr>
      <vt:lpstr>Тема1</vt:lpstr>
      <vt:lpstr>Тема1</vt:lpstr>
      <vt:lpstr>Тема1</vt:lpstr>
      <vt:lpstr>Тема1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МУДРОСТЬ ДРЕВНЕГО КИТАЯ</dc:title>
  <dc:creator>Telli</dc:creator>
  <cp:lastModifiedBy>Admin</cp:lastModifiedBy>
  <cp:revision>176</cp:revision>
  <dcterms:created xsi:type="dcterms:W3CDTF">2012-04-06T18:00:09Z</dcterms:created>
  <dcterms:modified xsi:type="dcterms:W3CDTF">2012-11-01T12:30:00Z</dcterms:modified>
</cp:coreProperties>
</file>