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63" r:id="rId3"/>
    <p:sldId id="265" r:id="rId4"/>
    <p:sldId id="272" r:id="rId5"/>
    <p:sldId id="266" r:id="rId6"/>
    <p:sldId id="270" r:id="rId7"/>
    <p:sldId id="274" r:id="rId8"/>
    <p:sldId id="275" r:id="rId9"/>
    <p:sldId id="269" r:id="rId10"/>
    <p:sldId id="276" r:id="rId11"/>
    <p:sldId id="273" r:id="rId12"/>
    <p:sldId id="277" r:id="rId13"/>
    <p:sldId id="278" r:id="rId14"/>
    <p:sldId id="268" r:id="rId15"/>
    <p:sldId id="267" r:id="rId16"/>
    <p:sldId id="279" r:id="rId17"/>
    <p:sldId id="280" r:id="rId18"/>
    <p:sldId id="271" r:id="rId19"/>
    <p:sldId id="281" r:id="rId20"/>
    <p:sldId id="282" r:id="rId21"/>
    <p:sldId id="283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00CC"/>
    <a:srgbClr val="FFDDBF"/>
    <a:srgbClr val="EBBB8A"/>
    <a:srgbClr val="E7B98A"/>
    <a:srgbClr val="050403"/>
    <a:srgbClr val="FFFFFF"/>
    <a:srgbClr val="99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49" autoAdjust="0"/>
    <p:restoredTop sz="85383" autoAdjust="0"/>
  </p:normalViewPr>
  <p:slideViewPr>
    <p:cSldViewPr>
      <p:cViewPr varScale="1">
        <p:scale>
          <a:sx n="106" d="100"/>
          <a:sy n="106" d="100"/>
        </p:scale>
        <p:origin x="-84" y="-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C03E233-C54D-4DD7-965C-2E4E8B78A42A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985D048-D5F4-44CC-8E3C-EB40DE7549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http://www.peremeny.ru/books/osminog/wp-content/uploads/2010/08/Neznai_konfuc.jpg</a:t>
            </a: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8C93D9-F1BA-4D0E-947D-D0A7BEADFDC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53A90E-60D4-4E23-9DAC-AC53C893721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41034E-DD4B-4098-AE22-692599801C3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F3B5DC-971B-426C-9516-30FA799276A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4585821-1886-4FD0-830B-A21E8C2D031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32771E-3E6C-4B55-B164-716D7381FFA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CA5266-405C-4F47-93F7-88EADFB1D97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B21CA5-752F-4EF7-AE29-458D1DF4867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en-US" smtClean="0"/>
              <a:t>http://www.orientalsite.ru/china/pic/map02.jpg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Анимация поставлена на щелчок. Происходит выцветание задания и появление карты.  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  <a:endParaRPr lang="ru-RU" smtClean="0"/>
          </a:p>
        </p:txBody>
      </p:sp>
      <p:sp>
        <p:nvSpPr>
          <p:cNvPr id="5017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B752A16-53ED-46A2-959C-7DA735ED435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en-US" smtClean="0"/>
              <a:t>http://www.orientalsite.ru/china/pic/map02.jpg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Анимация поставлена на щелчок. Происходит выцветание задания и появление карты.  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  <a:endParaRPr lang="ru-RU" smtClean="0"/>
          </a:p>
        </p:txBody>
      </p:sp>
      <p:sp>
        <p:nvSpPr>
          <p:cNvPr id="5222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08DE4E-8574-4C14-A5DA-E74C7F31F27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en-US" smtClean="0"/>
              <a:t>http://www.orientalsite.ru/china/pic/map02.jpg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Анимация поставлена на щелчок. Происходит выцветание задания и появление карты.  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  <a:endParaRPr lang="ru-RU" smtClean="0"/>
          </a:p>
        </p:txBody>
      </p:sp>
      <p:sp>
        <p:nvSpPr>
          <p:cNvPr id="5427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E4FA65B-7BB7-49A8-8798-67555562E9A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D53133-D376-4998-A87D-63C02C9E08F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0F4AE6-EE89-467F-8FB5-8E0A97BA5D2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89F7ED-1343-49E5-AEE6-BAD5791AF1F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en-US" smtClean="0"/>
              <a:t>http://geo-tur.narod.ru/Maps/pic/asi_fiz.jpg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Анимация поставлена на щелчок. Вопросы последовательно сменяют друг друга</a:t>
            </a: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DD304E-BF0C-4C11-90AC-A5CD32191B1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en-US" smtClean="0"/>
              <a:t>http://geo-tur.narod.ru/Maps/pic/asi_fiz.jpg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Анимация поставлена на щелчок. Вопросы последовательно сменяют друг друга</a:t>
            </a: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ECD5C7-D634-4800-9D96-AA016BC1732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E0A384-4017-4A91-A47E-102398657F2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BF5AD8-9BF0-454D-8967-0A3112BC7F3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B5F071-7652-44F2-80C0-EFD87E6FB92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49FC0-D1B5-417D-B4FE-DAD205A286C4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8A3A5-E566-4516-97F8-CF7150D37E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B91FB-DBDC-441D-9779-B0269D5B3ED0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58FE9-3EBD-439C-A5D6-C8592F3DB5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FBB5B-AE55-4770-A57F-2B44906F1FCC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62D79-FA1E-447D-80B8-81DCC89316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9" descr="drako_ornam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6243124"/>
            <a:ext cx="9144000" cy="6148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1A119-4C1B-4E2F-B44E-1CEE5FE2822B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BAE63-8880-434A-924A-628E377110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D1138-2B6F-4504-A5CC-25A0C50EE3E5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95F72-10C4-4177-9AE1-6B84B15672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 descr="drako_ornam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6243124"/>
            <a:ext cx="9144000" cy="6148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F0FAE-8F54-4CCB-98DD-839E02509E90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E0024-1DF9-424B-BDDE-8ACD41087B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60613-1003-4D96-87E2-F4006F0AF49F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8B679-804B-46C1-A55C-676C2F27AD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 descr="drako_ornam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6243124"/>
            <a:ext cx="9144000" cy="6148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58814-26A9-4279-83C3-7208A1FD217A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1623E-C071-4770-85D4-5FC516D267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6" descr="drako_ornam.jpg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6243124"/>
            <a:ext cx="9144000" cy="614876"/>
          </a:xfrm>
          <a:prstGeom prst="rect">
            <a:avLst/>
          </a:prstGeom>
        </p:spPr>
      </p:pic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3A1D5-D44A-463E-90B3-47055F0B3C21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C288B-72D6-41A4-9D20-86F0ADFF27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6FB70-FB92-4576-A91E-AB25CA91F42C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0137F-98F6-497C-A45A-13C1337E4D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FAE8B-4C12-44DA-8CF1-E508E1C94162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A2330-6D7D-4BBE-8B07-4E461EAECC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1B3A62-A711-4BCF-AEAE-2D5C6506DE5B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4BEDA58-9BB3-413D-9BCF-9B0FFD5F07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2" r:id="rId2"/>
    <p:sldLayoutId id="2147483666" r:id="rId3"/>
    <p:sldLayoutId id="2147483673" r:id="rId4"/>
    <p:sldLayoutId id="2147483667" r:id="rId5"/>
    <p:sldLayoutId id="2147483674" r:id="rId6"/>
    <p:sldLayoutId id="2147483675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68450"/>
            <a:ext cx="7772400" cy="1470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МУДРОСТЬ ДРЕВНЕГО КИТАЯ</a:t>
            </a:r>
            <a:endParaRPr lang="ru-RU" dirty="0"/>
          </a:p>
        </p:txBody>
      </p:sp>
      <p:pic>
        <p:nvPicPr>
          <p:cNvPr id="14338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938" y="2852738"/>
            <a:ext cx="2016125" cy="313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Рисунок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одзаголовок 2"/>
          <p:cNvSpPr txBox="1">
            <a:spLocks/>
          </p:cNvSpPr>
          <p:nvPr/>
        </p:nvSpPr>
        <p:spPr bwMode="auto">
          <a:xfrm>
            <a:off x="0" y="6240463"/>
            <a:ext cx="615632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18.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1" name="Прямоугольник 8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97873"/>
            <a:ext cx="8640000" cy="343923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Используя текст      § 18, запиши, какие достижения позволяли китайцам считать своё государство единственной «Поднебесной империей».</a:t>
            </a:r>
          </a:p>
          <a:p>
            <a:pPr indent="354013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</a:t>
            </a:r>
            <a:r>
              <a:rPr lang="ru-RU" sz="2800">
                <a:latin typeface="Comic Sans MS" pitchFamily="66" charset="0"/>
              </a:rPr>
              <a:t>. Выполняя задание повышенного уровня, используй факты, не изученные на уроке.</a:t>
            </a:r>
          </a:p>
        </p:txBody>
      </p:sp>
      <p:grpSp>
        <p:nvGrpSpPr>
          <p:cNvPr id="3072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2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ЦАРСТВО «СЕРЕДИНЫ ЗЕМЛИ»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2413" y="4608513"/>
            <a:ext cx="8724900" cy="1816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dirty="0">
                <a:latin typeface="+mn-lt"/>
              </a:rPr>
              <a:t>____________________________________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dirty="0">
                <a:latin typeface="+mn-lt"/>
              </a:rPr>
              <a:t>____________________________________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dirty="0">
                <a:latin typeface="+mn-lt"/>
              </a:rPr>
              <a:t>____________________________________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Comic Sans MS" pitchFamily="66" charset="0"/>
              <a:buChar char="…"/>
              <a:defRPr/>
            </a:pPr>
            <a:r>
              <a:rPr lang="ru-RU" sz="2800" dirty="0">
                <a:latin typeface="+mn-lt"/>
              </a:rPr>
              <a:t>___________________________________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7891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На какие волнующие китайцев нравственные вопросы давало ответы учение Конфуция? Свой ответ запиши.</a:t>
            </a:r>
          </a:p>
        </p:txBody>
      </p:sp>
      <p:grpSp>
        <p:nvGrpSpPr>
          <p:cNvPr id="3277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92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88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ЧЕЛОВЕК И НЕБО</a:t>
            </a:r>
          </a:p>
        </p:txBody>
      </p:sp>
      <p:graphicFrame>
        <p:nvGraphicFramePr>
          <p:cNvPr id="32794" name="Group 26"/>
          <p:cNvGraphicFramePr>
            <a:graphicFrameLocks noGrp="1"/>
          </p:cNvGraphicFramePr>
          <p:nvPr/>
        </p:nvGraphicFramePr>
        <p:xfrm>
          <a:off x="252413" y="3141663"/>
          <a:ext cx="8639175" cy="3597275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pic>
        <p:nvPicPr>
          <p:cNvPr id="32786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4724400"/>
            <a:ext cx="1289050" cy="198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3915966"/>
          </a:xfrm>
          <a:prstGeom prst="roundRect">
            <a:avLst>
              <a:gd name="adj" fmla="val 14544"/>
            </a:avLst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Во время визита царевича Лу к соседнему царю </a:t>
            </a:r>
            <a:r>
              <a:rPr lang="ru-RU" sz="2800" dirty="0" err="1">
                <a:latin typeface="+mn-lt"/>
              </a:rPr>
              <a:t>Ци</a:t>
            </a:r>
            <a:r>
              <a:rPr lang="ru-RU" sz="2800" dirty="0">
                <a:latin typeface="+mn-lt"/>
              </a:rPr>
              <a:t> в церемонию встречи решили включить «музыку и танцы четырёх сторон света». Когда шуты и акробаты ударили в бубны, Конфуций прервал церемонию, заявив, что «звучит музыка варваров», и повелел: «Простолюдинов, повинных в насмешке над царями, следует придать смерти!»</a:t>
            </a:r>
          </a:p>
        </p:txBody>
      </p:sp>
      <p:grpSp>
        <p:nvGrpSpPr>
          <p:cNvPr id="3482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3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2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2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ЧЕЛОВЕК И НЕБО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2000" y="5229200"/>
            <a:ext cx="8640000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800000"/>
                </a:solidFill>
                <a:latin typeface="+mn-lt"/>
              </a:rPr>
              <a:t>Как ты можешь объяснить такой поступок учителя человеколюбия Конфуция?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945386"/>
            <a:ext cx="8627331" cy="3779758"/>
          </a:xfrm>
          <a:prstGeom prst="roundRect">
            <a:avLst>
              <a:gd name="adj" fmla="val 15018"/>
            </a:avLst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4013">
              <a:defRPr/>
            </a:pP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400">
                <a:latin typeface="Comic Sans MS" pitchFamily="66" charset="0"/>
              </a:rPr>
              <a:t>Изложи в таблице свою позицию и приведи один аргумент в её подтверждение.</a:t>
            </a:r>
          </a:p>
          <a:p>
            <a:pPr indent="354013">
              <a:defRPr/>
            </a:pP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400">
                <a:latin typeface="Comic Sans MS" pitchFamily="66" charset="0"/>
              </a:rPr>
              <a:t>Запиши два-три аргумента или рассмотри приведённый факт с разных позиций, подтвердив каждую аргументом.</a:t>
            </a:r>
          </a:p>
          <a:p>
            <a:pPr indent="354013">
              <a:defRPr/>
            </a:pP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400">
                <a:latin typeface="Comic Sans MS" pitchFamily="66" charset="0"/>
              </a:rPr>
              <a:t>Выполняя задание на повышенном уровне, используй дополнительную информацию, не изученную на уроках.</a:t>
            </a:r>
          </a:p>
        </p:txBody>
      </p:sp>
      <p:grpSp>
        <p:nvGrpSpPr>
          <p:cNvPr id="3686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90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86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ЧЕЛОВЕК И НЕБО</a:t>
            </a:r>
          </a:p>
        </p:txBody>
      </p:sp>
      <p:graphicFrame>
        <p:nvGraphicFramePr>
          <p:cNvPr id="36895" name="Group 31"/>
          <p:cNvGraphicFramePr>
            <a:graphicFrameLocks noGrp="1"/>
          </p:cNvGraphicFramePr>
          <p:nvPr/>
        </p:nvGraphicFramePr>
        <p:xfrm>
          <a:off x="107950" y="5084763"/>
          <a:ext cx="9036050" cy="1646237"/>
        </p:xfrm>
        <a:graphic>
          <a:graphicData uri="http://schemas.openxmlformats.org/drawingml/2006/table">
            <a:tbl>
              <a:tblPr/>
              <a:tblGrid>
                <a:gridCol w="1655763"/>
                <a:gridCol w="3840162"/>
                <a:gridCol w="35401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Но, с другой стороны,_________,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2000" y="1059899"/>
            <a:ext cx="8640000" cy="2485787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2800">
                <a:latin typeface="Comic Sans MS" pitchFamily="66" charset="0"/>
              </a:rPr>
              <a:t>Какая империя, Цинь или Хань, соответствует учению Конфуция?</a:t>
            </a:r>
          </a:p>
          <a:p>
            <a:pPr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Запиши своё мнение, подтвердив его одним-двумя аргументами.</a:t>
            </a:r>
          </a:p>
        </p:txBody>
      </p:sp>
      <p:grpSp>
        <p:nvGrpSpPr>
          <p:cNvPr id="3891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3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3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ПОДНЕБЕСНАЯ </a:t>
            </a:r>
            <a:r>
              <a:rPr lang="ru-RU" dirty="0" smtClean="0"/>
              <a:t>ИМПЕРИЯ</a:t>
            </a:r>
            <a:endParaRPr lang="ru-RU" dirty="0"/>
          </a:p>
        </p:txBody>
      </p:sp>
      <p:graphicFrame>
        <p:nvGraphicFramePr>
          <p:cNvPr id="38937" name="Group 25"/>
          <p:cNvGraphicFramePr>
            <a:graphicFrameLocks noGrp="1"/>
          </p:cNvGraphicFramePr>
          <p:nvPr/>
        </p:nvGraphicFramePr>
        <p:xfrm>
          <a:off x="252413" y="3860800"/>
          <a:ext cx="8639175" cy="274320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738329"/>
            <a:ext cx="8640000" cy="3507343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ДРЕВНЕМ КИТАЕ СЛОЖИЛАСЬ СВОЕОБРАЗНАЯ ЦИВИЛИЗАЦИЯ,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ПОДАРИВШАЯ ЧЕЛОВЕЧЕСТВУ МНОЖЕСТВО ДОСТИЖЕНИЙ</a:t>
            </a:r>
          </a:p>
        </p:txBody>
      </p:sp>
      <p:grpSp>
        <p:nvGrpSpPr>
          <p:cNvPr id="4096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70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96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66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005240"/>
            <a:ext cx="8640000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Расставь события и явления в правильной последовательности.</a:t>
            </a:r>
          </a:p>
        </p:txBody>
      </p:sp>
      <p:grpSp>
        <p:nvGrpSpPr>
          <p:cNvPr id="4301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3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301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3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  <a:endParaRPr lang="ru-RU" sz="3600" spc="-150" dirty="0"/>
          </a:p>
        </p:txBody>
      </p:sp>
      <p:grpSp>
        <p:nvGrpSpPr>
          <p:cNvPr id="43015" name="Группа 4"/>
          <p:cNvGrpSpPr>
            <a:grpSpLocks/>
          </p:cNvGrpSpPr>
          <p:nvPr/>
        </p:nvGrpSpPr>
        <p:grpSpPr bwMode="auto">
          <a:xfrm>
            <a:off x="260350" y="5891213"/>
            <a:ext cx="8623300" cy="777875"/>
            <a:chOff x="259593" y="5458406"/>
            <a:chExt cx="8624812" cy="778905"/>
          </a:xfrm>
        </p:grpSpPr>
        <p:sp>
          <p:nvSpPr>
            <p:cNvPr id="10" name="Полилиния 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</p:grpSp>
      <p:sp>
        <p:nvSpPr>
          <p:cNvPr id="43016" name="Прямоугольник 2"/>
          <p:cNvSpPr>
            <a:spLocks noChangeArrowheads="1"/>
          </p:cNvSpPr>
          <p:nvPr/>
        </p:nvSpPr>
        <p:spPr bwMode="auto">
          <a:xfrm>
            <a:off x="225425" y="2492375"/>
            <a:ext cx="8631238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mic Sans MS" pitchFamily="66" charset="0"/>
              </a:rPr>
              <a:t>1. Страна постепенно распадается на</a:t>
            </a:r>
          </a:p>
          <a:p>
            <a:r>
              <a:rPr lang="ru-RU" sz="2800">
                <a:latin typeface="Comic Sans MS" pitchFamily="66" charset="0"/>
              </a:rPr>
              <a:t>враждующие царства: Цинь, Хань, Вей.</a:t>
            </a:r>
          </a:p>
          <a:p>
            <a:r>
              <a:rPr lang="ru-RU" sz="2800">
                <a:latin typeface="Comic Sans MS" pitchFamily="66" charset="0"/>
              </a:rPr>
              <a:t>2. Все племена долины Хуанхэ слились в один народ – древние китайцы.</a:t>
            </a:r>
          </a:p>
          <a:p>
            <a:r>
              <a:rPr lang="ru-RU" sz="2800">
                <a:latin typeface="Comic Sans MS" pitchFamily="66" charset="0"/>
              </a:rPr>
              <a:t>3. Правитель царства Цинь объединил всех</a:t>
            </a:r>
          </a:p>
          <a:p>
            <a:r>
              <a:rPr lang="ru-RU" sz="2800">
                <a:latin typeface="Comic Sans MS" pitchFamily="66" charset="0"/>
              </a:rPr>
              <a:t>говорящих по-китайски в одну империю –</a:t>
            </a:r>
          </a:p>
          <a:p>
            <a:r>
              <a:rPr lang="ru-RU" sz="2800">
                <a:latin typeface="Comic Sans MS" pitchFamily="66" charset="0"/>
              </a:rPr>
              <a:t>центр Поднебесной Земли.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908720"/>
            <a:ext cx="8640000" cy="296251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Какой процесс здесь представлен: упадка или расцвета древнекитайской цивилизации? Приведи одно–два доказательства своей точки зрения.</a:t>
            </a:r>
          </a:p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Запиши в таблице два-три доказательства своего утверждения.</a:t>
            </a:r>
          </a:p>
        </p:txBody>
      </p:sp>
      <p:grpSp>
        <p:nvGrpSpPr>
          <p:cNvPr id="4506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9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06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509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062" name="Группа 4"/>
          <p:cNvGrpSpPr>
            <a:grpSpLocks/>
          </p:cNvGrpSpPr>
          <p:nvPr/>
        </p:nvGrpSpPr>
        <p:grpSpPr bwMode="auto">
          <a:xfrm>
            <a:off x="260350" y="5891213"/>
            <a:ext cx="8623300" cy="777875"/>
            <a:chOff x="259593" y="5458406"/>
            <a:chExt cx="8624812" cy="778905"/>
          </a:xfrm>
        </p:grpSpPr>
        <p:sp>
          <p:nvSpPr>
            <p:cNvPr id="10" name="Полилиния 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</a:p>
          </p:txBody>
        </p:sp>
      </p:grpSp>
      <p:graphicFrame>
        <p:nvGraphicFramePr>
          <p:cNvPr id="45097" name="Group 41"/>
          <p:cNvGraphicFramePr>
            <a:graphicFrameLocks noGrp="1"/>
          </p:cNvGraphicFramePr>
          <p:nvPr/>
        </p:nvGraphicFramePr>
        <p:xfrm>
          <a:off x="252413" y="4076700"/>
          <a:ext cx="8639175" cy="1646238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73664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>
              <a:defRPr/>
            </a:pPr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3200">
                <a:latin typeface="Comic Sans MS" pitchFamily="66" charset="0"/>
              </a:rPr>
              <a:t>Продолжи заполнять таблицу «Религии Древнего мира», строку «Конфуцианство».</a:t>
            </a:r>
          </a:p>
        </p:txBody>
      </p:sp>
      <p:grpSp>
        <p:nvGrpSpPr>
          <p:cNvPr id="4710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713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710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713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47140" name="Group 36"/>
          <p:cNvGraphicFramePr>
            <a:graphicFrameLocks noGrp="1"/>
          </p:cNvGraphicFramePr>
          <p:nvPr/>
        </p:nvGraphicFramePr>
        <p:xfrm>
          <a:off x="250825" y="3860800"/>
          <a:ext cx="8640763" cy="2103438"/>
        </p:xfrm>
        <a:graphic>
          <a:graphicData uri="http://schemas.openxmlformats.org/drawingml/2006/table">
            <a:tbl>
              <a:tblPr/>
              <a:tblGrid>
                <a:gridCol w="2952750"/>
                <a:gridCol w="2016125"/>
                <a:gridCol w="1584325"/>
                <a:gridCol w="2087563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Религии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Различие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богов и людей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Судьба после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смерти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Зачем обращаются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к богам?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Конфуцианство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/>
          </p:cNvPicPr>
          <p:nvPr/>
        </p:nvPicPr>
        <p:blipFill rotWithShape="1">
          <a:blip r:embed="rId3"/>
          <a:srcRect/>
          <a:stretch/>
        </p:blipFill>
        <p:spPr>
          <a:xfrm>
            <a:off x="1389063" y="765175"/>
            <a:ext cx="6335712" cy="611981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grpSp>
        <p:nvGrpSpPr>
          <p:cNvPr id="4915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916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915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916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6471" y="5279621"/>
            <a:ext cx="8640000" cy="1465362"/>
          </a:xfrm>
          <a:prstGeom prst="roundRect">
            <a:avLst>
              <a:gd name="adj" fmla="val 10844"/>
            </a:avLst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08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Надпиши названия рек: Янцзы и Хуанхэ; обведи Великую Китайскую стену, напиши названия морей.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814762" cy="3962400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 eaLnBrk="1" hangingPunct="1">
              <a:spcBef>
                <a:spcPct val="0"/>
              </a:spcBef>
            </a:pPr>
            <a:r>
              <a:rPr lang="ru-RU" sz="2400" smtClean="0"/>
              <a:t>Ничего себе, как китайцы далеко забрались! Наверное, цивилизации у них не было или появилась она очень поздно. Слишком долго было добираться до соседей.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3962400"/>
          </a:xfrm>
          <a:ln>
            <a:round/>
          </a:ln>
        </p:spPr>
        <p:txBody>
          <a:bodyPr/>
          <a:lstStyle/>
          <a:p>
            <a:pPr marL="88900" indent="358775"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sz="2400" smtClean="0"/>
              <a:t>А ты знаешь, что древние китайцы называли свою землю Срединным царством — единственной цивилизованной страной, а всех остальных считали некультурными варварами?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253038"/>
            <a:ext cx="28733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084763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/>
          </p:cNvPicPr>
          <p:nvPr/>
        </p:nvPicPr>
        <p:blipFill rotWithShape="1">
          <a:blip r:embed="rId3"/>
          <a:srcRect/>
          <a:stretch/>
        </p:blipFill>
        <p:spPr>
          <a:xfrm>
            <a:off x="1389063" y="765175"/>
            <a:ext cx="6335712" cy="611981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grpSp>
        <p:nvGrpSpPr>
          <p:cNvPr id="5120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5121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120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5120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6471" y="4797152"/>
            <a:ext cx="8640000" cy="1921252"/>
          </a:xfrm>
          <a:prstGeom prst="roundRect">
            <a:avLst>
              <a:gd name="adj" fmla="val 10844"/>
            </a:avLst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083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Обведи разными цветами границы китайской империи Цинь в III в. до н.э. и китайской империи Хань во     II в. до н.э.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/>
          </p:cNvPicPr>
          <p:nvPr/>
        </p:nvPicPr>
        <p:blipFill rotWithShape="1">
          <a:blip r:embed="rId3"/>
          <a:srcRect/>
          <a:stretch/>
        </p:blipFill>
        <p:spPr>
          <a:xfrm>
            <a:off x="1389063" y="765175"/>
            <a:ext cx="6335712" cy="611981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grpSp>
        <p:nvGrpSpPr>
          <p:cNvPr id="5325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5326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325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5325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6471" y="4797152"/>
            <a:ext cx="8640000" cy="1921252"/>
          </a:xfrm>
          <a:prstGeom prst="roundRect">
            <a:avLst>
              <a:gd name="adj" fmla="val 10844"/>
            </a:avLst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083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</a:t>
            </a:r>
            <a:r>
              <a:rPr lang="ru-RU" sz="2800">
                <a:latin typeface="Comic Sans MS" pitchFamily="66" charset="0"/>
              </a:rPr>
              <a:t> Отметь маршрут Великого шёлкового пути и надпиши название города, откуда он начался, а также города, где он закончился.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ДРЕВНИЕ КИТАЙЦЫ СЧИТАЛИ СВОЮ СТРАНУ «СРЕДИННОЙ» И ЕДИНСТВЕННОЙ ЦИВИЛИЗОВАННОЙ?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ОПРЕДЕЛЯЕМ </a:t>
            </a:r>
            <a:r>
              <a:rPr lang="ru-RU" dirty="0" smtClean="0"/>
              <a:t>ПРОБЛЕМУ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1005240"/>
            <a:ext cx="8640000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Соедини стрелками понятие и признаки государства.</a:t>
            </a:r>
          </a:p>
        </p:txBody>
      </p:sp>
      <p:grpSp>
        <p:nvGrpSpPr>
          <p:cNvPr id="1946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6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56720" y="2304000"/>
            <a:ext cx="702645" cy="43200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lIns="108000" tIns="36000" rIns="108000" bIns="3600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-300" dirty="0"/>
              <a:t>ГОСУДАРСТВО</a:t>
            </a:r>
          </a:p>
        </p:txBody>
      </p:sp>
      <p:graphicFrame>
        <p:nvGraphicFramePr>
          <p:cNvPr id="19491" name="Group 35"/>
          <p:cNvGraphicFramePr>
            <a:graphicFrameLocks noGrp="1"/>
          </p:cNvGraphicFramePr>
          <p:nvPr/>
        </p:nvGraphicFramePr>
        <p:xfrm>
          <a:off x="2051050" y="2303463"/>
          <a:ext cx="6842125" cy="4197350"/>
        </p:xfrm>
        <a:graphic>
          <a:graphicData uri="http://schemas.openxmlformats.org/drawingml/2006/table">
            <a:tbl>
              <a:tblPr/>
              <a:tblGrid>
                <a:gridCol w="6842125"/>
              </a:tblGrid>
              <a:tr h="48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Организация управления обществом, людьми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Поселение, центр власти, ремесла и торговли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Профессиональные правители – чиновники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Общность людей, которых объединяет самоназвание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Система законов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830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Множество людей, которых объединяют совместная жизнь и деятельность по принятым правилам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Службы защиты законного порядка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Сбор налогов с населения для содержания армии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1008000"/>
            <a:ext cx="8640000" cy="119181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</a:rPr>
              <a:t>Запиши своими словами определение понятий в таблице.</a:t>
            </a:r>
          </a:p>
        </p:txBody>
      </p:sp>
      <p:grpSp>
        <p:nvGrpSpPr>
          <p:cNvPr id="2150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3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3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65113" y="2708275"/>
          <a:ext cx="8640762" cy="36179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000"/>
                <a:gridCol w="4320000"/>
              </a:tblGrid>
              <a:tr h="822625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ПОНЯТИЕ</a:t>
                      </a:r>
                      <a:endParaRPr lang="ru-RU" sz="32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ОПРЕДЕЛЕНИЕ</a:t>
                      </a:r>
                      <a:endParaRPr lang="ru-RU" sz="32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98984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Народ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98984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Религия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98984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Искусство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98984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Иероглифы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4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0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2169205"/>
            <a:ext cx="8604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ЦАРСТВО «СЕРЕДИНЫ ЗЕМЛИ»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8" y="365001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ЧЕЛОВЕК И НЕБО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19" y="4946159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ПОДНЕБЕСНАЯ ИМПЕРИЯ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5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92163"/>
            <a:ext cx="9144000" cy="608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7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9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7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9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ЦАРСТВО «СЕРЕДИНЫ ЗЕМЛИ»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2000" y="5940000"/>
            <a:ext cx="8640000" cy="883253"/>
          </a:xfrm>
          <a:prstGeom prst="roundRect">
            <a:avLst>
              <a:gd name="adj" fmla="val 14014"/>
            </a:avLst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Необходимый уровень.</a:t>
            </a:r>
            <a:r>
              <a:rPr lang="ru-RU" sz="2600" dirty="0">
                <a:latin typeface="+mn-lt"/>
              </a:rPr>
              <a:t> Используя карту ответь на вопросы.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2000" y="5940000"/>
            <a:ext cx="8640000" cy="883253"/>
          </a:xfrm>
          <a:prstGeom prst="roundRect">
            <a:avLst>
              <a:gd name="adj" fmla="val 14014"/>
            </a:avLst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marL="514350" indent="-51435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600" dirty="0">
                <a:latin typeface="+mn-lt"/>
              </a:rPr>
              <a:t>В какой части света находилась древнекитайская цивилизация?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52000" y="5940000"/>
            <a:ext cx="8640000" cy="883253"/>
          </a:xfrm>
          <a:prstGeom prst="roundRect">
            <a:avLst>
              <a:gd name="adj" fmla="val 14014"/>
            </a:avLst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marL="514350" indent="-51435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ru-RU" sz="2600" dirty="0">
                <a:latin typeface="+mn-lt"/>
              </a:rPr>
              <a:t>Каким было состояние рек, протекающих по Великой китайской равнине?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52000" y="6300000"/>
            <a:ext cx="8640000" cy="521922"/>
          </a:xfrm>
          <a:prstGeom prst="roundRect">
            <a:avLst>
              <a:gd name="adj" fmla="val 14014"/>
            </a:avLst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marL="514350" indent="-51435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  <a:defRPr/>
            </a:pPr>
            <a:r>
              <a:rPr lang="ru-RU" sz="2800" dirty="0">
                <a:latin typeface="+mn-lt"/>
              </a:rPr>
              <a:t>К каким морям был выход?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5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92163"/>
            <a:ext cx="9144000" cy="608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62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4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2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ЦАРСТВО «СЕРЕДИНЫ ЗЕМЛИ»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2000" y="5940000"/>
            <a:ext cx="8640000" cy="853142"/>
          </a:xfrm>
          <a:prstGeom prst="roundRect">
            <a:avLst>
              <a:gd name="adj" fmla="val 14014"/>
            </a:avLst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rgbClr val="0070C0"/>
                </a:solidFill>
                <a:latin typeface="+mn-lt"/>
              </a:rPr>
              <a:t>Программный уровень.</a:t>
            </a:r>
            <a:r>
              <a:rPr lang="ru-RU" sz="2500" dirty="0">
                <a:latin typeface="+mn-lt"/>
              </a:rPr>
              <a:t> Используя карту ответь на вопросы.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2000" y="5940000"/>
            <a:ext cx="8640000" cy="853142"/>
          </a:xfrm>
          <a:prstGeom prst="roundRect">
            <a:avLst>
              <a:gd name="adj" fmla="val 14014"/>
            </a:avLst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marL="514350" indent="-51435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500" dirty="0">
                <a:latin typeface="+mn-lt"/>
              </a:rPr>
              <a:t>С помощью географических объектов опиши место положение древнекитайской цивилизации.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52000" y="5940000"/>
            <a:ext cx="8640000" cy="853142"/>
          </a:xfrm>
          <a:prstGeom prst="roundRect">
            <a:avLst>
              <a:gd name="adj" fmla="val 14014"/>
            </a:avLst>
          </a:prstGeom>
          <a:blipFill>
            <a:blip r:embed="rId6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marL="514350" indent="-51435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ru-RU" sz="2500" dirty="0">
                <a:latin typeface="+mn-lt"/>
              </a:rPr>
              <a:t>Объясни особенности местоположения Древнего Китая по отношению к другим цивилизациям.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87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83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ЦАРСТВО «СЕРЕДИНЫ ЗЕМЛИ»</a:t>
            </a:r>
          </a:p>
        </p:txBody>
      </p:sp>
      <p:sp>
        <p:nvSpPr>
          <p:cNvPr id="4" name="Блок-схема: узел суммирования 3"/>
          <p:cNvSpPr/>
          <p:nvPr/>
        </p:nvSpPr>
        <p:spPr>
          <a:xfrm>
            <a:off x="252413" y="1270000"/>
            <a:ext cx="8639175" cy="4967288"/>
          </a:xfrm>
          <a:prstGeom prst="flowChartSummingJunction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63938" y="5876925"/>
            <a:ext cx="1978025" cy="5794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хозяйство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348852" y="2780928"/>
            <a:ext cx="681038" cy="194635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культура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6546" y="2057935"/>
            <a:ext cx="681038" cy="360331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деление общества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51275" y="952500"/>
            <a:ext cx="1365250" cy="57785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власть</a:t>
            </a:r>
          </a:p>
        </p:txBody>
      </p:sp>
      <p:pic>
        <p:nvPicPr>
          <p:cNvPr id="28681" name="Рисунок 19"/>
          <p:cNvPicPr>
            <a:picLocks noChangeAspect="1"/>
          </p:cNvPicPr>
          <p:nvPr/>
        </p:nvPicPr>
        <p:blipFill>
          <a:blip r:embed="rId5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213" y="3398838"/>
            <a:ext cx="3511550" cy="75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3049</TotalTime>
  <Words>736</Words>
  <Application>Microsoft Office PowerPoint</Application>
  <PresentationFormat>Экран (4:3)</PresentationFormat>
  <Paragraphs>139</Paragraphs>
  <Slides>21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Comic Sans MS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МУДРОСТЬ ДРЕВНЕГО КИТАЯ</dc:title>
  <dc:creator>Telli</dc:creator>
  <cp:lastModifiedBy>Admin</cp:lastModifiedBy>
  <cp:revision>176</cp:revision>
  <dcterms:created xsi:type="dcterms:W3CDTF">2012-04-06T18:00:09Z</dcterms:created>
  <dcterms:modified xsi:type="dcterms:W3CDTF">2012-11-01T12:30:00Z</dcterms:modified>
</cp:coreProperties>
</file>