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05" r:id="rId2"/>
    <p:sldId id="309" r:id="rId3"/>
    <p:sldId id="379" r:id="rId4"/>
    <p:sldId id="393" r:id="rId5"/>
    <p:sldId id="394" r:id="rId6"/>
    <p:sldId id="395" r:id="rId7"/>
    <p:sldId id="396" r:id="rId8"/>
    <p:sldId id="397" r:id="rId9"/>
    <p:sldId id="398" r:id="rId10"/>
    <p:sldId id="399" r:id="rId11"/>
    <p:sldId id="313" r:id="rId12"/>
    <p:sldId id="392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CCFF99"/>
    <a:srgbClr val="CCFF33"/>
    <a:srgbClr val="66FF33"/>
    <a:srgbClr val="99FF33"/>
    <a:srgbClr val="CCFF66"/>
    <a:srgbClr val="FFFF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28" autoAdjust="0"/>
    <p:restoredTop sz="88988" autoAdjust="0"/>
  </p:normalViewPr>
  <p:slideViewPr>
    <p:cSldViewPr>
      <p:cViewPr varScale="1">
        <p:scale>
          <a:sx n="50" d="100"/>
          <a:sy n="50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4FFA934-99C4-4A3C-B1A4-15669A69D506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440672E-1486-4263-B10D-599189818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041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Рисунок – </a:t>
            </a:r>
            <a:r>
              <a:rPr lang="sq-AL" smtClean="0"/>
              <a:t>http://www.russianmontreal.ca/uploads/posts/2010-05/thumbs/1273003174_knight.png</a:t>
            </a: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2AF522-0039-45FD-A9B8-DD35029473F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BA421E-0CAE-42D8-A02C-4BE1647C810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BB95E0-D345-4EFC-B14F-534658CFFE9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592AD9-6973-4975-83F0-07CD1E7FDE3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0D8209-4AA8-471C-887C-ECAE6506F13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00A479-CCBD-46DE-818B-631869E033F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Католический крест - </a:t>
            </a:r>
            <a:r>
              <a:rPr lang="sq-AL" smtClean="0"/>
              <a:t>http://upload.wikimedia.org/wikipedia/commons/thumb/8/87/Christian_cross.svg/404px-Christian_cross.svg.png</a:t>
            </a:r>
            <a:r>
              <a:rPr lang="ru-RU" smtClean="0"/>
              <a:t> </a:t>
            </a:r>
          </a:p>
          <a:p>
            <a:pPr>
              <a:spcBef>
                <a:spcPct val="0"/>
              </a:spcBef>
            </a:pPr>
            <a:r>
              <a:rPr lang="ru-RU" smtClean="0"/>
              <a:t>Православный крест - </a:t>
            </a:r>
            <a:r>
              <a:rPr lang="sq-AL" smtClean="0"/>
              <a:t>http://upload.wikimedia.org/wikipedia/commons/thumb/c/c3/OrthodoxCross%28black%2Ccontoured%29.svg/390px-OrthodoxCross%28black%2Ccontoured%29.svg.png</a:t>
            </a:r>
            <a:r>
              <a:rPr lang="ru-RU" smtClean="0"/>
              <a:t> </a:t>
            </a:r>
          </a:p>
          <a:p>
            <a:pPr>
              <a:spcBef>
                <a:spcPct val="0"/>
              </a:spcBef>
            </a:pPr>
            <a:r>
              <a:rPr lang="ru-RU" smtClean="0"/>
              <a:t>Герб ватикана - </a:t>
            </a:r>
            <a:r>
              <a:rPr lang="sq-AL" smtClean="0"/>
              <a:t>http://upload.wikimedia.org/wikipedia/commons/thumb/b/b3/Coat_of_arms_of_the_Vatican_City.svg/539px-Coat_of_arms_of_the_Vatican_City.svg.png</a:t>
            </a:r>
            <a:r>
              <a:rPr lang="ru-RU" smtClean="0"/>
              <a:t> </a:t>
            </a:r>
          </a:p>
          <a:p>
            <a:pPr>
              <a:spcBef>
                <a:spcPct val="0"/>
              </a:spcBef>
            </a:pPr>
            <a:r>
              <a:rPr lang="ru-RU" smtClean="0"/>
              <a:t>Печать константинопольского патриарха - </a:t>
            </a:r>
            <a:r>
              <a:rPr lang="sq-AL" smtClean="0"/>
              <a:t>http://upload.wikimedia.org/wikipedia/ru/2/22/Constantinople_coat_of_arms.png</a:t>
            </a: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5C4661-0ABB-4947-A523-55978818F22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9D33D5-0591-42CF-88AA-52F9A634245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Символ ислама - </a:t>
            </a:r>
            <a:r>
              <a:rPr lang="sq-AL" smtClean="0"/>
              <a:t>http://upload.wikimedia.org/wikipedia/commons/c/c2/Islam_symbol_plane2_green.png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Символ веры ислама - </a:t>
            </a:r>
            <a:r>
              <a:rPr lang="sq-AL" smtClean="0"/>
              <a:t>http://upload.wikimedia.org/wikipedia/commons/thumb/b/b9/Allah300.png/200px-Allah300.png</a:t>
            </a: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BBDF61-B077-4855-ACDC-5BB32964FB5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99DC4F-9106-46F4-8F3D-79D38EEB45F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C29EC9-C18D-4AF7-8D32-0B52AD41EED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12FF25-6F73-4E02-AEFB-8C91599AE50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12090-72C1-4C25-AB6F-47BDE8DA9798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9D7F3-E01D-43FC-8EFF-75391C067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471EE-91BB-4C58-B0B8-D225D81564B7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1E532-4491-4B06-9593-ACDF625CAE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AA147-920B-4027-A8A5-311077806D3D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F915C-C44C-45F6-8054-665580948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5" name="Picture 5"/>
          <p:cNvPicPr>
            <a:picLocks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27763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3D64E-2511-4696-BF9C-3FC4F5A4EFD2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D9FB3-7A09-40DB-9669-E5BBBDCDD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ED6EA-C36E-4029-848E-017D14CB0B47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9DEA1-579F-46A6-9CD2-3262F766F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6" name="Picture 5"/>
          <p:cNvPicPr>
            <a:picLocks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27763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41269-3FA7-4054-A577-AE6BCD057E30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929AA-2D28-45F0-8FEA-604A1A0321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AB1A6-3D9E-42F7-B3FE-F4AA78D16DC9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633D8-744E-4A99-BBCC-7DE450D402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4" name="Picture 5"/>
          <p:cNvPicPr>
            <a:picLocks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27763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A9909-A157-45A2-9AD0-0493BDAA2F54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9488D-40D6-457E-99A5-4809F4D389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27763"/>
            <a:ext cx="91440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E6CDE-E133-4634-AFBB-7376DA07831D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22B88-615D-498B-9DD2-D4A973272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B2C9A-20CD-4037-9B37-378A6FBFFF65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F94B3-7942-474A-8DD8-1CDDE7699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4CEC-FBB1-437A-BAC2-A80D01660FE3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51901-F4C2-4C39-89B5-98BE77F76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69863"/>
            <a:ext cx="8642350" cy="1196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1495425"/>
            <a:ext cx="864235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DD9866-02A6-4190-BEA8-5B15B35D3C6F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9C34B4-E6F9-487E-B753-C3D6FA92D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0" r:id="rId3"/>
    <p:sldLayoutId id="2147483673" r:id="rId4"/>
    <p:sldLayoutId id="2147483669" r:id="rId5"/>
    <p:sldLayoutId id="2147483674" r:id="rId6"/>
    <p:sldLayoutId id="2147483675" r:id="rId7"/>
    <p:sldLayoutId id="2147483668" r:id="rId8"/>
    <p:sldLayoutId id="2147483667" r:id="rId9"/>
    <p:sldLayoutId id="2147483666" r:id="rId10"/>
    <p:sldLayoutId id="21474836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3"/>
          <p:cNvSpPr>
            <a:spLocks noChangeArrowheads="1"/>
          </p:cNvSpPr>
          <p:nvPr/>
        </p:nvSpPr>
        <p:spPr bwMode="auto">
          <a:xfrm>
            <a:off x="6394450" y="6488113"/>
            <a:ext cx="278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© ООО «Баласс», 2013.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6240463"/>
            <a:ext cx="5940425" cy="63976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Образовательная система «Школа 2100». 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Данилов Д.Д. и др. Всеобщая история. </a:t>
            </a:r>
            <a:r>
              <a:rPr lang="en-US" sz="1200">
                <a:solidFill>
                  <a:srgbClr val="400000"/>
                </a:solidFill>
                <a:latin typeface="Comic Sans MS" pitchFamily="66" charset="0"/>
              </a:rPr>
              <a:t>6</a:t>
            </a: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 класс. История Средних веков. § 24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Автор презентации: Казаринова Н.В. (учитель, г. Йошкар-Ола)</a:t>
            </a:r>
          </a:p>
        </p:txBody>
      </p:sp>
      <p:pic>
        <p:nvPicPr>
          <p:cNvPr id="14339" name="Рисунок 5" descr="Лента_26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0" y="3451225"/>
            <a:ext cx="30003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 descr="http://www.lechaim.ru/ARHIV/122/resp13.files/image002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1838" y="3068638"/>
            <a:ext cx="2062162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ОБЩИЙ ВЗГЛЯД НА ИСТОРИЮ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52000" y="980729"/>
            <a:ext cx="8640000" cy="1660743"/>
          </a:xfrm>
          <a:prstGeom prst="roundRect">
            <a:avLst>
              <a:gd name="adj" fmla="val 10887"/>
            </a:avLst>
          </a:prstGeom>
          <a:blipFill>
            <a:blip r:embed="rId3" cstate="print">
              <a:extLst/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7188"/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Повышенный</a:t>
            </a:r>
            <a:r>
              <a:rPr lang="ru-RU" sz="2400">
                <a:latin typeface="Comic Sans MS" pitchFamily="66" charset="0"/>
              </a:rPr>
              <a:t> </a:t>
            </a:r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уровень.</a:t>
            </a:r>
            <a:r>
              <a:rPr lang="ru-RU" sz="24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400">
                <a:latin typeface="Comic Sans MS" pitchFamily="66" charset="0"/>
              </a:rPr>
              <a:t>Приведите факты современной жизни, которые подтверждали бы значимость для наших современников достижений дальневосточной цивилизации.</a:t>
            </a:r>
          </a:p>
        </p:txBody>
      </p:sp>
      <p:pic>
        <p:nvPicPr>
          <p:cNvPr id="32772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791" name="Group 23"/>
          <p:cNvGraphicFramePr>
            <a:graphicFrameLocks noGrp="1"/>
          </p:cNvGraphicFramePr>
          <p:nvPr/>
        </p:nvGraphicFramePr>
        <p:xfrm>
          <a:off x="252413" y="4724400"/>
          <a:ext cx="8639175" cy="2011680"/>
        </p:xfrm>
        <a:graphic>
          <a:graphicData uri="http://schemas.openxmlformats.org/drawingml/2006/table">
            <a:tbl>
              <a:tblPr/>
              <a:tblGrid>
                <a:gridCol w="2159000"/>
                <a:gridCol w="64801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ДАЛЬНЕВОСТОЧНАЯ ЦИВИЛИЗАЦИЯ</a:t>
            </a:r>
            <a:endParaRPr lang="ru-RU" sz="36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email">
            <a:extLst/>
          </a:blip>
          <a:srcRect/>
          <a:stretch>
            <a:fillRect/>
          </a:stretch>
        </p:blipFill>
        <p:spPr bwMode="auto">
          <a:xfrm>
            <a:off x="747723" y="2785488"/>
            <a:ext cx="929143" cy="1800000"/>
          </a:xfrm>
          <a:prstGeom prst="roundRect">
            <a:avLst>
              <a:gd name="adj" fmla="val 1049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email">
            <a:extLst/>
          </a:blip>
          <a:srcRect/>
          <a:stretch/>
        </p:blipFill>
        <p:spPr>
          <a:xfrm>
            <a:off x="1835696" y="2785488"/>
            <a:ext cx="1086625" cy="180000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email">
            <a:extLst/>
          </a:blip>
          <a:srcRect/>
          <a:stretch/>
        </p:blipFill>
        <p:spPr>
          <a:xfrm>
            <a:off x="3131840" y="2785488"/>
            <a:ext cx="1086625" cy="180000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8" cstate="email">
            <a:extLst/>
          </a:blip>
          <a:srcRect/>
          <a:stretch/>
        </p:blipFill>
        <p:spPr bwMode="auto">
          <a:xfrm>
            <a:off x="5013458" y="2780928"/>
            <a:ext cx="1790790" cy="1800000"/>
          </a:xfrm>
          <a:prstGeom prst="roundRect">
            <a:avLst>
              <a:gd name="adj" fmla="val 12626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9" cstate="email">
            <a:extLst/>
          </a:blip>
          <a:srcRect/>
          <a:stretch>
            <a:fillRect/>
          </a:stretch>
        </p:blipFill>
        <p:spPr bwMode="auto">
          <a:xfrm>
            <a:off x="7020272" y="2781128"/>
            <a:ext cx="1790877" cy="1800000"/>
          </a:xfrm>
          <a:prstGeom prst="roundRect">
            <a:avLst>
              <a:gd name="adj" fmla="val 12605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52000" y="1800000"/>
            <a:ext cx="8640000" cy="3600000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pic>
        <p:nvPicPr>
          <p:cNvPr id="34819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52000" y="980728"/>
            <a:ext cx="8640000" cy="1736646"/>
          </a:xfrm>
          <a:prstGeom prst="roundRect">
            <a:avLst/>
          </a:prstGeom>
          <a:blipFill>
            <a:blip r:embed="rId3" cstate="print">
              <a:extLst/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8775"/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400">
                <a:latin typeface="Comic Sans MS" pitchFamily="66" charset="0"/>
              </a:rPr>
              <a:t>Вспомни, какой вопрос у нас возник в самом начале, во введении к учебнику? Как ты теперь можешь ответить на него: «Что принесла эпоха Средневековья в современный мир?»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pic>
        <p:nvPicPr>
          <p:cNvPr id="36869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72475" y="0"/>
            <a:ext cx="7715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52413" y="2989263"/>
          <a:ext cx="8640000" cy="3596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0"/>
                <a:gridCol w="432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Положительные последствия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Отрицательные последствия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dirty="0" smtClean="0"/>
                    </a:p>
                    <a:p>
                      <a:endParaRPr lang="ru-RU" sz="2400" dirty="0" smtClean="0"/>
                    </a:p>
                    <a:p>
                      <a:endParaRPr lang="ru-RU" sz="2400" dirty="0" smtClean="0"/>
                    </a:p>
                    <a:p>
                      <a:endParaRPr lang="ru-RU" sz="2400" dirty="0" smtClean="0"/>
                    </a:p>
                    <a:p>
                      <a:endParaRPr lang="ru-RU" sz="2400" dirty="0" smtClean="0"/>
                    </a:p>
                    <a:p>
                      <a:endParaRPr lang="ru-RU" sz="2400" dirty="0" smtClean="0"/>
                    </a:p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2000" y="1124744"/>
            <a:ext cx="8639999" cy="7150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1. «Христианский мир»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999" y="2425879"/>
            <a:ext cx="8640000" cy="7150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2. «Исламский мир»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519" y="3722023"/>
            <a:ext cx="8640480" cy="7150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3. «Индийский мир»</a:t>
            </a:r>
          </a:p>
        </p:txBody>
      </p:sp>
      <p:pic>
        <p:nvPicPr>
          <p:cNvPr id="16389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252000" y="5018167"/>
            <a:ext cx="8640480" cy="7150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4. </a:t>
            </a:r>
            <a:r>
              <a:rPr lang="ru-RU" sz="36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«Дальневосточный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мир»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52000" y="980728"/>
            <a:ext cx="8640000" cy="1269980"/>
          </a:xfrm>
          <a:prstGeom prst="roundRect">
            <a:avLst>
              <a:gd name="adj" fmla="val 10887"/>
            </a:avLst>
          </a:prstGeom>
          <a:blipFill>
            <a:blip r:embed="rId3" cstate="print">
              <a:extLst/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87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+mn-lt"/>
              </a:rPr>
              <a:t>Повышенный</a:t>
            </a:r>
            <a:r>
              <a:rPr lang="ru-RU" sz="2400" dirty="0">
                <a:latin typeface="+mn-lt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+mn-lt"/>
              </a:rPr>
              <a:t>уровень.</a:t>
            </a:r>
            <a:r>
              <a:rPr lang="ru-RU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400" dirty="0">
                <a:latin typeface="+mn-lt"/>
              </a:rPr>
              <a:t>Используя схему в учебнике (с. 274–275) и хронологические таблицы перед каждой его главой, заполните схему.</a:t>
            </a:r>
          </a:p>
        </p:txBody>
      </p:sp>
      <p:pic>
        <p:nvPicPr>
          <p:cNvPr id="18436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«ХРИСТИАНСКИЙ МИР»</a:t>
            </a:r>
            <a:endParaRPr lang="ru-RU" dirty="0"/>
          </a:p>
        </p:txBody>
      </p:sp>
      <p:sp>
        <p:nvSpPr>
          <p:cNvPr id="7" name="Полилиния 6"/>
          <p:cNvSpPr/>
          <p:nvPr/>
        </p:nvSpPr>
        <p:spPr>
          <a:xfrm>
            <a:off x="252000" y="5592539"/>
            <a:ext cx="8640000" cy="1004093"/>
          </a:xfrm>
          <a:custGeom>
            <a:avLst/>
            <a:gdLst>
              <a:gd name="connsiteX0" fmla="*/ 0 w 8640000"/>
              <a:gd name="connsiteY0" fmla="*/ 0 h 1004093"/>
              <a:gd name="connsiteX1" fmla="*/ 8640000 w 8640000"/>
              <a:gd name="connsiteY1" fmla="*/ 0 h 1004093"/>
              <a:gd name="connsiteX2" fmla="*/ 8640000 w 8640000"/>
              <a:gd name="connsiteY2" fmla="*/ 1004093 h 1004093"/>
              <a:gd name="connsiteX3" fmla="*/ 0 w 8640000"/>
              <a:gd name="connsiteY3" fmla="*/ 1004093 h 1004093"/>
              <a:gd name="connsiteX4" fmla="*/ 0 w 8640000"/>
              <a:gd name="connsiteY4" fmla="*/ 0 h 100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0000" h="1004093">
                <a:moveTo>
                  <a:pt x="0" y="0"/>
                </a:moveTo>
                <a:lnTo>
                  <a:pt x="8640000" y="0"/>
                </a:lnTo>
                <a:lnTo>
                  <a:pt x="8640000" y="1004093"/>
                </a:lnTo>
                <a:lnTo>
                  <a:pt x="0" y="1004093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9136" tIns="199136" rIns="199136" bIns="661019" spcCol="1270" anchor="ctr"/>
          <a:lstStyle/>
          <a:p>
            <a:pPr algn="ctr" defTabSz="12446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dirty="0"/>
              <a:t>Основные события </a:t>
            </a:r>
            <a:r>
              <a:rPr lang="ru-RU" sz="2800"/>
              <a:t>средневековой истории</a:t>
            </a:r>
            <a:endParaRPr lang="ru-RU" sz="2800" dirty="0"/>
          </a:p>
        </p:txBody>
      </p:sp>
      <p:sp>
        <p:nvSpPr>
          <p:cNvPr id="10" name="Полилиния 9"/>
          <p:cNvSpPr/>
          <p:nvPr/>
        </p:nvSpPr>
        <p:spPr>
          <a:xfrm>
            <a:off x="252000" y="6114668"/>
            <a:ext cx="8640000" cy="461883"/>
          </a:xfrm>
          <a:custGeom>
            <a:avLst/>
            <a:gdLst>
              <a:gd name="connsiteX0" fmla="*/ 0 w 8640000"/>
              <a:gd name="connsiteY0" fmla="*/ 0 h 461883"/>
              <a:gd name="connsiteX1" fmla="*/ 8640000 w 8640000"/>
              <a:gd name="connsiteY1" fmla="*/ 0 h 461883"/>
              <a:gd name="connsiteX2" fmla="*/ 8640000 w 8640000"/>
              <a:gd name="connsiteY2" fmla="*/ 461883 h 461883"/>
              <a:gd name="connsiteX3" fmla="*/ 0 w 8640000"/>
              <a:gd name="connsiteY3" fmla="*/ 461883 h 461883"/>
              <a:gd name="connsiteX4" fmla="*/ 0 w 8640000"/>
              <a:gd name="connsiteY4" fmla="*/ 0 h 461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0000" h="461883">
                <a:moveTo>
                  <a:pt x="0" y="0"/>
                </a:moveTo>
                <a:lnTo>
                  <a:pt x="8640000" y="0"/>
                </a:lnTo>
                <a:lnTo>
                  <a:pt x="8640000" y="461883"/>
                </a:lnTo>
                <a:lnTo>
                  <a:pt x="0" y="461883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99136" tIns="35560" rIns="199136" bIns="35560" spcCol="1270" anchor="ctr"/>
          <a:lstStyle/>
          <a:p>
            <a:pPr algn="ctr" defTabSz="12446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800" dirty="0"/>
          </a:p>
        </p:txBody>
      </p:sp>
      <p:sp>
        <p:nvSpPr>
          <p:cNvPr id="11" name="Полилиния 10"/>
          <p:cNvSpPr/>
          <p:nvPr/>
        </p:nvSpPr>
        <p:spPr>
          <a:xfrm>
            <a:off x="252000" y="4063305"/>
            <a:ext cx="8640000" cy="1544297"/>
          </a:xfrm>
          <a:custGeom>
            <a:avLst/>
            <a:gdLst>
              <a:gd name="connsiteX0" fmla="*/ 0 w 8640000"/>
              <a:gd name="connsiteY0" fmla="*/ 540859 h 1544296"/>
              <a:gd name="connsiteX1" fmla="*/ 4126963 w 8640000"/>
              <a:gd name="connsiteY1" fmla="*/ 540859 h 1544296"/>
              <a:gd name="connsiteX2" fmla="*/ 4126963 w 8640000"/>
              <a:gd name="connsiteY2" fmla="*/ 386074 h 1544296"/>
              <a:gd name="connsiteX3" fmla="*/ 3933926 w 8640000"/>
              <a:gd name="connsiteY3" fmla="*/ 386074 h 1544296"/>
              <a:gd name="connsiteX4" fmla="*/ 4320000 w 8640000"/>
              <a:gd name="connsiteY4" fmla="*/ 0 h 1544296"/>
              <a:gd name="connsiteX5" fmla="*/ 4706074 w 8640000"/>
              <a:gd name="connsiteY5" fmla="*/ 386074 h 1544296"/>
              <a:gd name="connsiteX6" fmla="*/ 4513037 w 8640000"/>
              <a:gd name="connsiteY6" fmla="*/ 386074 h 1544296"/>
              <a:gd name="connsiteX7" fmla="*/ 4513037 w 8640000"/>
              <a:gd name="connsiteY7" fmla="*/ 540859 h 1544296"/>
              <a:gd name="connsiteX8" fmla="*/ 8640000 w 8640000"/>
              <a:gd name="connsiteY8" fmla="*/ 540859 h 1544296"/>
              <a:gd name="connsiteX9" fmla="*/ 8640000 w 8640000"/>
              <a:gd name="connsiteY9" fmla="*/ 1544296 h 1544296"/>
              <a:gd name="connsiteX10" fmla="*/ 0 w 8640000"/>
              <a:gd name="connsiteY10" fmla="*/ 1544296 h 1544296"/>
              <a:gd name="connsiteX11" fmla="*/ 0 w 8640000"/>
              <a:gd name="connsiteY11" fmla="*/ 540859 h 154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40000" h="1544296">
                <a:moveTo>
                  <a:pt x="8640000" y="1003437"/>
                </a:moveTo>
                <a:lnTo>
                  <a:pt x="4513037" y="1003437"/>
                </a:lnTo>
                <a:lnTo>
                  <a:pt x="4513037" y="1158222"/>
                </a:lnTo>
                <a:lnTo>
                  <a:pt x="4706074" y="1158222"/>
                </a:lnTo>
                <a:lnTo>
                  <a:pt x="4320000" y="1544295"/>
                </a:lnTo>
                <a:lnTo>
                  <a:pt x="3933926" y="1158222"/>
                </a:lnTo>
                <a:lnTo>
                  <a:pt x="4126963" y="1158222"/>
                </a:lnTo>
                <a:lnTo>
                  <a:pt x="4126963" y="1003437"/>
                </a:lnTo>
                <a:lnTo>
                  <a:pt x="0" y="1003437"/>
                </a:lnTo>
                <a:lnTo>
                  <a:pt x="0" y="1"/>
                </a:lnTo>
                <a:lnTo>
                  <a:pt x="8640000" y="1"/>
                </a:lnTo>
                <a:lnTo>
                  <a:pt x="8640000" y="1003437"/>
                </a:ln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899976"/>
              <a:satOff val="0"/>
              <a:lumOff val="5000"/>
              <a:alphaOff val="0"/>
            </a:schemeClr>
          </a:fillRef>
          <a:effectRef idx="2">
            <a:schemeClr val="accent3">
              <a:hueOff val="899976"/>
              <a:satOff val="0"/>
              <a:lumOff val="5000"/>
              <a:alphaOff val="0"/>
            </a:schemeClr>
          </a:effectRef>
          <a:fontRef idx="minor">
            <a:schemeClr val="lt1"/>
          </a:fontRef>
        </p:style>
        <p:txBody>
          <a:bodyPr lIns="199136" tIns="199136" rIns="199136" bIns="1201386" anchor="ctr"/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</a:pPr>
            <a:r>
              <a:rPr lang="ru-RU" sz="2800">
                <a:solidFill>
                  <a:srgbClr val="800000"/>
                </a:solidFill>
              </a:rPr>
              <a:t>Страны и народы, вошедшие в неё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252000" y="4605353"/>
            <a:ext cx="4320000" cy="461744"/>
          </a:xfrm>
          <a:custGeom>
            <a:avLst/>
            <a:gdLst>
              <a:gd name="connsiteX0" fmla="*/ 0 w 4320000"/>
              <a:gd name="connsiteY0" fmla="*/ 0 h 461744"/>
              <a:gd name="connsiteX1" fmla="*/ 4320000 w 4320000"/>
              <a:gd name="connsiteY1" fmla="*/ 0 h 461744"/>
              <a:gd name="connsiteX2" fmla="*/ 4320000 w 4320000"/>
              <a:gd name="connsiteY2" fmla="*/ 461744 h 461744"/>
              <a:gd name="connsiteX3" fmla="*/ 0 w 4320000"/>
              <a:gd name="connsiteY3" fmla="*/ 461744 h 461744"/>
              <a:gd name="connsiteX4" fmla="*/ 0 w 4320000"/>
              <a:gd name="connsiteY4" fmla="*/ 0 h 46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000" h="461744">
                <a:moveTo>
                  <a:pt x="0" y="0"/>
                </a:moveTo>
                <a:lnTo>
                  <a:pt x="4320000" y="0"/>
                </a:lnTo>
                <a:lnTo>
                  <a:pt x="4320000" y="461744"/>
                </a:lnTo>
                <a:lnTo>
                  <a:pt x="0" y="461744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3">
              <a:tint val="40000"/>
              <a:alpha val="90000"/>
              <a:hueOff val="606347"/>
              <a:satOff val="0"/>
              <a:lumOff val="286"/>
              <a:alphaOff val="0"/>
            </a:schemeClr>
          </a:lnRef>
          <a:fillRef idx="1">
            <a:schemeClr val="accent3">
              <a:tint val="40000"/>
              <a:alpha val="90000"/>
              <a:hueOff val="606347"/>
              <a:satOff val="0"/>
              <a:lumOff val="286"/>
              <a:alphaOff val="0"/>
            </a:schemeClr>
          </a:fillRef>
          <a:effectRef idx="0">
            <a:schemeClr val="accent3">
              <a:tint val="40000"/>
              <a:alpha val="90000"/>
              <a:hueOff val="606347"/>
              <a:satOff val="0"/>
              <a:lumOff val="28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99136" tIns="35560" rIns="199136" bIns="35560" spcCol="1270" anchor="ctr"/>
          <a:lstStyle/>
          <a:p>
            <a:pPr algn="ctr" defTabSz="12446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800" dirty="0"/>
          </a:p>
        </p:txBody>
      </p:sp>
      <p:sp>
        <p:nvSpPr>
          <p:cNvPr id="13" name="Полилиния 12"/>
          <p:cNvSpPr/>
          <p:nvPr/>
        </p:nvSpPr>
        <p:spPr>
          <a:xfrm>
            <a:off x="4572000" y="4605353"/>
            <a:ext cx="4320000" cy="461744"/>
          </a:xfrm>
          <a:custGeom>
            <a:avLst/>
            <a:gdLst>
              <a:gd name="connsiteX0" fmla="*/ 0 w 4320000"/>
              <a:gd name="connsiteY0" fmla="*/ 0 h 461744"/>
              <a:gd name="connsiteX1" fmla="*/ 4320000 w 4320000"/>
              <a:gd name="connsiteY1" fmla="*/ 0 h 461744"/>
              <a:gd name="connsiteX2" fmla="*/ 4320000 w 4320000"/>
              <a:gd name="connsiteY2" fmla="*/ 461744 h 461744"/>
              <a:gd name="connsiteX3" fmla="*/ 0 w 4320000"/>
              <a:gd name="connsiteY3" fmla="*/ 461744 h 461744"/>
              <a:gd name="connsiteX4" fmla="*/ 0 w 4320000"/>
              <a:gd name="connsiteY4" fmla="*/ 0 h 46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000" h="461744">
                <a:moveTo>
                  <a:pt x="0" y="0"/>
                </a:moveTo>
                <a:lnTo>
                  <a:pt x="4320000" y="0"/>
                </a:lnTo>
                <a:lnTo>
                  <a:pt x="4320000" y="461744"/>
                </a:lnTo>
                <a:lnTo>
                  <a:pt x="0" y="461744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3">
              <a:tint val="40000"/>
              <a:alpha val="90000"/>
              <a:hueOff val="1212694"/>
              <a:satOff val="0"/>
              <a:lumOff val="573"/>
              <a:alphaOff val="0"/>
            </a:schemeClr>
          </a:lnRef>
          <a:fillRef idx="1">
            <a:schemeClr val="accent3">
              <a:tint val="40000"/>
              <a:alpha val="90000"/>
              <a:hueOff val="1212694"/>
              <a:satOff val="0"/>
              <a:lumOff val="573"/>
              <a:alphaOff val="0"/>
            </a:schemeClr>
          </a:fillRef>
          <a:effectRef idx="0">
            <a:schemeClr val="accent3">
              <a:tint val="40000"/>
              <a:alpha val="90000"/>
              <a:hueOff val="1212694"/>
              <a:satOff val="0"/>
              <a:lumOff val="57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99136" tIns="35560" rIns="199136" bIns="35560" spcCol="1270" anchor="ctr"/>
          <a:lstStyle/>
          <a:p>
            <a:pPr algn="ctr" defTabSz="12446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800" dirty="0"/>
          </a:p>
        </p:txBody>
      </p:sp>
      <p:sp>
        <p:nvSpPr>
          <p:cNvPr id="18" name="Выгнутая влево стрелка 17"/>
          <p:cNvSpPr/>
          <p:nvPr/>
        </p:nvSpPr>
        <p:spPr>
          <a:xfrm>
            <a:off x="1042988" y="2997200"/>
            <a:ext cx="792162" cy="1042988"/>
          </a:xfrm>
          <a:prstGeom prst="curvedRightArrow">
            <a:avLst>
              <a:gd name="adj1" fmla="val 36163"/>
              <a:gd name="adj2" fmla="val 5456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право стрелка 18"/>
          <p:cNvSpPr/>
          <p:nvPr/>
        </p:nvSpPr>
        <p:spPr>
          <a:xfrm>
            <a:off x="7524750" y="2998788"/>
            <a:ext cx="792163" cy="1044575"/>
          </a:xfrm>
          <a:prstGeom prst="curvedLeftArrow">
            <a:avLst>
              <a:gd name="adj1" fmla="val 36071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835696" y="2505152"/>
            <a:ext cx="5688632" cy="1055608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ДАЛЬНЕВОСТОЧНАЯ ЦИВИЛИЗАЦИЯ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52000" y="980728"/>
            <a:ext cx="8640000" cy="1269980"/>
          </a:xfrm>
          <a:prstGeom prst="roundRect">
            <a:avLst>
              <a:gd name="adj" fmla="val 10887"/>
            </a:avLst>
          </a:prstGeom>
          <a:blipFill>
            <a:blip r:embed="rId3" cstate="print">
              <a:extLst/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8775"/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Повышенный</a:t>
            </a:r>
            <a:r>
              <a:rPr lang="ru-RU" sz="2400">
                <a:latin typeface="Comic Sans MS" pitchFamily="66" charset="0"/>
              </a:rPr>
              <a:t> </a:t>
            </a:r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уровень.</a:t>
            </a:r>
            <a:r>
              <a:rPr lang="ru-RU" sz="24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400">
                <a:latin typeface="Comic Sans MS" pitchFamily="66" charset="0"/>
              </a:rPr>
              <a:t>Как вы думаете, возможно ли воссоединение католиков и православных в настоящее время?</a:t>
            </a:r>
          </a:p>
        </p:txBody>
      </p:sp>
      <p:pic>
        <p:nvPicPr>
          <p:cNvPr id="20484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«ХРИСТИАНСКИЙ МИР»</a:t>
            </a:r>
            <a:endParaRPr lang="ru-RU" dirty="0"/>
          </a:p>
        </p:txBody>
      </p:sp>
      <p:graphicFrame>
        <p:nvGraphicFramePr>
          <p:cNvPr id="20504" name="Group 24"/>
          <p:cNvGraphicFramePr>
            <a:graphicFrameLocks noGrp="1"/>
          </p:cNvGraphicFramePr>
          <p:nvPr/>
        </p:nvGraphicFramePr>
        <p:xfrm>
          <a:off x="252413" y="3998913"/>
          <a:ext cx="8639175" cy="2743200"/>
        </p:xfrm>
        <a:graphic>
          <a:graphicData uri="http://schemas.openxmlformats.org/drawingml/2006/table">
            <a:tbl>
              <a:tblPr/>
              <a:tblGrid>
                <a:gridCol w="2159000"/>
                <a:gridCol w="64801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  <a:b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pic>
        <p:nvPicPr>
          <p:cNvPr id="20497" name="Picture 2" descr="File:Christian cross.sv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84513" y="2403475"/>
            <a:ext cx="10826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8" name="Picture 4" descr="File:OrthodoxCross(black,contoured).sv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7900" y="2398713"/>
            <a:ext cx="10922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9" name="Picture 6" descr="File:Coat of arms of the Vatican City.sv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81100" y="2441575"/>
            <a:ext cx="136207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0" name="Picture 8" descr="Файл:Constantinople coat of arms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08738" y="2403475"/>
            <a:ext cx="150336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52000" y="980728"/>
            <a:ext cx="8640000" cy="1269980"/>
          </a:xfrm>
          <a:prstGeom prst="roundRect">
            <a:avLst>
              <a:gd name="adj" fmla="val 10887"/>
            </a:avLst>
          </a:prstGeom>
          <a:blipFill>
            <a:blip r:embed="rId3" cstate="print">
              <a:extLst/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87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+mn-lt"/>
              </a:rPr>
              <a:t>Повышенный</a:t>
            </a:r>
            <a:r>
              <a:rPr lang="ru-RU" sz="2400" dirty="0">
                <a:latin typeface="+mn-lt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+mn-lt"/>
              </a:rPr>
              <a:t>уровень.</a:t>
            </a:r>
            <a:r>
              <a:rPr lang="ru-RU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400" dirty="0">
                <a:latin typeface="+mn-lt"/>
              </a:rPr>
              <a:t>Используя схему в учебнике (с. 274–275) и хронологические таблицы перед каждой его главой, заполните схему.</a:t>
            </a:r>
          </a:p>
        </p:txBody>
      </p:sp>
      <p:pic>
        <p:nvPicPr>
          <p:cNvPr id="22532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лилиния 6"/>
          <p:cNvSpPr/>
          <p:nvPr/>
        </p:nvSpPr>
        <p:spPr>
          <a:xfrm>
            <a:off x="252000" y="5592539"/>
            <a:ext cx="8640000" cy="1004093"/>
          </a:xfrm>
          <a:custGeom>
            <a:avLst/>
            <a:gdLst>
              <a:gd name="connsiteX0" fmla="*/ 0 w 8640000"/>
              <a:gd name="connsiteY0" fmla="*/ 0 h 1004093"/>
              <a:gd name="connsiteX1" fmla="*/ 8640000 w 8640000"/>
              <a:gd name="connsiteY1" fmla="*/ 0 h 1004093"/>
              <a:gd name="connsiteX2" fmla="*/ 8640000 w 8640000"/>
              <a:gd name="connsiteY2" fmla="*/ 1004093 h 1004093"/>
              <a:gd name="connsiteX3" fmla="*/ 0 w 8640000"/>
              <a:gd name="connsiteY3" fmla="*/ 1004093 h 1004093"/>
              <a:gd name="connsiteX4" fmla="*/ 0 w 8640000"/>
              <a:gd name="connsiteY4" fmla="*/ 0 h 100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0000" h="1004093">
                <a:moveTo>
                  <a:pt x="0" y="0"/>
                </a:moveTo>
                <a:lnTo>
                  <a:pt x="8640000" y="0"/>
                </a:lnTo>
                <a:lnTo>
                  <a:pt x="8640000" y="1004093"/>
                </a:lnTo>
                <a:lnTo>
                  <a:pt x="0" y="100409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66FF33"/>
              </a:gs>
              <a:gs pos="80000">
                <a:srgbClr val="CCFF33"/>
              </a:gs>
              <a:gs pos="100000">
                <a:srgbClr val="CCFF99"/>
              </a:gs>
            </a:gsLst>
          </a:gra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9136" tIns="199136" rIns="199136" bIns="661019" spcCol="1270" anchor="ctr"/>
          <a:lstStyle/>
          <a:p>
            <a:pPr algn="ctr" defTabSz="12446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dirty="0"/>
              <a:t>Основные события </a:t>
            </a:r>
            <a:r>
              <a:rPr lang="ru-RU" sz="2800"/>
              <a:t>средневековой истории</a:t>
            </a:r>
            <a:endParaRPr lang="ru-RU" sz="2800" dirty="0"/>
          </a:p>
        </p:txBody>
      </p:sp>
      <p:sp>
        <p:nvSpPr>
          <p:cNvPr id="10" name="Полилиния 9"/>
          <p:cNvSpPr/>
          <p:nvPr/>
        </p:nvSpPr>
        <p:spPr>
          <a:xfrm>
            <a:off x="252000" y="6114668"/>
            <a:ext cx="8640000" cy="461883"/>
          </a:xfrm>
          <a:custGeom>
            <a:avLst/>
            <a:gdLst>
              <a:gd name="connsiteX0" fmla="*/ 0 w 8640000"/>
              <a:gd name="connsiteY0" fmla="*/ 0 h 461883"/>
              <a:gd name="connsiteX1" fmla="*/ 8640000 w 8640000"/>
              <a:gd name="connsiteY1" fmla="*/ 0 h 461883"/>
              <a:gd name="connsiteX2" fmla="*/ 8640000 w 8640000"/>
              <a:gd name="connsiteY2" fmla="*/ 461883 h 461883"/>
              <a:gd name="connsiteX3" fmla="*/ 0 w 8640000"/>
              <a:gd name="connsiteY3" fmla="*/ 461883 h 461883"/>
              <a:gd name="connsiteX4" fmla="*/ 0 w 8640000"/>
              <a:gd name="connsiteY4" fmla="*/ 0 h 461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0000" h="461883">
                <a:moveTo>
                  <a:pt x="0" y="0"/>
                </a:moveTo>
                <a:lnTo>
                  <a:pt x="8640000" y="0"/>
                </a:lnTo>
                <a:lnTo>
                  <a:pt x="8640000" y="461883"/>
                </a:lnTo>
                <a:lnTo>
                  <a:pt x="0" y="461883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99136" tIns="35560" rIns="199136" bIns="35560" spcCol="1270" anchor="ctr"/>
          <a:lstStyle/>
          <a:p>
            <a:pPr algn="ctr" defTabSz="12446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800" dirty="0"/>
          </a:p>
        </p:txBody>
      </p:sp>
      <p:sp>
        <p:nvSpPr>
          <p:cNvPr id="11" name="Полилиния 10"/>
          <p:cNvSpPr/>
          <p:nvPr/>
        </p:nvSpPr>
        <p:spPr>
          <a:xfrm>
            <a:off x="252000" y="4063305"/>
            <a:ext cx="8640000" cy="1544297"/>
          </a:xfrm>
          <a:custGeom>
            <a:avLst/>
            <a:gdLst>
              <a:gd name="connsiteX0" fmla="*/ 0 w 8640000"/>
              <a:gd name="connsiteY0" fmla="*/ 540859 h 1544296"/>
              <a:gd name="connsiteX1" fmla="*/ 4126963 w 8640000"/>
              <a:gd name="connsiteY1" fmla="*/ 540859 h 1544296"/>
              <a:gd name="connsiteX2" fmla="*/ 4126963 w 8640000"/>
              <a:gd name="connsiteY2" fmla="*/ 386074 h 1544296"/>
              <a:gd name="connsiteX3" fmla="*/ 3933926 w 8640000"/>
              <a:gd name="connsiteY3" fmla="*/ 386074 h 1544296"/>
              <a:gd name="connsiteX4" fmla="*/ 4320000 w 8640000"/>
              <a:gd name="connsiteY4" fmla="*/ 0 h 1544296"/>
              <a:gd name="connsiteX5" fmla="*/ 4706074 w 8640000"/>
              <a:gd name="connsiteY5" fmla="*/ 386074 h 1544296"/>
              <a:gd name="connsiteX6" fmla="*/ 4513037 w 8640000"/>
              <a:gd name="connsiteY6" fmla="*/ 386074 h 1544296"/>
              <a:gd name="connsiteX7" fmla="*/ 4513037 w 8640000"/>
              <a:gd name="connsiteY7" fmla="*/ 540859 h 1544296"/>
              <a:gd name="connsiteX8" fmla="*/ 8640000 w 8640000"/>
              <a:gd name="connsiteY8" fmla="*/ 540859 h 1544296"/>
              <a:gd name="connsiteX9" fmla="*/ 8640000 w 8640000"/>
              <a:gd name="connsiteY9" fmla="*/ 1544296 h 1544296"/>
              <a:gd name="connsiteX10" fmla="*/ 0 w 8640000"/>
              <a:gd name="connsiteY10" fmla="*/ 1544296 h 1544296"/>
              <a:gd name="connsiteX11" fmla="*/ 0 w 8640000"/>
              <a:gd name="connsiteY11" fmla="*/ 540859 h 154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40000" h="1544296">
                <a:moveTo>
                  <a:pt x="8640000" y="1003437"/>
                </a:moveTo>
                <a:lnTo>
                  <a:pt x="4513037" y="1003437"/>
                </a:lnTo>
                <a:lnTo>
                  <a:pt x="4513037" y="1158222"/>
                </a:lnTo>
                <a:lnTo>
                  <a:pt x="4706074" y="1158222"/>
                </a:lnTo>
                <a:lnTo>
                  <a:pt x="4320000" y="1544295"/>
                </a:lnTo>
                <a:lnTo>
                  <a:pt x="3933926" y="1158222"/>
                </a:lnTo>
                <a:lnTo>
                  <a:pt x="4126963" y="1158222"/>
                </a:lnTo>
                <a:lnTo>
                  <a:pt x="4126963" y="1003437"/>
                </a:lnTo>
                <a:lnTo>
                  <a:pt x="0" y="1003437"/>
                </a:lnTo>
                <a:lnTo>
                  <a:pt x="0" y="1"/>
                </a:lnTo>
                <a:lnTo>
                  <a:pt x="8640000" y="1"/>
                </a:lnTo>
                <a:lnTo>
                  <a:pt x="8640000" y="1003437"/>
                </a:lnTo>
                <a:close/>
              </a:path>
            </a:pathLst>
          </a:custGeom>
          <a:gradFill>
            <a:gsLst>
              <a:gs pos="0">
                <a:srgbClr val="99FF33"/>
              </a:gs>
              <a:gs pos="80000">
                <a:srgbClr val="CCFF33"/>
              </a:gs>
              <a:gs pos="100000">
                <a:srgbClr val="CCFF99"/>
              </a:gs>
            </a:gsLst>
          </a:gra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899976"/>
              <a:satOff val="0"/>
              <a:lumOff val="5000"/>
              <a:alphaOff val="0"/>
            </a:schemeClr>
          </a:fillRef>
          <a:effectRef idx="2">
            <a:schemeClr val="accent3">
              <a:hueOff val="899976"/>
              <a:satOff val="0"/>
              <a:lumOff val="5000"/>
              <a:alphaOff val="0"/>
            </a:schemeClr>
          </a:effectRef>
          <a:fontRef idx="minor">
            <a:schemeClr val="lt1"/>
          </a:fontRef>
        </p:style>
        <p:txBody>
          <a:bodyPr lIns="199136" tIns="199136" rIns="199136" bIns="1201386" anchor="ctr"/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</a:pPr>
            <a:r>
              <a:rPr lang="ru-RU" sz="2800">
                <a:solidFill>
                  <a:srgbClr val="800000"/>
                </a:solidFill>
              </a:rPr>
              <a:t>Страны и народы, вошедшие в неё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252000" y="4605353"/>
            <a:ext cx="4320000" cy="461744"/>
          </a:xfrm>
          <a:custGeom>
            <a:avLst/>
            <a:gdLst>
              <a:gd name="connsiteX0" fmla="*/ 0 w 4320000"/>
              <a:gd name="connsiteY0" fmla="*/ 0 h 461744"/>
              <a:gd name="connsiteX1" fmla="*/ 4320000 w 4320000"/>
              <a:gd name="connsiteY1" fmla="*/ 0 h 461744"/>
              <a:gd name="connsiteX2" fmla="*/ 4320000 w 4320000"/>
              <a:gd name="connsiteY2" fmla="*/ 461744 h 461744"/>
              <a:gd name="connsiteX3" fmla="*/ 0 w 4320000"/>
              <a:gd name="connsiteY3" fmla="*/ 461744 h 461744"/>
              <a:gd name="connsiteX4" fmla="*/ 0 w 4320000"/>
              <a:gd name="connsiteY4" fmla="*/ 0 h 46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000" h="461744">
                <a:moveTo>
                  <a:pt x="0" y="0"/>
                </a:moveTo>
                <a:lnTo>
                  <a:pt x="4320000" y="0"/>
                </a:lnTo>
                <a:lnTo>
                  <a:pt x="4320000" y="461744"/>
                </a:lnTo>
                <a:lnTo>
                  <a:pt x="0" y="461744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3">
              <a:tint val="40000"/>
              <a:alpha val="90000"/>
              <a:hueOff val="606347"/>
              <a:satOff val="0"/>
              <a:lumOff val="286"/>
              <a:alphaOff val="0"/>
            </a:schemeClr>
          </a:lnRef>
          <a:fillRef idx="1">
            <a:schemeClr val="accent3">
              <a:tint val="40000"/>
              <a:alpha val="90000"/>
              <a:hueOff val="606347"/>
              <a:satOff val="0"/>
              <a:lumOff val="286"/>
              <a:alphaOff val="0"/>
            </a:schemeClr>
          </a:fillRef>
          <a:effectRef idx="0">
            <a:schemeClr val="accent3">
              <a:tint val="40000"/>
              <a:alpha val="90000"/>
              <a:hueOff val="606347"/>
              <a:satOff val="0"/>
              <a:lumOff val="28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99136" tIns="35560" rIns="199136" bIns="35560" spcCol="1270" anchor="ctr"/>
          <a:lstStyle/>
          <a:p>
            <a:pPr algn="ctr" defTabSz="12446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800" dirty="0"/>
          </a:p>
        </p:txBody>
      </p:sp>
      <p:sp>
        <p:nvSpPr>
          <p:cNvPr id="13" name="Полилиния 12"/>
          <p:cNvSpPr/>
          <p:nvPr/>
        </p:nvSpPr>
        <p:spPr>
          <a:xfrm>
            <a:off x="4572000" y="4605353"/>
            <a:ext cx="4320000" cy="461744"/>
          </a:xfrm>
          <a:custGeom>
            <a:avLst/>
            <a:gdLst>
              <a:gd name="connsiteX0" fmla="*/ 0 w 4320000"/>
              <a:gd name="connsiteY0" fmla="*/ 0 h 461744"/>
              <a:gd name="connsiteX1" fmla="*/ 4320000 w 4320000"/>
              <a:gd name="connsiteY1" fmla="*/ 0 h 461744"/>
              <a:gd name="connsiteX2" fmla="*/ 4320000 w 4320000"/>
              <a:gd name="connsiteY2" fmla="*/ 461744 h 461744"/>
              <a:gd name="connsiteX3" fmla="*/ 0 w 4320000"/>
              <a:gd name="connsiteY3" fmla="*/ 461744 h 461744"/>
              <a:gd name="connsiteX4" fmla="*/ 0 w 4320000"/>
              <a:gd name="connsiteY4" fmla="*/ 0 h 46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000" h="461744">
                <a:moveTo>
                  <a:pt x="0" y="0"/>
                </a:moveTo>
                <a:lnTo>
                  <a:pt x="4320000" y="0"/>
                </a:lnTo>
                <a:lnTo>
                  <a:pt x="4320000" y="461744"/>
                </a:lnTo>
                <a:lnTo>
                  <a:pt x="0" y="461744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3">
              <a:tint val="40000"/>
              <a:alpha val="90000"/>
              <a:hueOff val="1212694"/>
              <a:satOff val="0"/>
              <a:lumOff val="573"/>
              <a:alphaOff val="0"/>
            </a:schemeClr>
          </a:lnRef>
          <a:fillRef idx="1">
            <a:schemeClr val="accent3">
              <a:tint val="40000"/>
              <a:alpha val="90000"/>
              <a:hueOff val="1212694"/>
              <a:satOff val="0"/>
              <a:lumOff val="573"/>
              <a:alphaOff val="0"/>
            </a:schemeClr>
          </a:fillRef>
          <a:effectRef idx="0">
            <a:schemeClr val="accent3">
              <a:tint val="40000"/>
              <a:alpha val="90000"/>
              <a:hueOff val="1212694"/>
              <a:satOff val="0"/>
              <a:lumOff val="57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99136" tIns="35560" rIns="199136" bIns="35560" spcCol="1270" anchor="ctr"/>
          <a:lstStyle/>
          <a:p>
            <a:pPr algn="ctr" defTabSz="12446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800" dirty="0"/>
          </a:p>
        </p:txBody>
      </p:sp>
      <p:sp>
        <p:nvSpPr>
          <p:cNvPr id="18" name="Выгнутая влево стрелка 17"/>
          <p:cNvSpPr/>
          <p:nvPr/>
        </p:nvSpPr>
        <p:spPr>
          <a:xfrm>
            <a:off x="1042988" y="2997200"/>
            <a:ext cx="792162" cy="1042988"/>
          </a:xfrm>
          <a:prstGeom prst="curvedRightArrow">
            <a:avLst>
              <a:gd name="adj1" fmla="val 36163"/>
              <a:gd name="adj2" fmla="val 54563"/>
              <a:gd name="adj3" fmla="val 25000"/>
            </a:avLst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право стрелка 18"/>
          <p:cNvSpPr/>
          <p:nvPr/>
        </p:nvSpPr>
        <p:spPr>
          <a:xfrm>
            <a:off x="7524750" y="2998788"/>
            <a:ext cx="792163" cy="1044575"/>
          </a:xfrm>
          <a:prstGeom prst="curvedLeftArrow">
            <a:avLst>
              <a:gd name="adj1" fmla="val 36071"/>
              <a:gd name="adj2" fmla="val 50000"/>
              <a:gd name="adj3" fmla="val 25000"/>
            </a:avLst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835696" y="2505152"/>
            <a:ext cx="5688632" cy="1055608"/>
          </a:xfrm>
          <a:prstGeom prst="roundRect">
            <a:avLst/>
          </a:prstGeom>
          <a:solidFill>
            <a:srgbClr val="CCFF66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ИСЛАМСКАЯ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 ЦИВИЛИЗАЦИЯ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«ИСЛАМСКИЙ МИР»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52000" y="980729"/>
            <a:ext cx="8640000" cy="1269980"/>
          </a:xfrm>
          <a:prstGeom prst="roundRect">
            <a:avLst>
              <a:gd name="adj" fmla="val 10887"/>
            </a:avLst>
          </a:prstGeom>
          <a:blipFill>
            <a:blip r:embed="rId3" cstate="print">
              <a:extLst/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8775"/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Повышенный</a:t>
            </a:r>
            <a:r>
              <a:rPr lang="ru-RU" sz="2400">
                <a:latin typeface="Comic Sans MS" pitchFamily="66" charset="0"/>
              </a:rPr>
              <a:t> </a:t>
            </a:r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уровень.</a:t>
            </a:r>
            <a:r>
              <a:rPr lang="ru-RU" sz="24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400">
                <a:latin typeface="Comic Sans MS" pitchFamily="66" charset="0"/>
              </a:rPr>
              <a:t>Приведите факты современной жизни, которые подтверждали бы влиятельность ислама в культуре и политике.</a:t>
            </a:r>
          </a:p>
        </p:txBody>
      </p:sp>
      <p:pic>
        <p:nvPicPr>
          <p:cNvPr id="24580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596" name="Group 20"/>
          <p:cNvGraphicFramePr>
            <a:graphicFrameLocks noGrp="1"/>
          </p:cNvGraphicFramePr>
          <p:nvPr/>
        </p:nvGraphicFramePr>
        <p:xfrm>
          <a:off x="252413" y="3998913"/>
          <a:ext cx="8639175" cy="2743200"/>
        </p:xfrm>
        <a:graphic>
          <a:graphicData uri="http://schemas.openxmlformats.org/drawingml/2006/table">
            <a:tbl>
              <a:tblPr/>
              <a:tblGrid>
                <a:gridCol w="2159000"/>
                <a:gridCol w="64801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  <a:b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«ИСЛАМСКИЙ МИР»</a:t>
            </a:r>
          </a:p>
        </p:txBody>
      </p:sp>
      <p:pic>
        <p:nvPicPr>
          <p:cNvPr id="24593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2349500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4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80063" y="2205038"/>
            <a:ext cx="1871662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52000" y="980728"/>
            <a:ext cx="8640000" cy="1269980"/>
          </a:xfrm>
          <a:prstGeom prst="roundRect">
            <a:avLst>
              <a:gd name="adj" fmla="val 10887"/>
            </a:avLst>
          </a:prstGeom>
          <a:blipFill>
            <a:blip r:embed="rId3" cstate="print">
              <a:extLst/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87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+mn-lt"/>
              </a:rPr>
              <a:t>Повышенный</a:t>
            </a:r>
            <a:r>
              <a:rPr lang="ru-RU" sz="2400" dirty="0">
                <a:latin typeface="+mn-lt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+mn-lt"/>
              </a:rPr>
              <a:t>уровень.</a:t>
            </a:r>
            <a:r>
              <a:rPr lang="ru-RU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400" dirty="0">
                <a:latin typeface="+mn-lt"/>
              </a:rPr>
              <a:t>Используя схему в учебнике (с. 274–275) и хронологические таблицы перед каждой его главой, заполните схему.</a:t>
            </a:r>
          </a:p>
        </p:txBody>
      </p:sp>
      <p:pic>
        <p:nvPicPr>
          <p:cNvPr id="26628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лилиния 6"/>
          <p:cNvSpPr/>
          <p:nvPr/>
        </p:nvSpPr>
        <p:spPr>
          <a:xfrm>
            <a:off x="252000" y="5592539"/>
            <a:ext cx="8640000" cy="1004093"/>
          </a:xfrm>
          <a:custGeom>
            <a:avLst/>
            <a:gdLst>
              <a:gd name="connsiteX0" fmla="*/ 0 w 8640000"/>
              <a:gd name="connsiteY0" fmla="*/ 0 h 1004093"/>
              <a:gd name="connsiteX1" fmla="*/ 8640000 w 8640000"/>
              <a:gd name="connsiteY1" fmla="*/ 0 h 1004093"/>
              <a:gd name="connsiteX2" fmla="*/ 8640000 w 8640000"/>
              <a:gd name="connsiteY2" fmla="*/ 1004093 h 1004093"/>
              <a:gd name="connsiteX3" fmla="*/ 0 w 8640000"/>
              <a:gd name="connsiteY3" fmla="*/ 1004093 h 1004093"/>
              <a:gd name="connsiteX4" fmla="*/ 0 w 8640000"/>
              <a:gd name="connsiteY4" fmla="*/ 0 h 100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0000" h="1004093">
                <a:moveTo>
                  <a:pt x="0" y="0"/>
                </a:moveTo>
                <a:lnTo>
                  <a:pt x="8640000" y="0"/>
                </a:lnTo>
                <a:lnTo>
                  <a:pt x="8640000" y="1004093"/>
                </a:lnTo>
                <a:lnTo>
                  <a:pt x="0" y="100409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8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9136" tIns="199136" rIns="199136" bIns="661019" spcCol="1270" anchor="ctr"/>
          <a:lstStyle/>
          <a:p>
            <a:pPr algn="ctr" defTabSz="12446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dirty="0"/>
              <a:t>Основные события </a:t>
            </a:r>
            <a:r>
              <a:rPr lang="ru-RU" sz="2800"/>
              <a:t>средневековой истории</a:t>
            </a:r>
            <a:endParaRPr lang="ru-RU" sz="2800" dirty="0"/>
          </a:p>
        </p:txBody>
      </p:sp>
      <p:sp>
        <p:nvSpPr>
          <p:cNvPr id="10" name="Полилиния 9"/>
          <p:cNvSpPr/>
          <p:nvPr/>
        </p:nvSpPr>
        <p:spPr>
          <a:xfrm>
            <a:off x="252000" y="6114668"/>
            <a:ext cx="8640000" cy="461883"/>
          </a:xfrm>
          <a:custGeom>
            <a:avLst/>
            <a:gdLst>
              <a:gd name="connsiteX0" fmla="*/ 0 w 8640000"/>
              <a:gd name="connsiteY0" fmla="*/ 0 h 461883"/>
              <a:gd name="connsiteX1" fmla="*/ 8640000 w 8640000"/>
              <a:gd name="connsiteY1" fmla="*/ 0 h 461883"/>
              <a:gd name="connsiteX2" fmla="*/ 8640000 w 8640000"/>
              <a:gd name="connsiteY2" fmla="*/ 461883 h 461883"/>
              <a:gd name="connsiteX3" fmla="*/ 0 w 8640000"/>
              <a:gd name="connsiteY3" fmla="*/ 461883 h 461883"/>
              <a:gd name="connsiteX4" fmla="*/ 0 w 8640000"/>
              <a:gd name="connsiteY4" fmla="*/ 0 h 461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0000" h="461883">
                <a:moveTo>
                  <a:pt x="0" y="0"/>
                </a:moveTo>
                <a:lnTo>
                  <a:pt x="8640000" y="0"/>
                </a:lnTo>
                <a:lnTo>
                  <a:pt x="8640000" y="461883"/>
                </a:lnTo>
                <a:lnTo>
                  <a:pt x="0" y="461883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99136" tIns="35560" rIns="199136" bIns="35560" spcCol="1270" anchor="ctr"/>
          <a:lstStyle/>
          <a:p>
            <a:pPr algn="ctr" defTabSz="12446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800" dirty="0"/>
          </a:p>
        </p:txBody>
      </p:sp>
      <p:sp>
        <p:nvSpPr>
          <p:cNvPr id="11" name="Полилиния 10"/>
          <p:cNvSpPr/>
          <p:nvPr/>
        </p:nvSpPr>
        <p:spPr>
          <a:xfrm>
            <a:off x="252000" y="4063305"/>
            <a:ext cx="8640000" cy="1544297"/>
          </a:xfrm>
          <a:custGeom>
            <a:avLst/>
            <a:gdLst>
              <a:gd name="connsiteX0" fmla="*/ 0 w 8640000"/>
              <a:gd name="connsiteY0" fmla="*/ 540859 h 1544296"/>
              <a:gd name="connsiteX1" fmla="*/ 4126963 w 8640000"/>
              <a:gd name="connsiteY1" fmla="*/ 540859 h 1544296"/>
              <a:gd name="connsiteX2" fmla="*/ 4126963 w 8640000"/>
              <a:gd name="connsiteY2" fmla="*/ 386074 h 1544296"/>
              <a:gd name="connsiteX3" fmla="*/ 3933926 w 8640000"/>
              <a:gd name="connsiteY3" fmla="*/ 386074 h 1544296"/>
              <a:gd name="connsiteX4" fmla="*/ 4320000 w 8640000"/>
              <a:gd name="connsiteY4" fmla="*/ 0 h 1544296"/>
              <a:gd name="connsiteX5" fmla="*/ 4706074 w 8640000"/>
              <a:gd name="connsiteY5" fmla="*/ 386074 h 1544296"/>
              <a:gd name="connsiteX6" fmla="*/ 4513037 w 8640000"/>
              <a:gd name="connsiteY6" fmla="*/ 386074 h 1544296"/>
              <a:gd name="connsiteX7" fmla="*/ 4513037 w 8640000"/>
              <a:gd name="connsiteY7" fmla="*/ 540859 h 1544296"/>
              <a:gd name="connsiteX8" fmla="*/ 8640000 w 8640000"/>
              <a:gd name="connsiteY8" fmla="*/ 540859 h 1544296"/>
              <a:gd name="connsiteX9" fmla="*/ 8640000 w 8640000"/>
              <a:gd name="connsiteY9" fmla="*/ 1544296 h 1544296"/>
              <a:gd name="connsiteX10" fmla="*/ 0 w 8640000"/>
              <a:gd name="connsiteY10" fmla="*/ 1544296 h 1544296"/>
              <a:gd name="connsiteX11" fmla="*/ 0 w 8640000"/>
              <a:gd name="connsiteY11" fmla="*/ 540859 h 154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40000" h="1544296">
                <a:moveTo>
                  <a:pt x="8640000" y="1003437"/>
                </a:moveTo>
                <a:lnTo>
                  <a:pt x="4513037" y="1003437"/>
                </a:lnTo>
                <a:lnTo>
                  <a:pt x="4513037" y="1158222"/>
                </a:lnTo>
                <a:lnTo>
                  <a:pt x="4706074" y="1158222"/>
                </a:lnTo>
                <a:lnTo>
                  <a:pt x="4320000" y="1544295"/>
                </a:lnTo>
                <a:lnTo>
                  <a:pt x="3933926" y="1158222"/>
                </a:lnTo>
                <a:lnTo>
                  <a:pt x="4126963" y="1158222"/>
                </a:lnTo>
                <a:lnTo>
                  <a:pt x="4126963" y="1003437"/>
                </a:lnTo>
                <a:lnTo>
                  <a:pt x="0" y="1003437"/>
                </a:lnTo>
                <a:lnTo>
                  <a:pt x="0" y="1"/>
                </a:lnTo>
                <a:lnTo>
                  <a:pt x="8640000" y="1"/>
                </a:lnTo>
                <a:lnTo>
                  <a:pt x="8640000" y="1003437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899976"/>
              <a:satOff val="0"/>
              <a:lumOff val="5000"/>
              <a:alphaOff val="0"/>
            </a:schemeClr>
          </a:fillRef>
          <a:effectRef idx="2">
            <a:schemeClr val="accent3">
              <a:hueOff val="899976"/>
              <a:satOff val="0"/>
              <a:lumOff val="5000"/>
              <a:alphaOff val="0"/>
            </a:schemeClr>
          </a:effectRef>
          <a:fontRef idx="minor">
            <a:schemeClr val="lt1"/>
          </a:fontRef>
        </p:style>
        <p:txBody>
          <a:bodyPr lIns="199136" tIns="199136" rIns="199136" bIns="1201386" anchor="ctr"/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</a:pPr>
            <a:r>
              <a:rPr lang="ru-RU" sz="2800">
                <a:solidFill>
                  <a:srgbClr val="800000"/>
                </a:solidFill>
              </a:rPr>
              <a:t>Страны и народы, вошедшие в неё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252000" y="4605353"/>
            <a:ext cx="4320000" cy="461744"/>
          </a:xfrm>
          <a:custGeom>
            <a:avLst/>
            <a:gdLst>
              <a:gd name="connsiteX0" fmla="*/ 0 w 4320000"/>
              <a:gd name="connsiteY0" fmla="*/ 0 h 461744"/>
              <a:gd name="connsiteX1" fmla="*/ 4320000 w 4320000"/>
              <a:gd name="connsiteY1" fmla="*/ 0 h 461744"/>
              <a:gd name="connsiteX2" fmla="*/ 4320000 w 4320000"/>
              <a:gd name="connsiteY2" fmla="*/ 461744 h 461744"/>
              <a:gd name="connsiteX3" fmla="*/ 0 w 4320000"/>
              <a:gd name="connsiteY3" fmla="*/ 461744 h 461744"/>
              <a:gd name="connsiteX4" fmla="*/ 0 w 4320000"/>
              <a:gd name="connsiteY4" fmla="*/ 0 h 46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000" h="461744">
                <a:moveTo>
                  <a:pt x="0" y="0"/>
                </a:moveTo>
                <a:lnTo>
                  <a:pt x="4320000" y="0"/>
                </a:lnTo>
                <a:lnTo>
                  <a:pt x="4320000" y="461744"/>
                </a:lnTo>
                <a:lnTo>
                  <a:pt x="0" y="461744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3">
              <a:tint val="40000"/>
              <a:alpha val="90000"/>
              <a:hueOff val="606347"/>
              <a:satOff val="0"/>
              <a:lumOff val="286"/>
              <a:alphaOff val="0"/>
            </a:schemeClr>
          </a:lnRef>
          <a:fillRef idx="1">
            <a:schemeClr val="accent3">
              <a:tint val="40000"/>
              <a:alpha val="90000"/>
              <a:hueOff val="606347"/>
              <a:satOff val="0"/>
              <a:lumOff val="286"/>
              <a:alphaOff val="0"/>
            </a:schemeClr>
          </a:fillRef>
          <a:effectRef idx="0">
            <a:schemeClr val="accent3">
              <a:tint val="40000"/>
              <a:alpha val="90000"/>
              <a:hueOff val="606347"/>
              <a:satOff val="0"/>
              <a:lumOff val="28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99136" tIns="35560" rIns="199136" bIns="35560" spcCol="1270" anchor="ctr"/>
          <a:lstStyle/>
          <a:p>
            <a:pPr algn="ctr" defTabSz="12446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800" dirty="0"/>
          </a:p>
        </p:txBody>
      </p:sp>
      <p:sp>
        <p:nvSpPr>
          <p:cNvPr id="13" name="Полилиния 12"/>
          <p:cNvSpPr/>
          <p:nvPr/>
        </p:nvSpPr>
        <p:spPr>
          <a:xfrm>
            <a:off x="4572000" y="4605353"/>
            <a:ext cx="4320000" cy="461744"/>
          </a:xfrm>
          <a:custGeom>
            <a:avLst/>
            <a:gdLst>
              <a:gd name="connsiteX0" fmla="*/ 0 w 4320000"/>
              <a:gd name="connsiteY0" fmla="*/ 0 h 461744"/>
              <a:gd name="connsiteX1" fmla="*/ 4320000 w 4320000"/>
              <a:gd name="connsiteY1" fmla="*/ 0 h 461744"/>
              <a:gd name="connsiteX2" fmla="*/ 4320000 w 4320000"/>
              <a:gd name="connsiteY2" fmla="*/ 461744 h 461744"/>
              <a:gd name="connsiteX3" fmla="*/ 0 w 4320000"/>
              <a:gd name="connsiteY3" fmla="*/ 461744 h 461744"/>
              <a:gd name="connsiteX4" fmla="*/ 0 w 4320000"/>
              <a:gd name="connsiteY4" fmla="*/ 0 h 46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000" h="461744">
                <a:moveTo>
                  <a:pt x="0" y="0"/>
                </a:moveTo>
                <a:lnTo>
                  <a:pt x="4320000" y="0"/>
                </a:lnTo>
                <a:lnTo>
                  <a:pt x="4320000" y="461744"/>
                </a:lnTo>
                <a:lnTo>
                  <a:pt x="0" y="461744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3">
              <a:tint val="40000"/>
              <a:alpha val="90000"/>
              <a:hueOff val="1212694"/>
              <a:satOff val="0"/>
              <a:lumOff val="573"/>
              <a:alphaOff val="0"/>
            </a:schemeClr>
          </a:lnRef>
          <a:fillRef idx="1">
            <a:schemeClr val="accent3">
              <a:tint val="40000"/>
              <a:alpha val="90000"/>
              <a:hueOff val="1212694"/>
              <a:satOff val="0"/>
              <a:lumOff val="573"/>
              <a:alphaOff val="0"/>
            </a:schemeClr>
          </a:fillRef>
          <a:effectRef idx="0">
            <a:schemeClr val="accent3">
              <a:tint val="40000"/>
              <a:alpha val="90000"/>
              <a:hueOff val="1212694"/>
              <a:satOff val="0"/>
              <a:lumOff val="57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99136" tIns="35560" rIns="199136" bIns="35560" spcCol="1270" anchor="ctr"/>
          <a:lstStyle/>
          <a:p>
            <a:pPr algn="ctr" defTabSz="12446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800" dirty="0"/>
          </a:p>
        </p:txBody>
      </p:sp>
      <p:sp>
        <p:nvSpPr>
          <p:cNvPr id="18" name="Выгнутая влево стрелка 17"/>
          <p:cNvSpPr/>
          <p:nvPr/>
        </p:nvSpPr>
        <p:spPr>
          <a:xfrm>
            <a:off x="1042988" y="2997200"/>
            <a:ext cx="792162" cy="1042988"/>
          </a:xfrm>
          <a:prstGeom prst="curvedRightArrow">
            <a:avLst>
              <a:gd name="adj1" fmla="val 36163"/>
              <a:gd name="adj2" fmla="val 54563"/>
              <a:gd name="adj3" fmla="val 2500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право стрелка 18"/>
          <p:cNvSpPr/>
          <p:nvPr/>
        </p:nvSpPr>
        <p:spPr>
          <a:xfrm>
            <a:off x="7524750" y="2998788"/>
            <a:ext cx="792163" cy="1044575"/>
          </a:xfrm>
          <a:prstGeom prst="curvedLeftArrow">
            <a:avLst>
              <a:gd name="adj1" fmla="val 36071"/>
              <a:gd name="adj2" fmla="val 50000"/>
              <a:gd name="adj3" fmla="val 2500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835696" y="2505152"/>
            <a:ext cx="5688632" cy="105560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ИНДИЙСКАЯ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 ЦИВИЛИЗАЦИЯ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«ИНДИЙСКИЙ МИР»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52000" y="980728"/>
            <a:ext cx="8640000" cy="1660743"/>
          </a:xfrm>
          <a:prstGeom prst="roundRect">
            <a:avLst>
              <a:gd name="adj" fmla="val 10887"/>
            </a:avLst>
          </a:prstGeom>
          <a:blipFill>
            <a:blip r:embed="rId3" cstate="print">
              <a:extLst/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7188"/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Повышенный</a:t>
            </a:r>
            <a:r>
              <a:rPr lang="ru-RU" sz="2400">
                <a:latin typeface="Comic Sans MS" pitchFamily="66" charset="0"/>
              </a:rPr>
              <a:t> </a:t>
            </a:r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уровень.</a:t>
            </a:r>
            <a:r>
              <a:rPr lang="ru-RU" sz="24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400">
                <a:latin typeface="Comic Sans MS" pitchFamily="66" charset="0"/>
              </a:rPr>
              <a:t>Приведите факты  современной жизни, которые подтверждали бы значимость для наших современников достижений индийской цивилизации.</a:t>
            </a:r>
          </a:p>
        </p:txBody>
      </p:sp>
      <p:pic>
        <p:nvPicPr>
          <p:cNvPr id="28676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8692" name="Group 20"/>
          <p:cNvGraphicFramePr>
            <a:graphicFrameLocks noGrp="1"/>
          </p:cNvGraphicFramePr>
          <p:nvPr/>
        </p:nvGraphicFramePr>
        <p:xfrm>
          <a:off x="252413" y="4724400"/>
          <a:ext cx="8639175" cy="2011680"/>
        </p:xfrm>
        <a:graphic>
          <a:graphicData uri="http://schemas.openxmlformats.org/drawingml/2006/table">
            <a:tbl>
              <a:tblPr/>
              <a:tblGrid>
                <a:gridCol w="2159000"/>
                <a:gridCol w="64801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«ИНДИЙСКИЙ МИР»</a:t>
            </a:r>
          </a:p>
        </p:txBody>
      </p:sp>
      <p:pic>
        <p:nvPicPr>
          <p:cNvPr id="28689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2709863"/>
            <a:ext cx="168275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/>
          </a:blip>
          <a:stretch>
            <a:fillRect/>
          </a:stretch>
        </p:blipFill>
        <p:spPr>
          <a:xfrm>
            <a:off x="5054629" y="2709144"/>
            <a:ext cx="1173555" cy="194400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52000" y="980728"/>
            <a:ext cx="8640000" cy="1269980"/>
          </a:xfrm>
          <a:prstGeom prst="roundRect">
            <a:avLst>
              <a:gd name="adj" fmla="val 10887"/>
            </a:avLst>
          </a:prstGeom>
          <a:blipFill>
            <a:blip r:embed="rId3" cstate="print">
              <a:extLst/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87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+mn-lt"/>
              </a:rPr>
              <a:t>Повышенный</a:t>
            </a:r>
            <a:r>
              <a:rPr lang="ru-RU" sz="2400" dirty="0">
                <a:latin typeface="+mn-lt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+mn-lt"/>
              </a:rPr>
              <a:t>уровень.</a:t>
            </a:r>
            <a:r>
              <a:rPr lang="ru-RU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400" dirty="0">
                <a:latin typeface="+mn-lt"/>
              </a:rPr>
              <a:t>Используя схему в учебнике (с. 274–275) и хронологические таблицы перед каждой его главой, заполните схему.</a:t>
            </a:r>
          </a:p>
        </p:txBody>
      </p:sp>
      <p:pic>
        <p:nvPicPr>
          <p:cNvPr id="30724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лилиния 6"/>
          <p:cNvSpPr/>
          <p:nvPr/>
        </p:nvSpPr>
        <p:spPr>
          <a:xfrm>
            <a:off x="252000" y="5592539"/>
            <a:ext cx="8640000" cy="1004093"/>
          </a:xfrm>
          <a:custGeom>
            <a:avLst/>
            <a:gdLst>
              <a:gd name="connsiteX0" fmla="*/ 0 w 8640000"/>
              <a:gd name="connsiteY0" fmla="*/ 0 h 1004093"/>
              <a:gd name="connsiteX1" fmla="*/ 8640000 w 8640000"/>
              <a:gd name="connsiteY1" fmla="*/ 0 h 1004093"/>
              <a:gd name="connsiteX2" fmla="*/ 8640000 w 8640000"/>
              <a:gd name="connsiteY2" fmla="*/ 1004093 h 1004093"/>
              <a:gd name="connsiteX3" fmla="*/ 0 w 8640000"/>
              <a:gd name="connsiteY3" fmla="*/ 1004093 h 1004093"/>
              <a:gd name="connsiteX4" fmla="*/ 0 w 8640000"/>
              <a:gd name="connsiteY4" fmla="*/ 0 h 100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0000" h="1004093">
                <a:moveTo>
                  <a:pt x="0" y="0"/>
                </a:moveTo>
                <a:lnTo>
                  <a:pt x="8640000" y="0"/>
                </a:lnTo>
                <a:lnTo>
                  <a:pt x="8640000" y="1004093"/>
                </a:lnTo>
                <a:lnTo>
                  <a:pt x="0" y="100409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8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9136" tIns="199136" rIns="199136" bIns="661019" spcCol="1270" anchor="ctr"/>
          <a:lstStyle/>
          <a:p>
            <a:pPr algn="ctr" defTabSz="12446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dirty="0"/>
              <a:t>Основные события </a:t>
            </a:r>
            <a:r>
              <a:rPr lang="ru-RU" sz="2800"/>
              <a:t>средневековой истории</a:t>
            </a:r>
            <a:endParaRPr lang="ru-RU" sz="2800" dirty="0"/>
          </a:p>
        </p:txBody>
      </p:sp>
      <p:sp>
        <p:nvSpPr>
          <p:cNvPr id="10" name="Полилиния 9"/>
          <p:cNvSpPr/>
          <p:nvPr/>
        </p:nvSpPr>
        <p:spPr>
          <a:xfrm>
            <a:off x="252000" y="6114668"/>
            <a:ext cx="8640000" cy="461883"/>
          </a:xfrm>
          <a:custGeom>
            <a:avLst/>
            <a:gdLst>
              <a:gd name="connsiteX0" fmla="*/ 0 w 8640000"/>
              <a:gd name="connsiteY0" fmla="*/ 0 h 461883"/>
              <a:gd name="connsiteX1" fmla="*/ 8640000 w 8640000"/>
              <a:gd name="connsiteY1" fmla="*/ 0 h 461883"/>
              <a:gd name="connsiteX2" fmla="*/ 8640000 w 8640000"/>
              <a:gd name="connsiteY2" fmla="*/ 461883 h 461883"/>
              <a:gd name="connsiteX3" fmla="*/ 0 w 8640000"/>
              <a:gd name="connsiteY3" fmla="*/ 461883 h 461883"/>
              <a:gd name="connsiteX4" fmla="*/ 0 w 8640000"/>
              <a:gd name="connsiteY4" fmla="*/ 0 h 461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0000" h="461883">
                <a:moveTo>
                  <a:pt x="0" y="0"/>
                </a:moveTo>
                <a:lnTo>
                  <a:pt x="8640000" y="0"/>
                </a:lnTo>
                <a:lnTo>
                  <a:pt x="8640000" y="461883"/>
                </a:lnTo>
                <a:lnTo>
                  <a:pt x="0" y="461883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99136" tIns="35560" rIns="199136" bIns="35560" spcCol="1270" anchor="ctr"/>
          <a:lstStyle/>
          <a:p>
            <a:pPr algn="ctr" defTabSz="12446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800" dirty="0"/>
          </a:p>
        </p:txBody>
      </p:sp>
      <p:sp>
        <p:nvSpPr>
          <p:cNvPr id="11" name="Полилиния 10"/>
          <p:cNvSpPr/>
          <p:nvPr/>
        </p:nvSpPr>
        <p:spPr>
          <a:xfrm>
            <a:off x="252000" y="4063305"/>
            <a:ext cx="8640000" cy="1544297"/>
          </a:xfrm>
          <a:custGeom>
            <a:avLst/>
            <a:gdLst>
              <a:gd name="connsiteX0" fmla="*/ 0 w 8640000"/>
              <a:gd name="connsiteY0" fmla="*/ 540859 h 1544296"/>
              <a:gd name="connsiteX1" fmla="*/ 4126963 w 8640000"/>
              <a:gd name="connsiteY1" fmla="*/ 540859 h 1544296"/>
              <a:gd name="connsiteX2" fmla="*/ 4126963 w 8640000"/>
              <a:gd name="connsiteY2" fmla="*/ 386074 h 1544296"/>
              <a:gd name="connsiteX3" fmla="*/ 3933926 w 8640000"/>
              <a:gd name="connsiteY3" fmla="*/ 386074 h 1544296"/>
              <a:gd name="connsiteX4" fmla="*/ 4320000 w 8640000"/>
              <a:gd name="connsiteY4" fmla="*/ 0 h 1544296"/>
              <a:gd name="connsiteX5" fmla="*/ 4706074 w 8640000"/>
              <a:gd name="connsiteY5" fmla="*/ 386074 h 1544296"/>
              <a:gd name="connsiteX6" fmla="*/ 4513037 w 8640000"/>
              <a:gd name="connsiteY6" fmla="*/ 386074 h 1544296"/>
              <a:gd name="connsiteX7" fmla="*/ 4513037 w 8640000"/>
              <a:gd name="connsiteY7" fmla="*/ 540859 h 1544296"/>
              <a:gd name="connsiteX8" fmla="*/ 8640000 w 8640000"/>
              <a:gd name="connsiteY8" fmla="*/ 540859 h 1544296"/>
              <a:gd name="connsiteX9" fmla="*/ 8640000 w 8640000"/>
              <a:gd name="connsiteY9" fmla="*/ 1544296 h 1544296"/>
              <a:gd name="connsiteX10" fmla="*/ 0 w 8640000"/>
              <a:gd name="connsiteY10" fmla="*/ 1544296 h 1544296"/>
              <a:gd name="connsiteX11" fmla="*/ 0 w 8640000"/>
              <a:gd name="connsiteY11" fmla="*/ 540859 h 154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40000" h="1544296">
                <a:moveTo>
                  <a:pt x="8640000" y="1003437"/>
                </a:moveTo>
                <a:lnTo>
                  <a:pt x="4513037" y="1003437"/>
                </a:lnTo>
                <a:lnTo>
                  <a:pt x="4513037" y="1158222"/>
                </a:lnTo>
                <a:lnTo>
                  <a:pt x="4706074" y="1158222"/>
                </a:lnTo>
                <a:lnTo>
                  <a:pt x="4320000" y="1544295"/>
                </a:lnTo>
                <a:lnTo>
                  <a:pt x="3933926" y="1158222"/>
                </a:lnTo>
                <a:lnTo>
                  <a:pt x="4126963" y="1158222"/>
                </a:lnTo>
                <a:lnTo>
                  <a:pt x="4126963" y="1003437"/>
                </a:lnTo>
                <a:lnTo>
                  <a:pt x="0" y="1003437"/>
                </a:lnTo>
                <a:lnTo>
                  <a:pt x="0" y="1"/>
                </a:lnTo>
                <a:lnTo>
                  <a:pt x="8640000" y="1"/>
                </a:lnTo>
                <a:lnTo>
                  <a:pt x="8640000" y="1003437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899976"/>
              <a:satOff val="0"/>
              <a:lumOff val="5000"/>
              <a:alphaOff val="0"/>
            </a:schemeClr>
          </a:fillRef>
          <a:effectRef idx="2">
            <a:schemeClr val="accent3">
              <a:hueOff val="899976"/>
              <a:satOff val="0"/>
              <a:lumOff val="5000"/>
              <a:alphaOff val="0"/>
            </a:schemeClr>
          </a:effectRef>
          <a:fontRef idx="minor">
            <a:schemeClr val="lt1"/>
          </a:fontRef>
        </p:style>
        <p:txBody>
          <a:bodyPr lIns="199136" tIns="199136" rIns="199136" bIns="1201386" anchor="ctr"/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</a:pPr>
            <a:r>
              <a:rPr lang="ru-RU" sz="2800">
                <a:solidFill>
                  <a:srgbClr val="800000"/>
                </a:solidFill>
              </a:rPr>
              <a:t>Страны и народы, вошедшие в неё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252000" y="4605353"/>
            <a:ext cx="4320000" cy="461744"/>
          </a:xfrm>
          <a:custGeom>
            <a:avLst/>
            <a:gdLst>
              <a:gd name="connsiteX0" fmla="*/ 0 w 4320000"/>
              <a:gd name="connsiteY0" fmla="*/ 0 h 461744"/>
              <a:gd name="connsiteX1" fmla="*/ 4320000 w 4320000"/>
              <a:gd name="connsiteY1" fmla="*/ 0 h 461744"/>
              <a:gd name="connsiteX2" fmla="*/ 4320000 w 4320000"/>
              <a:gd name="connsiteY2" fmla="*/ 461744 h 461744"/>
              <a:gd name="connsiteX3" fmla="*/ 0 w 4320000"/>
              <a:gd name="connsiteY3" fmla="*/ 461744 h 461744"/>
              <a:gd name="connsiteX4" fmla="*/ 0 w 4320000"/>
              <a:gd name="connsiteY4" fmla="*/ 0 h 46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000" h="461744">
                <a:moveTo>
                  <a:pt x="0" y="0"/>
                </a:moveTo>
                <a:lnTo>
                  <a:pt x="4320000" y="0"/>
                </a:lnTo>
                <a:lnTo>
                  <a:pt x="4320000" y="461744"/>
                </a:lnTo>
                <a:lnTo>
                  <a:pt x="0" y="461744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3">
              <a:tint val="40000"/>
              <a:alpha val="90000"/>
              <a:hueOff val="606347"/>
              <a:satOff val="0"/>
              <a:lumOff val="286"/>
              <a:alphaOff val="0"/>
            </a:schemeClr>
          </a:lnRef>
          <a:fillRef idx="1">
            <a:schemeClr val="accent3">
              <a:tint val="40000"/>
              <a:alpha val="90000"/>
              <a:hueOff val="606347"/>
              <a:satOff val="0"/>
              <a:lumOff val="286"/>
              <a:alphaOff val="0"/>
            </a:schemeClr>
          </a:fillRef>
          <a:effectRef idx="0">
            <a:schemeClr val="accent3">
              <a:tint val="40000"/>
              <a:alpha val="90000"/>
              <a:hueOff val="606347"/>
              <a:satOff val="0"/>
              <a:lumOff val="28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99136" tIns="35560" rIns="199136" bIns="35560" spcCol="1270" anchor="ctr"/>
          <a:lstStyle/>
          <a:p>
            <a:pPr algn="ctr" defTabSz="12446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800" dirty="0"/>
          </a:p>
        </p:txBody>
      </p:sp>
      <p:sp>
        <p:nvSpPr>
          <p:cNvPr id="13" name="Полилиния 12"/>
          <p:cNvSpPr/>
          <p:nvPr/>
        </p:nvSpPr>
        <p:spPr>
          <a:xfrm>
            <a:off x="4572000" y="4605353"/>
            <a:ext cx="4320000" cy="461744"/>
          </a:xfrm>
          <a:custGeom>
            <a:avLst/>
            <a:gdLst>
              <a:gd name="connsiteX0" fmla="*/ 0 w 4320000"/>
              <a:gd name="connsiteY0" fmla="*/ 0 h 461744"/>
              <a:gd name="connsiteX1" fmla="*/ 4320000 w 4320000"/>
              <a:gd name="connsiteY1" fmla="*/ 0 h 461744"/>
              <a:gd name="connsiteX2" fmla="*/ 4320000 w 4320000"/>
              <a:gd name="connsiteY2" fmla="*/ 461744 h 461744"/>
              <a:gd name="connsiteX3" fmla="*/ 0 w 4320000"/>
              <a:gd name="connsiteY3" fmla="*/ 461744 h 461744"/>
              <a:gd name="connsiteX4" fmla="*/ 0 w 4320000"/>
              <a:gd name="connsiteY4" fmla="*/ 0 h 46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000" h="461744">
                <a:moveTo>
                  <a:pt x="0" y="0"/>
                </a:moveTo>
                <a:lnTo>
                  <a:pt x="4320000" y="0"/>
                </a:lnTo>
                <a:lnTo>
                  <a:pt x="4320000" y="461744"/>
                </a:lnTo>
                <a:lnTo>
                  <a:pt x="0" y="461744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3">
              <a:tint val="40000"/>
              <a:alpha val="90000"/>
              <a:hueOff val="1212694"/>
              <a:satOff val="0"/>
              <a:lumOff val="573"/>
              <a:alphaOff val="0"/>
            </a:schemeClr>
          </a:lnRef>
          <a:fillRef idx="1">
            <a:schemeClr val="accent3">
              <a:tint val="40000"/>
              <a:alpha val="90000"/>
              <a:hueOff val="1212694"/>
              <a:satOff val="0"/>
              <a:lumOff val="573"/>
              <a:alphaOff val="0"/>
            </a:schemeClr>
          </a:fillRef>
          <a:effectRef idx="0">
            <a:schemeClr val="accent3">
              <a:tint val="40000"/>
              <a:alpha val="90000"/>
              <a:hueOff val="1212694"/>
              <a:satOff val="0"/>
              <a:lumOff val="57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99136" tIns="35560" rIns="199136" bIns="35560" spcCol="1270" anchor="ctr"/>
          <a:lstStyle/>
          <a:p>
            <a:pPr algn="ctr" defTabSz="12446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800" dirty="0"/>
          </a:p>
        </p:txBody>
      </p:sp>
      <p:sp>
        <p:nvSpPr>
          <p:cNvPr id="18" name="Выгнутая влево стрелка 17"/>
          <p:cNvSpPr/>
          <p:nvPr/>
        </p:nvSpPr>
        <p:spPr>
          <a:xfrm>
            <a:off x="1042988" y="2997200"/>
            <a:ext cx="792162" cy="1042988"/>
          </a:xfrm>
          <a:prstGeom prst="curvedRightArrow">
            <a:avLst>
              <a:gd name="adj1" fmla="val 36163"/>
              <a:gd name="adj2" fmla="val 54563"/>
              <a:gd name="adj3" fmla="val 25000"/>
            </a:avLst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право стрелка 18"/>
          <p:cNvSpPr/>
          <p:nvPr/>
        </p:nvSpPr>
        <p:spPr>
          <a:xfrm>
            <a:off x="7524750" y="2998788"/>
            <a:ext cx="792163" cy="1044575"/>
          </a:xfrm>
          <a:prstGeom prst="curvedLeftArrow">
            <a:avLst>
              <a:gd name="adj1" fmla="val 36071"/>
              <a:gd name="adj2" fmla="val 50000"/>
              <a:gd name="adj3" fmla="val 25000"/>
            </a:avLst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835696" y="2505152"/>
            <a:ext cx="5688632" cy="10556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ДАЛЬНЕВОСТОЧНАЯ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 ЦИВИЛИЗАЦИЯ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ДАЛЬНЕВОСТОЧНАЯ ЦИВИЛИЗАЦИЯ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20068</TotalTime>
  <Words>479</Words>
  <Application>Microsoft Office PowerPoint</Application>
  <PresentationFormat>Экран (4:3)</PresentationFormat>
  <Paragraphs>97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Тема1</vt:lpstr>
      <vt:lpstr>ОБЩИЙ ВЗГЛЯД НА ИСТОРИЮ</vt:lpstr>
      <vt:lpstr>ОТКРЫВАЕМ НОВЫЕ ЗНАНИЯ</vt:lpstr>
      <vt:lpstr>«ХРИСТИАНСКИЙ МИР»</vt:lpstr>
      <vt:lpstr>«ХРИСТИАНСКИЙ МИР»</vt:lpstr>
      <vt:lpstr>«ИСЛАМСКИЙ МИР»</vt:lpstr>
      <vt:lpstr>«ИСЛАМСКИЙ МИР»</vt:lpstr>
      <vt:lpstr>«ИНДИЙСКИЙ МИР»</vt:lpstr>
      <vt:lpstr>«ИНДИЙСКИЙ МИР»</vt:lpstr>
      <vt:lpstr>ДАЛЬНЕВОСТОЧНАЯ ЦИВИЛИЗАЦИЯ</vt:lpstr>
      <vt:lpstr>ДАЛЬНЕВОСТОЧНАЯ ЦИВИЛИЗАЦИЯ</vt:lpstr>
      <vt:lpstr>ОТКРЫВАЕМ НОВЫЕ ЗНАНИЯ</vt:lpstr>
      <vt:lpstr>ПРИМЕНЯЕМ НОВЫЕ ЗНАНИЯ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ОБЩИЙ ВЗГЛЯД НА ИСТОРИЮ</dc:title>
  <dc:creator>Telli</dc:creator>
  <cp:lastModifiedBy>Светлана</cp:lastModifiedBy>
  <cp:revision>769</cp:revision>
  <dcterms:created xsi:type="dcterms:W3CDTF">2012-04-06T18:00:09Z</dcterms:created>
  <dcterms:modified xsi:type="dcterms:W3CDTF">2013-12-02T18:27:42Z</dcterms:modified>
</cp:coreProperties>
</file>