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6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6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34995-AD7D-4D19-883E-82096EA507D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9312B-5280-4B23-8F2D-0AFEC83994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2D1C2-CE0F-414C-BFFB-B32E7F6B172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A671E-CAEC-4DEA-84FE-CEF2B0B9F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57D64-8A54-412B-B343-D29338455DE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63481-D207-4EBB-A7F5-55A09B400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9D846-BF91-4889-B382-DD2C99F07BA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D69E9-C50C-4097-8C03-327D82770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FAC8D-21AF-4CB1-8F76-539B0D666B1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E4D5A-788B-44CD-AFCE-BA896B2847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DFBBE-D761-4A25-8A12-86240C1E6E4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86428-DAD7-4648-9A9B-CA707254AE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A3DA6-4EA3-4D5D-AF96-29F516F89BA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833E3-84EC-4C49-A07D-05EFA2D6A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A782D-4945-477C-B400-0D556FF24BB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BFE64-8771-4A94-8F40-6D0B3092E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30A59-62F5-46A1-85B1-F320A7D071B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DE503-E2AA-4302-8E9D-85DDD178CB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0F5B9-5B5C-42AD-80FE-2792C2F8C19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77BBE-BE55-449C-A218-7F076BA571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5029E-69B8-413C-B54B-77F0A7940AF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73593-9BCE-46FD-A06D-9A1CCB5BDF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B67E68-8807-4D80-B22C-219AAD6DD1C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19DF86-00B4-43B6-8014-ADEFA6F9AD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.3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Сложение и вычитание дробей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27647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ПОВТОРЕНИЕ.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Особенности поиска суммы смешанных дробей</a:t>
            </a:r>
          </a:p>
        </p:txBody>
      </p:sp>
      <p:sp>
        <p:nvSpPr>
          <p:cNvPr id="22531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Если </a:t>
            </a:r>
            <a:r>
              <a:rPr lang="ru-RU" sz="3000" b="1">
                <a:latin typeface="Verdana" pitchFamily="34" charset="0"/>
              </a:rPr>
              <a:t>дробные части</a:t>
            </a:r>
            <a:r>
              <a:rPr lang="ru-RU" sz="3000">
                <a:latin typeface="Verdana" pitchFamily="34" charset="0"/>
              </a:rPr>
              <a:t> смешанных дробей </a:t>
            </a:r>
            <a:r>
              <a:rPr lang="ru-RU" sz="3000" b="1">
                <a:latin typeface="Verdana" pitchFamily="34" charset="0"/>
              </a:rPr>
              <a:t>имеют разные знаменатели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то при сложении их нужно привести сначала к общему знаменателю.</a:t>
            </a:r>
          </a:p>
        </p:txBody>
      </p:sp>
      <p:sp>
        <p:nvSpPr>
          <p:cNvPr id="22532" name="TextBox 48"/>
          <p:cNvSpPr txBox="1">
            <a:spLocks noChangeArrowheads="1"/>
          </p:cNvSpPr>
          <p:nvPr/>
        </p:nvSpPr>
        <p:spPr bwMode="auto">
          <a:xfrm>
            <a:off x="431800" y="37528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33" name="TextBox 49"/>
          <p:cNvSpPr txBox="1">
            <a:spLocks noChangeArrowheads="1"/>
          </p:cNvSpPr>
          <p:nvPr/>
        </p:nvSpPr>
        <p:spPr bwMode="auto">
          <a:xfrm>
            <a:off x="558800" y="432911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8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12775" y="4438650"/>
            <a:ext cx="43338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TextBox 51"/>
          <p:cNvSpPr txBox="1">
            <a:spLocks noChangeArrowheads="1"/>
          </p:cNvSpPr>
          <p:nvPr/>
        </p:nvSpPr>
        <p:spPr bwMode="auto">
          <a:xfrm>
            <a:off x="107950" y="4052888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36" name="TextBox 52"/>
          <p:cNvSpPr txBox="1">
            <a:spLocks noChangeArrowheads="1"/>
          </p:cNvSpPr>
          <p:nvPr/>
        </p:nvSpPr>
        <p:spPr bwMode="auto">
          <a:xfrm>
            <a:off x="989013" y="4065588"/>
            <a:ext cx="66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37" name="TextBox 53"/>
          <p:cNvSpPr txBox="1">
            <a:spLocks noChangeArrowheads="1"/>
          </p:cNvSpPr>
          <p:nvPr/>
        </p:nvSpPr>
        <p:spPr bwMode="auto">
          <a:xfrm>
            <a:off x="1871663" y="3752850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38" name="TextBox 54"/>
          <p:cNvSpPr txBox="1">
            <a:spLocks noChangeArrowheads="1"/>
          </p:cNvSpPr>
          <p:nvPr/>
        </p:nvSpPr>
        <p:spPr bwMode="auto">
          <a:xfrm>
            <a:off x="1892300" y="43291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1944688" y="4438650"/>
            <a:ext cx="811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0" name="TextBox 56"/>
          <p:cNvSpPr txBox="1">
            <a:spLocks noChangeArrowheads="1"/>
          </p:cNvSpPr>
          <p:nvPr/>
        </p:nvSpPr>
        <p:spPr bwMode="auto">
          <a:xfrm>
            <a:off x="1439863" y="405288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41" name="TextBox 57"/>
          <p:cNvSpPr txBox="1">
            <a:spLocks noChangeArrowheads="1"/>
          </p:cNvSpPr>
          <p:nvPr/>
        </p:nvSpPr>
        <p:spPr bwMode="auto">
          <a:xfrm>
            <a:off x="2611438" y="4041775"/>
            <a:ext cx="81121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42" name="TextBox 60"/>
          <p:cNvSpPr txBox="1">
            <a:spLocks noChangeArrowheads="1"/>
          </p:cNvSpPr>
          <p:nvPr/>
        </p:nvSpPr>
        <p:spPr bwMode="auto">
          <a:xfrm>
            <a:off x="3435350" y="3765550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43" name="TextBox 61"/>
          <p:cNvSpPr txBox="1">
            <a:spLocks noChangeArrowheads="1"/>
          </p:cNvSpPr>
          <p:nvPr/>
        </p:nvSpPr>
        <p:spPr bwMode="auto">
          <a:xfrm>
            <a:off x="3563938" y="43418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8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3617913" y="4449763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5" name="TextBox 63"/>
          <p:cNvSpPr txBox="1">
            <a:spLocks noChangeArrowheads="1"/>
          </p:cNvSpPr>
          <p:nvPr/>
        </p:nvSpPr>
        <p:spPr bwMode="auto">
          <a:xfrm>
            <a:off x="3111500" y="4065588"/>
            <a:ext cx="554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46" name="TextBox 65"/>
          <p:cNvSpPr txBox="1">
            <a:spLocks noChangeArrowheads="1"/>
          </p:cNvSpPr>
          <p:nvPr/>
        </p:nvSpPr>
        <p:spPr bwMode="auto">
          <a:xfrm>
            <a:off x="3992563" y="4076700"/>
            <a:ext cx="668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47" name="TextBox 66"/>
          <p:cNvSpPr txBox="1">
            <a:spLocks noChangeArrowheads="1"/>
          </p:cNvSpPr>
          <p:nvPr/>
        </p:nvSpPr>
        <p:spPr bwMode="auto">
          <a:xfrm>
            <a:off x="4876800" y="3765550"/>
            <a:ext cx="919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48" name="TextBox 67"/>
          <p:cNvSpPr txBox="1">
            <a:spLocks noChangeArrowheads="1"/>
          </p:cNvSpPr>
          <p:nvPr/>
        </p:nvSpPr>
        <p:spPr bwMode="auto">
          <a:xfrm>
            <a:off x="4895850" y="43418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>
            <a:off x="4949825" y="4449763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0" name="TextBox 93"/>
          <p:cNvSpPr txBox="1">
            <a:spLocks noChangeArrowheads="1"/>
          </p:cNvSpPr>
          <p:nvPr/>
        </p:nvSpPr>
        <p:spPr bwMode="auto">
          <a:xfrm>
            <a:off x="4443413" y="4065588"/>
            <a:ext cx="5064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51" name="TextBox 94"/>
          <p:cNvSpPr txBox="1">
            <a:spLocks noChangeArrowheads="1"/>
          </p:cNvSpPr>
          <p:nvPr/>
        </p:nvSpPr>
        <p:spPr bwMode="auto">
          <a:xfrm>
            <a:off x="3282950" y="3716338"/>
            <a:ext cx="1865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latin typeface="Verdana" pitchFamily="34" charset="0"/>
              </a:rPr>
              <a:t>/3</a:t>
            </a:r>
          </a:p>
        </p:txBody>
      </p:sp>
      <p:sp>
        <p:nvSpPr>
          <p:cNvPr id="22552" name="TextBox 98"/>
          <p:cNvSpPr txBox="1">
            <a:spLocks noChangeArrowheads="1"/>
          </p:cNvSpPr>
          <p:nvPr/>
        </p:nvSpPr>
        <p:spPr bwMode="auto">
          <a:xfrm>
            <a:off x="4787900" y="3716338"/>
            <a:ext cx="1865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latin typeface="Verdana" pitchFamily="34" charset="0"/>
              </a:rPr>
              <a:t>/2</a:t>
            </a:r>
          </a:p>
        </p:txBody>
      </p:sp>
      <p:sp>
        <p:nvSpPr>
          <p:cNvPr id="22553" name="TextBox 99"/>
          <p:cNvSpPr txBox="1">
            <a:spLocks noChangeArrowheads="1"/>
          </p:cNvSpPr>
          <p:nvPr/>
        </p:nvSpPr>
        <p:spPr bwMode="auto">
          <a:xfrm>
            <a:off x="5688013" y="4041775"/>
            <a:ext cx="81121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54" name="TextBox 108"/>
          <p:cNvSpPr txBox="1">
            <a:spLocks noChangeArrowheads="1"/>
          </p:cNvSpPr>
          <p:nvPr/>
        </p:nvSpPr>
        <p:spPr bwMode="auto">
          <a:xfrm>
            <a:off x="3465513" y="526573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55" name="TextBox 109"/>
          <p:cNvSpPr txBox="1">
            <a:spLocks noChangeArrowheads="1"/>
          </p:cNvSpPr>
          <p:nvPr/>
        </p:nvSpPr>
        <p:spPr bwMode="auto">
          <a:xfrm>
            <a:off x="4519613" y="498951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9</a:t>
            </a:r>
          </a:p>
        </p:txBody>
      </p:sp>
      <p:sp>
        <p:nvSpPr>
          <p:cNvPr id="22556" name="TextBox 110"/>
          <p:cNvSpPr txBox="1">
            <a:spLocks noChangeArrowheads="1"/>
          </p:cNvSpPr>
          <p:nvPr/>
        </p:nvSpPr>
        <p:spPr bwMode="auto">
          <a:xfrm>
            <a:off x="4418013" y="556577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24</a:t>
            </a:r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>
            <a:off x="4471988" y="5675313"/>
            <a:ext cx="8397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8" name="TextBox 112"/>
          <p:cNvSpPr txBox="1">
            <a:spLocks noChangeArrowheads="1"/>
          </p:cNvSpPr>
          <p:nvPr/>
        </p:nvSpPr>
        <p:spPr bwMode="auto">
          <a:xfrm>
            <a:off x="3965575" y="5289550"/>
            <a:ext cx="554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59" name="TextBox 113"/>
          <p:cNvSpPr txBox="1">
            <a:spLocks noChangeArrowheads="1"/>
          </p:cNvSpPr>
          <p:nvPr/>
        </p:nvSpPr>
        <p:spPr bwMode="auto">
          <a:xfrm>
            <a:off x="5238750" y="5300663"/>
            <a:ext cx="668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60" name="TextBox 114"/>
          <p:cNvSpPr txBox="1">
            <a:spLocks noChangeArrowheads="1"/>
          </p:cNvSpPr>
          <p:nvPr/>
        </p:nvSpPr>
        <p:spPr bwMode="auto">
          <a:xfrm>
            <a:off x="6175375" y="4989513"/>
            <a:ext cx="919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10</a:t>
            </a:r>
          </a:p>
        </p:txBody>
      </p:sp>
      <p:sp>
        <p:nvSpPr>
          <p:cNvPr id="22561" name="TextBox 115"/>
          <p:cNvSpPr txBox="1">
            <a:spLocks noChangeArrowheads="1"/>
          </p:cNvSpPr>
          <p:nvPr/>
        </p:nvSpPr>
        <p:spPr bwMode="auto">
          <a:xfrm>
            <a:off x="6196013" y="556577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24</a:t>
            </a:r>
          </a:p>
        </p:txBody>
      </p:sp>
      <p:cxnSp>
        <p:nvCxnSpPr>
          <p:cNvPr id="117" name="Прямая соединительная линия 116"/>
          <p:cNvCxnSpPr/>
          <p:nvPr/>
        </p:nvCxnSpPr>
        <p:spPr>
          <a:xfrm>
            <a:off x="6248400" y="5675313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63" name="TextBox 117"/>
          <p:cNvSpPr txBox="1">
            <a:spLocks noChangeArrowheads="1"/>
          </p:cNvSpPr>
          <p:nvPr/>
        </p:nvSpPr>
        <p:spPr bwMode="auto">
          <a:xfrm>
            <a:off x="5743575" y="5289550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64" name="TextBox 120"/>
          <p:cNvSpPr txBox="1">
            <a:spLocks noChangeArrowheads="1"/>
          </p:cNvSpPr>
          <p:nvPr/>
        </p:nvSpPr>
        <p:spPr bwMode="auto">
          <a:xfrm>
            <a:off x="6988175" y="52657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65" name="TextBox 121"/>
          <p:cNvSpPr txBox="1">
            <a:spLocks noChangeArrowheads="1"/>
          </p:cNvSpPr>
          <p:nvPr/>
        </p:nvSpPr>
        <p:spPr bwMode="auto">
          <a:xfrm>
            <a:off x="7972425" y="4989513"/>
            <a:ext cx="919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19</a:t>
            </a:r>
          </a:p>
        </p:txBody>
      </p:sp>
      <p:sp>
        <p:nvSpPr>
          <p:cNvPr id="22566" name="TextBox 122"/>
          <p:cNvSpPr txBox="1">
            <a:spLocks noChangeArrowheads="1"/>
          </p:cNvSpPr>
          <p:nvPr/>
        </p:nvSpPr>
        <p:spPr bwMode="auto">
          <a:xfrm>
            <a:off x="7993063" y="556577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24</a:t>
            </a:r>
          </a:p>
        </p:txBody>
      </p:sp>
      <p:cxnSp>
        <p:nvCxnSpPr>
          <p:cNvPr id="124" name="Прямая соединительная линия 123"/>
          <p:cNvCxnSpPr/>
          <p:nvPr/>
        </p:nvCxnSpPr>
        <p:spPr>
          <a:xfrm>
            <a:off x="8045450" y="5675313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68" name="TextBox 124"/>
          <p:cNvSpPr txBox="1">
            <a:spLocks noChangeArrowheads="1"/>
          </p:cNvSpPr>
          <p:nvPr/>
        </p:nvSpPr>
        <p:spPr bwMode="auto">
          <a:xfrm>
            <a:off x="7540625" y="5289550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5</a:t>
            </a:r>
          </a:p>
        </p:txBody>
      </p:sp>
      <p:sp>
        <p:nvSpPr>
          <p:cNvPr id="22569" name="TextBox 42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Вычитание дробей с одинаковыми знаменателями</a:t>
            </a:r>
          </a:p>
        </p:txBody>
      </p:sp>
      <p:sp>
        <p:nvSpPr>
          <p:cNvPr id="23555" name="TextBox 29"/>
          <p:cNvSpPr txBox="1">
            <a:spLocks noChangeArrowheads="1"/>
          </p:cNvSpPr>
          <p:nvPr/>
        </p:nvSpPr>
        <p:spPr bwMode="auto">
          <a:xfrm>
            <a:off x="466725" y="3789363"/>
            <a:ext cx="15128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3556" name="TextBox 30"/>
          <p:cNvSpPr txBox="1">
            <a:spLocks noChangeArrowheads="1"/>
          </p:cNvSpPr>
          <p:nvPr/>
        </p:nvSpPr>
        <p:spPr bwMode="auto">
          <a:xfrm>
            <a:off x="466725" y="4868863"/>
            <a:ext cx="25923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466725" y="50133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22488" y="3789363"/>
            <a:ext cx="1512887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559" name="TextBox 33"/>
          <p:cNvSpPr txBox="1">
            <a:spLocks noChangeArrowheads="1"/>
          </p:cNvSpPr>
          <p:nvPr/>
        </p:nvSpPr>
        <p:spPr bwMode="auto">
          <a:xfrm>
            <a:off x="2122488" y="4868863"/>
            <a:ext cx="25923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2122488" y="5013325"/>
            <a:ext cx="10080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1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9383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Для того чтобы найти разность</a:t>
            </a:r>
          </a:p>
          <a:p>
            <a:pPr algn="ctr"/>
            <a:r>
              <a:rPr lang="ru-RU" sz="3000">
                <a:latin typeface="Verdana" pitchFamily="34" charset="0"/>
              </a:rPr>
              <a:t>дробей с одинаковыми знаменателями,</a:t>
            </a:r>
          </a:p>
          <a:p>
            <a:pPr algn="ctr"/>
            <a:r>
              <a:rPr lang="ru-RU" sz="3000">
                <a:latin typeface="Verdana" pitchFamily="34" charset="0"/>
              </a:rPr>
              <a:t>нужно найти </a:t>
            </a:r>
            <a:r>
              <a:rPr lang="ru-RU" sz="3000" b="1">
                <a:latin typeface="Verdana" pitchFamily="34" charset="0"/>
              </a:rPr>
              <a:t>разность их числителей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а </a:t>
            </a:r>
            <a:r>
              <a:rPr lang="ru-RU" sz="3000" b="1">
                <a:latin typeface="Verdana" pitchFamily="34" charset="0"/>
              </a:rPr>
              <a:t>знаменатель оставить прежним</a:t>
            </a:r>
            <a:r>
              <a:rPr lang="ru-RU" sz="3000">
                <a:latin typeface="Verdana" pitchFamily="34" charset="0"/>
              </a:rPr>
              <a:t>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27538" y="3789363"/>
            <a:ext cx="3240087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563" name="TextBox 15"/>
          <p:cNvSpPr txBox="1">
            <a:spLocks noChangeArrowheads="1"/>
          </p:cNvSpPr>
          <p:nvPr/>
        </p:nvSpPr>
        <p:spPr bwMode="auto">
          <a:xfrm>
            <a:off x="5075238" y="4868863"/>
            <a:ext cx="25923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283075" y="5013325"/>
            <a:ext cx="25923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5" name="TextBox 20"/>
          <p:cNvSpPr txBox="1">
            <a:spLocks noChangeArrowheads="1"/>
          </p:cNvSpPr>
          <p:nvPr/>
        </p:nvSpPr>
        <p:spPr bwMode="auto">
          <a:xfrm>
            <a:off x="7740650" y="3789363"/>
            <a:ext cx="15113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F4D10"/>
                </a:solidFill>
                <a:latin typeface="Verdana" pitchFamily="34" charset="0"/>
              </a:rPr>
              <a:t>1</a:t>
            </a:r>
            <a:endParaRPr lang="en-US" sz="80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23566" name="TextBox 21"/>
          <p:cNvSpPr txBox="1">
            <a:spLocks noChangeArrowheads="1"/>
          </p:cNvSpPr>
          <p:nvPr/>
        </p:nvSpPr>
        <p:spPr bwMode="auto">
          <a:xfrm>
            <a:off x="7740650" y="4868863"/>
            <a:ext cx="25923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7740650" y="50133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8" name="TextBox 24"/>
          <p:cNvSpPr txBox="1">
            <a:spLocks noChangeArrowheads="1"/>
          </p:cNvSpPr>
          <p:nvPr/>
        </p:nvSpPr>
        <p:spPr bwMode="auto">
          <a:xfrm>
            <a:off x="1457325" y="4292600"/>
            <a:ext cx="11699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-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3569" name="TextBox 25"/>
          <p:cNvSpPr txBox="1">
            <a:spLocks noChangeArrowheads="1"/>
          </p:cNvSpPr>
          <p:nvPr/>
        </p:nvSpPr>
        <p:spPr bwMode="auto">
          <a:xfrm>
            <a:off x="3132138" y="4292600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3570" name="TextBox 26"/>
          <p:cNvSpPr txBox="1">
            <a:spLocks noChangeArrowheads="1"/>
          </p:cNvSpPr>
          <p:nvPr/>
        </p:nvSpPr>
        <p:spPr bwMode="auto">
          <a:xfrm>
            <a:off x="6784975" y="4292600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3571" name="TextBox 22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Вычитание дробей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 разными знаменателями</a:t>
            </a:r>
          </a:p>
        </p:txBody>
      </p:sp>
      <p:sp>
        <p:nvSpPr>
          <p:cNvPr id="24579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3324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Если нужно найти разность</a:t>
            </a:r>
          </a:p>
          <a:p>
            <a:pPr algn="ctr"/>
            <a:r>
              <a:rPr lang="ru-RU" sz="3000" b="1">
                <a:latin typeface="Verdana" pitchFamily="34" charset="0"/>
              </a:rPr>
              <a:t>дробей с разными знаменателями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то их сначала</a:t>
            </a:r>
          </a:p>
          <a:p>
            <a:pPr algn="ctr"/>
            <a:r>
              <a:rPr lang="ru-RU" sz="3000" b="1">
                <a:latin typeface="Verdana" pitchFamily="34" charset="0"/>
              </a:rPr>
              <a:t>приводят к общему знаменателю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а затем находят их разность</a:t>
            </a:r>
          </a:p>
          <a:p>
            <a:pPr algn="ctr"/>
            <a:r>
              <a:rPr lang="ru-RU" sz="3000" b="1">
                <a:latin typeface="Verdana" pitchFamily="34" charset="0"/>
              </a:rPr>
              <a:t>по правилу вычитания дробей</a:t>
            </a:r>
          </a:p>
          <a:p>
            <a:pPr algn="ctr"/>
            <a:r>
              <a:rPr lang="ru-RU" sz="3000" b="1">
                <a:latin typeface="Verdana" pitchFamily="34" charset="0"/>
              </a:rPr>
              <a:t>с одинаковыми знаменателями</a:t>
            </a:r>
            <a:r>
              <a:rPr lang="ru-RU" sz="3000">
                <a:latin typeface="Verdana" pitchFamily="34" charset="0"/>
              </a:rPr>
              <a:t>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24580" name="TextBox 22"/>
          <p:cNvSpPr txBox="1">
            <a:spLocks noChangeArrowheads="1"/>
          </p:cNvSpPr>
          <p:nvPr/>
        </p:nvSpPr>
        <p:spPr bwMode="auto">
          <a:xfrm>
            <a:off x="773113" y="4551363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4581" name="TextBox 24"/>
          <p:cNvSpPr txBox="1">
            <a:spLocks noChangeArrowheads="1"/>
          </p:cNvSpPr>
          <p:nvPr/>
        </p:nvSpPr>
        <p:spPr bwMode="auto">
          <a:xfrm>
            <a:off x="773113" y="563086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74700" y="57753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TextBox 26"/>
          <p:cNvSpPr txBox="1">
            <a:spLocks noChangeArrowheads="1"/>
          </p:cNvSpPr>
          <p:nvPr/>
        </p:nvSpPr>
        <p:spPr bwMode="auto">
          <a:xfrm>
            <a:off x="34925" y="4508500"/>
            <a:ext cx="216058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3</a:t>
            </a:r>
            <a:r>
              <a:rPr lang="en-US" sz="5000" b="1">
                <a:latin typeface="Verdana" pitchFamily="34" charset="0"/>
              </a:rPr>
              <a:t>/</a:t>
            </a:r>
          </a:p>
        </p:txBody>
      </p:sp>
      <p:sp>
        <p:nvSpPr>
          <p:cNvPr id="24584" name="TextBox 27"/>
          <p:cNvSpPr txBox="1">
            <a:spLocks noChangeArrowheads="1"/>
          </p:cNvSpPr>
          <p:nvPr/>
        </p:nvSpPr>
        <p:spPr bwMode="auto">
          <a:xfrm>
            <a:off x="1889125" y="5056188"/>
            <a:ext cx="11699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-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46363" y="4551363"/>
            <a:ext cx="15113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86" name="TextBox 35"/>
          <p:cNvSpPr txBox="1">
            <a:spLocks noChangeArrowheads="1"/>
          </p:cNvSpPr>
          <p:nvPr/>
        </p:nvSpPr>
        <p:spPr bwMode="auto">
          <a:xfrm>
            <a:off x="2646363" y="56308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F4D10"/>
                </a:solidFill>
                <a:latin typeface="Verdana" pitchFamily="34" charset="0"/>
              </a:rPr>
              <a:t>9</a:t>
            </a:r>
            <a:endParaRPr lang="en-US" sz="8000" b="1">
              <a:solidFill>
                <a:srgbClr val="0F4D10"/>
              </a:solidFill>
              <a:latin typeface="Verdana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717800" y="5775325"/>
            <a:ext cx="7556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8" name="TextBox 42"/>
          <p:cNvSpPr txBox="1">
            <a:spLocks noChangeArrowheads="1"/>
          </p:cNvSpPr>
          <p:nvPr/>
        </p:nvSpPr>
        <p:spPr bwMode="auto">
          <a:xfrm>
            <a:off x="3509963" y="5053013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4589" name="TextBox 47"/>
          <p:cNvSpPr txBox="1">
            <a:spLocks noChangeArrowheads="1"/>
          </p:cNvSpPr>
          <p:nvPr/>
        </p:nvSpPr>
        <p:spPr bwMode="auto">
          <a:xfrm>
            <a:off x="4535488" y="4551363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6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4590" name="TextBox 48"/>
          <p:cNvSpPr txBox="1">
            <a:spLocks noChangeArrowheads="1"/>
          </p:cNvSpPr>
          <p:nvPr/>
        </p:nvSpPr>
        <p:spPr bwMode="auto">
          <a:xfrm>
            <a:off x="4535488" y="563086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9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4537075" y="57753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2" name="TextBox 51"/>
          <p:cNvSpPr txBox="1">
            <a:spLocks noChangeArrowheads="1"/>
          </p:cNvSpPr>
          <p:nvPr/>
        </p:nvSpPr>
        <p:spPr bwMode="auto">
          <a:xfrm>
            <a:off x="5634038" y="5056188"/>
            <a:ext cx="11699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-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08738" y="4551363"/>
            <a:ext cx="15113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94" name="TextBox 53"/>
          <p:cNvSpPr txBox="1">
            <a:spLocks noChangeArrowheads="1"/>
          </p:cNvSpPr>
          <p:nvPr/>
        </p:nvSpPr>
        <p:spPr bwMode="auto">
          <a:xfrm>
            <a:off x="6408738" y="56308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F4D10"/>
                </a:solidFill>
                <a:latin typeface="Verdana" pitchFamily="34" charset="0"/>
              </a:rPr>
              <a:t>9</a:t>
            </a:r>
            <a:endParaRPr lang="en-US" sz="8000" b="1">
              <a:solidFill>
                <a:srgbClr val="0F4D10"/>
              </a:solidFill>
              <a:latin typeface="Verdana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6480175" y="5775325"/>
            <a:ext cx="7556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6" name="TextBox 55"/>
          <p:cNvSpPr txBox="1">
            <a:spLocks noChangeArrowheads="1"/>
          </p:cNvSpPr>
          <p:nvPr/>
        </p:nvSpPr>
        <p:spPr bwMode="auto">
          <a:xfrm>
            <a:off x="7272338" y="5053013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4597" name="TextBox 56"/>
          <p:cNvSpPr txBox="1">
            <a:spLocks noChangeArrowheads="1"/>
          </p:cNvSpPr>
          <p:nvPr/>
        </p:nvSpPr>
        <p:spPr bwMode="auto">
          <a:xfrm>
            <a:off x="8118475" y="4551363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4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4598" name="TextBox 57"/>
          <p:cNvSpPr txBox="1">
            <a:spLocks noChangeArrowheads="1"/>
          </p:cNvSpPr>
          <p:nvPr/>
        </p:nvSpPr>
        <p:spPr bwMode="auto">
          <a:xfrm>
            <a:off x="8118475" y="56308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F4D10"/>
                </a:solidFill>
                <a:latin typeface="Verdana" pitchFamily="34" charset="0"/>
              </a:rPr>
              <a:t>9</a:t>
            </a:r>
            <a:endParaRPr lang="en-US" sz="8000" b="1">
              <a:solidFill>
                <a:srgbClr val="0F4D10"/>
              </a:solidFill>
              <a:latin typeface="Verdana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8191500" y="5775325"/>
            <a:ext cx="7556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00" name="TextBox 29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Число 0</a:t>
            </a:r>
          </a:p>
        </p:txBody>
      </p:sp>
      <p:sp>
        <p:nvSpPr>
          <p:cNvPr id="25603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692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Число </a:t>
            </a:r>
            <a:r>
              <a:rPr lang="ru-RU" sz="3000" b="1">
                <a:latin typeface="Verdana" pitchFamily="34" charset="0"/>
              </a:rPr>
              <a:t>0</a:t>
            </a:r>
            <a:r>
              <a:rPr lang="ru-RU" sz="2200" b="1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равно дроби       ,</a:t>
            </a:r>
          </a:p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где </a:t>
            </a:r>
            <a:r>
              <a:rPr lang="en-US" sz="3000" b="1">
                <a:latin typeface="Verdana" pitchFamily="34" charset="0"/>
              </a:rPr>
              <a:t>n</a:t>
            </a:r>
            <a:r>
              <a:rPr lang="ru-RU" sz="2200" b="1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— любое натуральное число.</a:t>
            </a:r>
          </a:p>
        </p:txBody>
      </p:sp>
      <p:sp>
        <p:nvSpPr>
          <p:cNvPr id="25604" name="TextBox 22"/>
          <p:cNvSpPr txBox="1">
            <a:spLocks noChangeArrowheads="1"/>
          </p:cNvSpPr>
          <p:nvPr/>
        </p:nvSpPr>
        <p:spPr bwMode="auto">
          <a:xfrm>
            <a:off x="630238" y="4551363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5605" name="TextBox 24"/>
          <p:cNvSpPr txBox="1">
            <a:spLocks noChangeArrowheads="1"/>
          </p:cNvSpPr>
          <p:nvPr/>
        </p:nvSpPr>
        <p:spPr bwMode="auto">
          <a:xfrm>
            <a:off x="630238" y="5630863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630238" y="5775325"/>
            <a:ext cx="10080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TextBox 26"/>
          <p:cNvSpPr txBox="1">
            <a:spLocks noChangeArrowheads="1"/>
          </p:cNvSpPr>
          <p:nvPr/>
        </p:nvSpPr>
        <p:spPr bwMode="auto">
          <a:xfrm>
            <a:off x="-107950" y="4508500"/>
            <a:ext cx="2159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2</a:t>
            </a:r>
            <a:r>
              <a:rPr lang="en-US" sz="5000" b="1">
                <a:latin typeface="Verdana" pitchFamily="34" charset="0"/>
              </a:rPr>
              <a:t>/</a:t>
            </a:r>
          </a:p>
        </p:txBody>
      </p:sp>
      <p:sp>
        <p:nvSpPr>
          <p:cNvPr id="25608" name="TextBox 27"/>
          <p:cNvSpPr txBox="1">
            <a:spLocks noChangeArrowheads="1"/>
          </p:cNvSpPr>
          <p:nvPr/>
        </p:nvSpPr>
        <p:spPr bwMode="auto">
          <a:xfrm>
            <a:off x="1601788" y="5056188"/>
            <a:ext cx="11699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-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5609" name="TextBox 28"/>
          <p:cNvSpPr txBox="1">
            <a:spLocks noChangeArrowheads="1"/>
          </p:cNvSpPr>
          <p:nvPr/>
        </p:nvSpPr>
        <p:spPr bwMode="auto">
          <a:xfrm>
            <a:off x="2141538" y="4551363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5610" name="TextBox 35"/>
          <p:cNvSpPr txBox="1">
            <a:spLocks noChangeArrowheads="1"/>
          </p:cNvSpPr>
          <p:nvPr/>
        </p:nvSpPr>
        <p:spPr bwMode="auto">
          <a:xfrm>
            <a:off x="2141538" y="56308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214563" y="5775325"/>
            <a:ext cx="7556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2" name="TextBox 42"/>
          <p:cNvSpPr txBox="1">
            <a:spLocks noChangeArrowheads="1"/>
          </p:cNvSpPr>
          <p:nvPr/>
        </p:nvSpPr>
        <p:spPr bwMode="auto">
          <a:xfrm>
            <a:off x="2843213" y="505301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5613" name="TextBox 47"/>
          <p:cNvSpPr txBox="1">
            <a:spLocks noChangeArrowheads="1"/>
          </p:cNvSpPr>
          <p:nvPr/>
        </p:nvSpPr>
        <p:spPr bwMode="auto">
          <a:xfrm>
            <a:off x="3779838" y="4551363"/>
            <a:ext cx="27368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4-4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5614" name="TextBox 48"/>
          <p:cNvSpPr txBox="1">
            <a:spLocks noChangeArrowheads="1"/>
          </p:cNvSpPr>
          <p:nvPr/>
        </p:nvSpPr>
        <p:spPr bwMode="auto">
          <a:xfrm>
            <a:off x="4392613" y="5630863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3779838" y="5775325"/>
            <a:ext cx="205263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6" name="TextBox 55"/>
          <p:cNvSpPr txBox="1">
            <a:spLocks noChangeArrowheads="1"/>
          </p:cNvSpPr>
          <p:nvPr/>
        </p:nvSpPr>
        <p:spPr bwMode="auto">
          <a:xfrm>
            <a:off x="5759450" y="505301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5617" name="TextBox 56"/>
          <p:cNvSpPr txBox="1">
            <a:spLocks noChangeArrowheads="1"/>
          </p:cNvSpPr>
          <p:nvPr/>
        </p:nvSpPr>
        <p:spPr bwMode="auto">
          <a:xfrm>
            <a:off x="6696075" y="455136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0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5618" name="TextBox 57"/>
          <p:cNvSpPr txBox="1">
            <a:spLocks noChangeArrowheads="1"/>
          </p:cNvSpPr>
          <p:nvPr/>
        </p:nvSpPr>
        <p:spPr bwMode="auto">
          <a:xfrm>
            <a:off x="6696075" y="56308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6769100" y="5775325"/>
            <a:ext cx="7556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0" name="TextBox 29"/>
          <p:cNvSpPr txBox="1">
            <a:spLocks noChangeArrowheads="1"/>
          </p:cNvSpPr>
          <p:nvPr/>
        </p:nvSpPr>
        <p:spPr bwMode="auto">
          <a:xfrm>
            <a:off x="3563938" y="1281113"/>
            <a:ext cx="15128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0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21" name="TextBox 30"/>
          <p:cNvSpPr txBox="1">
            <a:spLocks noChangeArrowheads="1"/>
          </p:cNvSpPr>
          <p:nvPr/>
        </p:nvSpPr>
        <p:spPr bwMode="auto">
          <a:xfrm>
            <a:off x="3565525" y="1857375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n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636963" y="1966913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3" name="TextBox 32"/>
          <p:cNvSpPr txBox="1">
            <a:spLocks noChangeArrowheads="1"/>
          </p:cNvSpPr>
          <p:nvPr/>
        </p:nvSpPr>
        <p:spPr bwMode="auto">
          <a:xfrm>
            <a:off x="250825" y="3214688"/>
            <a:ext cx="8642350" cy="10144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Если уменьшаемое </a:t>
            </a:r>
            <a:r>
              <a:rPr lang="ru-RU" sz="3000" b="1">
                <a:latin typeface="Verdana" pitchFamily="34" charset="0"/>
              </a:rPr>
              <a:t>равно</a:t>
            </a:r>
            <a:r>
              <a:rPr lang="ru-RU" sz="3000">
                <a:latin typeface="Verdana" pitchFamily="34" charset="0"/>
              </a:rPr>
              <a:t> вычитаемому,</a:t>
            </a:r>
          </a:p>
          <a:p>
            <a:pPr algn="ctr"/>
            <a:r>
              <a:rPr lang="ru-RU" sz="3000">
                <a:latin typeface="Verdana" pitchFamily="34" charset="0"/>
              </a:rPr>
              <a:t>то </a:t>
            </a:r>
            <a:r>
              <a:rPr lang="ru-RU" sz="3000" b="1">
                <a:latin typeface="Verdana" pitchFamily="34" charset="0"/>
              </a:rPr>
              <a:t>разность равна 0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sp>
        <p:nvSpPr>
          <p:cNvPr id="25624" name="TextBox 33"/>
          <p:cNvSpPr txBox="1">
            <a:spLocks noChangeArrowheads="1"/>
          </p:cNvSpPr>
          <p:nvPr/>
        </p:nvSpPr>
        <p:spPr bwMode="auto">
          <a:xfrm>
            <a:off x="7397750" y="5057775"/>
            <a:ext cx="11699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5625" name="TextBox 34"/>
          <p:cNvSpPr txBox="1">
            <a:spLocks noChangeArrowheads="1"/>
          </p:cNvSpPr>
          <p:nvPr/>
        </p:nvSpPr>
        <p:spPr bwMode="auto">
          <a:xfrm>
            <a:off x="8243888" y="5129213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0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5626" name="TextBox 36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Вычитание смешанных дробей</a:t>
            </a:r>
          </a:p>
        </p:txBody>
      </p:sp>
      <p:sp>
        <p:nvSpPr>
          <p:cNvPr id="26627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Целая часть уменьшаемого больше, </a:t>
            </a:r>
          </a:p>
          <a:p>
            <a:pPr algn="ctr"/>
            <a:r>
              <a:rPr lang="ru-RU" sz="3000">
                <a:latin typeface="Verdana" pitchFamily="34" charset="0"/>
              </a:rPr>
              <a:t>чем целая часть вычитаемого,</a:t>
            </a:r>
          </a:p>
          <a:p>
            <a:pPr algn="ctr"/>
            <a:r>
              <a:rPr lang="ru-RU" sz="3000">
                <a:latin typeface="Verdana" pitchFamily="34" charset="0"/>
              </a:rPr>
              <a:t>и дробная часть уменьшаемого больше, чем дробная часть вычитаемого.</a:t>
            </a:r>
          </a:p>
        </p:txBody>
      </p:sp>
      <p:sp>
        <p:nvSpPr>
          <p:cNvPr id="26628" name="TextBox 48"/>
          <p:cNvSpPr txBox="1">
            <a:spLocks noChangeArrowheads="1"/>
          </p:cNvSpPr>
          <p:nvPr/>
        </p:nvSpPr>
        <p:spPr bwMode="auto">
          <a:xfrm>
            <a:off x="611188" y="380047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29" name="TextBox 49"/>
          <p:cNvSpPr txBox="1">
            <a:spLocks noChangeArrowheads="1"/>
          </p:cNvSpPr>
          <p:nvPr/>
        </p:nvSpPr>
        <p:spPr bwMode="auto">
          <a:xfrm>
            <a:off x="558800" y="4376738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12775" y="4486275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1" name="TextBox 51"/>
          <p:cNvSpPr txBox="1">
            <a:spLocks noChangeArrowheads="1"/>
          </p:cNvSpPr>
          <p:nvPr/>
        </p:nvSpPr>
        <p:spPr bwMode="auto">
          <a:xfrm>
            <a:off x="107950" y="4102100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32" name="TextBox 52"/>
          <p:cNvSpPr txBox="1">
            <a:spLocks noChangeArrowheads="1"/>
          </p:cNvSpPr>
          <p:nvPr/>
        </p:nvSpPr>
        <p:spPr bwMode="auto">
          <a:xfrm>
            <a:off x="1381125" y="4113213"/>
            <a:ext cx="668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33" name="TextBox 53"/>
          <p:cNvSpPr txBox="1">
            <a:spLocks noChangeArrowheads="1"/>
          </p:cNvSpPr>
          <p:nvPr/>
        </p:nvSpPr>
        <p:spPr bwMode="auto">
          <a:xfrm>
            <a:off x="2338388" y="3800475"/>
            <a:ext cx="917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34" name="TextBox 54"/>
          <p:cNvSpPr txBox="1">
            <a:spLocks noChangeArrowheads="1"/>
          </p:cNvSpPr>
          <p:nvPr/>
        </p:nvSpPr>
        <p:spPr bwMode="auto">
          <a:xfrm>
            <a:off x="2357438" y="43767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2411413" y="4486275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6" name="TextBox 56"/>
          <p:cNvSpPr txBox="1">
            <a:spLocks noChangeArrowheads="1"/>
          </p:cNvSpPr>
          <p:nvPr/>
        </p:nvSpPr>
        <p:spPr bwMode="auto">
          <a:xfrm>
            <a:off x="1905000" y="4102100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37" name="TextBox 57"/>
          <p:cNvSpPr txBox="1">
            <a:spLocks noChangeArrowheads="1"/>
          </p:cNvSpPr>
          <p:nvPr/>
        </p:nvSpPr>
        <p:spPr bwMode="auto">
          <a:xfrm>
            <a:off x="3076575" y="40894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3" name="Дуга 102"/>
          <p:cNvSpPr/>
          <p:nvPr/>
        </p:nvSpPr>
        <p:spPr>
          <a:xfrm rot="10800000">
            <a:off x="3783013" y="3968750"/>
            <a:ext cx="341312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39" name="TextBox 103"/>
          <p:cNvSpPr txBox="1">
            <a:spLocks noChangeArrowheads="1"/>
          </p:cNvSpPr>
          <p:nvPr/>
        </p:nvSpPr>
        <p:spPr bwMode="auto">
          <a:xfrm>
            <a:off x="3779838" y="4102100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40" name="TextBox 104"/>
          <p:cNvSpPr txBox="1">
            <a:spLocks noChangeArrowheads="1"/>
          </p:cNvSpPr>
          <p:nvPr/>
        </p:nvSpPr>
        <p:spPr bwMode="auto">
          <a:xfrm>
            <a:off x="4051300" y="411321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6" name="Дуга 105"/>
          <p:cNvSpPr/>
          <p:nvPr/>
        </p:nvSpPr>
        <p:spPr>
          <a:xfrm>
            <a:off x="4794250" y="3968750"/>
            <a:ext cx="339725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42" name="TextBox 106"/>
          <p:cNvSpPr txBox="1">
            <a:spLocks noChangeArrowheads="1"/>
          </p:cNvSpPr>
          <p:nvPr/>
        </p:nvSpPr>
        <p:spPr bwMode="auto">
          <a:xfrm>
            <a:off x="5048250" y="4113213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8" name="Дуга 107"/>
          <p:cNvSpPr/>
          <p:nvPr/>
        </p:nvSpPr>
        <p:spPr>
          <a:xfrm rot="10800000">
            <a:off x="5732463" y="3968750"/>
            <a:ext cx="341312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44" name="TextBox 118"/>
          <p:cNvSpPr txBox="1">
            <a:spLocks noChangeArrowheads="1"/>
          </p:cNvSpPr>
          <p:nvPr/>
        </p:nvSpPr>
        <p:spPr bwMode="auto">
          <a:xfrm>
            <a:off x="7277100" y="380047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45" name="TextBox 119"/>
          <p:cNvSpPr txBox="1">
            <a:spLocks noChangeArrowheads="1"/>
          </p:cNvSpPr>
          <p:nvPr/>
        </p:nvSpPr>
        <p:spPr bwMode="auto">
          <a:xfrm>
            <a:off x="7223125" y="43767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26" name="Прямая соединительная линия 125"/>
          <p:cNvCxnSpPr/>
          <p:nvPr/>
        </p:nvCxnSpPr>
        <p:spPr>
          <a:xfrm>
            <a:off x="7277100" y="4486275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7" name="TextBox 126"/>
          <p:cNvSpPr txBox="1">
            <a:spLocks noChangeArrowheads="1"/>
          </p:cNvSpPr>
          <p:nvPr/>
        </p:nvSpPr>
        <p:spPr bwMode="auto">
          <a:xfrm>
            <a:off x="4578350" y="4102100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48" name="TextBox 127"/>
          <p:cNvSpPr txBox="1">
            <a:spLocks noChangeArrowheads="1"/>
          </p:cNvSpPr>
          <p:nvPr/>
        </p:nvSpPr>
        <p:spPr bwMode="auto">
          <a:xfrm>
            <a:off x="6575425" y="411321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29" name="Дуга 128"/>
          <p:cNvSpPr/>
          <p:nvPr/>
        </p:nvSpPr>
        <p:spPr>
          <a:xfrm>
            <a:off x="7891463" y="3968750"/>
            <a:ext cx="339725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50" name="TextBox 130"/>
          <p:cNvSpPr txBox="1">
            <a:spLocks noChangeArrowheads="1"/>
          </p:cNvSpPr>
          <p:nvPr/>
        </p:nvSpPr>
        <p:spPr bwMode="auto">
          <a:xfrm>
            <a:off x="5911850" y="380047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51" name="TextBox 131"/>
          <p:cNvSpPr txBox="1">
            <a:spLocks noChangeArrowheads="1"/>
          </p:cNvSpPr>
          <p:nvPr/>
        </p:nvSpPr>
        <p:spPr bwMode="auto">
          <a:xfrm>
            <a:off x="5857875" y="43767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33" name="Прямая соединительная линия 132"/>
          <p:cNvCxnSpPr/>
          <p:nvPr/>
        </p:nvCxnSpPr>
        <p:spPr>
          <a:xfrm>
            <a:off x="5911850" y="4486275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3" name="TextBox 143"/>
          <p:cNvSpPr txBox="1">
            <a:spLocks noChangeArrowheads="1"/>
          </p:cNvSpPr>
          <p:nvPr/>
        </p:nvSpPr>
        <p:spPr bwMode="auto">
          <a:xfrm>
            <a:off x="4660900" y="54578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54" name="TextBox 145"/>
          <p:cNvSpPr txBox="1">
            <a:spLocks noChangeArrowheads="1"/>
          </p:cNvSpPr>
          <p:nvPr/>
        </p:nvSpPr>
        <p:spPr bwMode="auto">
          <a:xfrm>
            <a:off x="5203825" y="546893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55" name="TextBox 148"/>
          <p:cNvSpPr txBox="1">
            <a:spLocks noChangeArrowheads="1"/>
          </p:cNvSpPr>
          <p:nvPr/>
        </p:nvSpPr>
        <p:spPr bwMode="auto">
          <a:xfrm>
            <a:off x="5491163" y="548163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56" name="TextBox 156"/>
          <p:cNvSpPr txBox="1">
            <a:spLocks noChangeArrowheads="1"/>
          </p:cNvSpPr>
          <p:nvPr/>
        </p:nvSpPr>
        <p:spPr bwMode="auto">
          <a:xfrm>
            <a:off x="6210300" y="51689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57" name="TextBox 157"/>
          <p:cNvSpPr txBox="1">
            <a:spLocks noChangeArrowheads="1"/>
          </p:cNvSpPr>
          <p:nvPr/>
        </p:nvSpPr>
        <p:spPr bwMode="auto">
          <a:xfrm>
            <a:off x="6156325" y="574516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59" name="Прямая соединительная линия 158"/>
          <p:cNvCxnSpPr/>
          <p:nvPr/>
        </p:nvCxnSpPr>
        <p:spPr>
          <a:xfrm>
            <a:off x="6210300" y="5854700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9" name="TextBox 159"/>
          <p:cNvSpPr txBox="1">
            <a:spLocks noChangeArrowheads="1"/>
          </p:cNvSpPr>
          <p:nvPr/>
        </p:nvSpPr>
        <p:spPr bwMode="auto">
          <a:xfrm>
            <a:off x="6911975" y="54578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60" name="TextBox 160"/>
          <p:cNvSpPr txBox="1">
            <a:spLocks noChangeArrowheads="1"/>
          </p:cNvSpPr>
          <p:nvPr/>
        </p:nvSpPr>
        <p:spPr bwMode="auto">
          <a:xfrm>
            <a:off x="7488238" y="546893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61" name="TextBox 162"/>
          <p:cNvSpPr txBox="1">
            <a:spLocks noChangeArrowheads="1"/>
          </p:cNvSpPr>
          <p:nvPr/>
        </p:nvSpPr>
        <p:spPr bwMode="auto">
          <a:xfrm>
            <a:off x="8026400" y="51689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62" name="TextBox 163"/>
          <p:cNvSpPr txBox="1">
            <a:spLocks noChangeArrowheads="1"/>
          </p:cNvSpPr>
          <p:nvPr/>
        </p:nvSpPr>
        <p:spPr bwMode="auto">
          <a:xfrm>
            <a:off x="7972425" y="574516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65" name="Прямая соединительная линия 164"/>
          <p:cNvCxnSpPr/>
          <p:nvPr/>
        </p:nvCxnSpPr>
        <p:spPr>
          <a:xfrm>
            <a:off x="8026400" y="5854700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64" name="TextBox 165"/>
          <p:cNvSpPr txBox="1">
            <a:spLocks noChangeArrowheads="1"/>
          </p:cNvSpPr>
          <p:nvPr/>
        </p:nvSpPr>
        <p:spPr bwMode="auto">
          <a:xfrm>
            <a:off x="8116888" y="410210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65" name="TextBox 42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Вычитание смешанных дробей</a:t>
            </a:r>
          </a:p>
        </p:txBody>
      </p:sp>
      <p:sp>
        <p:nvSpPr>
          <p:cNvPr id="27651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Дробные части</a:t>
            </a:r>
          </a:p>
          <a:p>
            <a:pPr algn="ctr"/>
            <a:r>
              <a:rPr lang="ru-RU" sz="3000">
                <a:latin typeface="Verdana" pitchFamily="34" charset="0"/>
              </a:rPr>
              <a:t>уменьшаемого и вычитаемого равны</a:t>
            </a:r>
          </a:p>
        </p:txBody>
      </p:sp>
      <p:sp>
        <p:nvSpPr>
          <p:cNvPr id="27652" name="TextBox 48"/>
          <p:cNvSpPr txBox="1">
            <a:spLocks noChangeArrowheads="1"/>
          </p:cNvSpPr>
          <p:nvPr/>
        </p:nvSpPr>
        <p:spPr bwMode="auto">
          <a:xfrm>
            <a:off x="611188" y="332105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5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7653" name="TextBox 49"/>
          <p:cNvSpPr txBox="1">
            <a:spLocks noChangeArrowheads="1"/>
          </p:cNvSpPr>
          <p:nvPr/>
        </p:nvSpPr>
        <p:spPr bwMode="auto">
          <a:xfrm>
            <a:off x="558800" y="389731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12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12775" y="4006850"/>
            <a:ext cx="768350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5" name="TextBox 51"/>
          <p:cNvSpPr txBox="1">
            <a:spLocks noChangeArrowheads="1"/>
          </p:cNvSpPr>
          <p:nvPr/>
        </p:nvSpPr>
        <p:spPr bwMode="auto">
          <a:xfrm>
            <a:off x="107950" y="3621088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56" name="TextBox 52"/>
          <p:cNvSpPr txBox="1">
            <a:spLocks noChangeArrowheads="1"/>
          </p:cNvSpPr>
          <p:nvPr/>
        </p:nvSpPr>
        <p:spPr bwMode="auto">
          <a:xfrm>
            <a:off x="1381125" y="3632200"/>
            <a:ext cx="668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57" name="TextBox 53"/>
          <p:cNvSpPr txBox="1">
            <a:spLocks noChangeArrowheads="1"/>
          </p:cNvSpPr>
          <p:nvPr/>
        </p:nvSpPr>
        <p:spPr bwMode="auto">
          <a:xfrm>
            <a:off x="2338388" y="3321050"/>
            <a:ext cx="917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5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7658" name="TextBox 54"/>
          <p:cNvSpPr txBox="1">
            <a:spLocks noChangeArrowheads="1"/>
          </p:cNvSpPr>
          <p:nvPr/>
        </p:nvSpPr>
        <p:spPr bwMode="auto">
          <a:xfrm>
            <a:off x="2357438" y="38973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12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2411413" y="4006850"/>
            <a:ext cx="809625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0" name="TextBox 56"/>
          <p:cNvSpPr txBox="1">
            <a:spLocks noChangeArrowheads="1"/>
          </p:cNvSpPr>
          <p:nvPr/>
        </p:nvSpPr>
        <p:spPr bwMode="auto">
          <a:xfrm>
            <a:off x="1905000" y="362108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61" name="TextBox 57"/>
          <p:cNvSpPr txBox="1">
            <a:spLocks noChangeArrowheads="1"/>
          </p:cNvSpPr>
          <p:nvPr/>
        </p:nvSpPr>
        <p:spPr bwMode="auto">
          <a:xfrm>
            <a:off x="3076575" y="360838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3" name="Дуга 102"/>
          <p:cNvSpPr/>
          <p:nvPr/>
        </p:nvSpPr>
        <p:spPr>
          <a:xfrm rot="10800000">
            <a:off x="3783013" y="3489325"/>
            <a:ext cx="341312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663" name="TextBox 103"/>
          <p:cNvSpPr txBox="1">
            <a:spLocks noChangeArrowheads="1"/>
          </p:cNvSpPr>
          <p:nvPr/>
        </p:nvSpPr>
        <p:spPr bwMode="auto">
          <a:xfrm>
            <a:off x="3779838" y="362108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64" name="TextBox 104"/>
          <p:cNvSpPr txBox="1">
            <a:spLocks noChangeArrowheads="1"/>
          </p:cNvSpPr>
          <p:nvPr/>
        </p:nvSpPr>
        <p:spPr bwMode="auto">
          <a:xfrm>
            <a:off x="4051300" y="36322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6" name="Дуга 105"/>
          <p:cNvSpPr/>
          <p:nvPr/>
        </p:nvSpPr>
        <p:spPr>
          <a:xfrm>
            <a:off x="4794250" y="3489325"/>
            <a:ext cx="339725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666" name="TextBox 106"/>
          <p:cNvSpPr txBox="1">
            <a:spLocks noChangeArrowheads="1"/>
          </p:cNvSpPr>
          <p:nvPr/>
        </p:nvSpPr>
        <p:spPr bwMode="auto">
          <a:xfrm>
            <a:off x="5048250" y="3632200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8" name="Дуга 107"/>
          <p:cNvSpPr/>
          <p:nvPr/>
        </p:nvSpPr>
        <p:spPr>
          <a:xfrm rot="10800000">
            <a:off x="5732463" y="3489325"/>
            <a:ext cx="341312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668" name="TextBox 118"/>
          <p:cNvSpPr txBox="1">
            <a:spLocks noChangeArrowheads="1"/>
          </p:cNvSpPr>
          <p:nvPr/>
        </p:nvSpPr>
        <p:spPr bwMode="auto">
          <a:xfrm>
            <a:off x="7277100" y="33210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69" name="TextBox 119"/>
          <p:cNvSpPr txBox="1">
            <a:spLocks noChangeArrowheads="1"/>
          </p:cNvSpPr>
          <p:nvPr/>
        </p:nvSpPr>
        <p:spPr bwMode="auto">
          <a:xfrm>
            <a:off x="7223125" y="38973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26" name="Прямая соединительная линия 125"/>
          <p:cNvCxnSpPr/>
          <p:nvPr/>
        </p:nvCxnSpPr>
        <p:spPr>
          <a:xfrm>
            <a:off x="7277100" y="4006850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1" name="TextBox 126"/>
          <p:cNvSpPr txBox="1">
            <a:spLocks noChangeArrowheads="1"/>
          </p:cNvSpPr>
          <p:nvPr/>
        </p:nvSpPr>
        <p:spPr bwMode="auto">
          <a:xfrm>
            <a:off x="4578350" y="362108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2" name="TextBox 127"/>
          <p:cNvSpPr txBox="1">
            <a:spLocks noChangeArrowheads="1"/>
          </p:cNvSpPr>
          <p:nvPr/>
        </p:nvSpPr>
        <p:spPr bwMode="auto">
          <a:xfrm>
            <a:off x="6575425" y="36322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29" name="Дуга 128"/>
          <p:cNvSpPr/>
          <p:nvPr/>
        </p:nvSpPr>
        <p:spPr>
          <a:xfrm>
            <a:off x="7891463" y="3489325"/>
            <a:ext cx="339725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674" name="TextBox 130"/>
          <p:cNvSpPr txBox="1">
            <a:spLocks noChangeArrowheads="1"/>
          </p:cNvSpPr>
          <p:nvPr/>
        </p:nvSpPr>
        <p:spPr bwMode="auto">
          <a:xfrm>
            <a:off x="5911850" y="33210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5" name="TextBox 131"/>
          <p:cNvSpPr txBox="1">
            <a:spLocks noChangeArrowheads="1"/>
          </p:cNvSpPr>
          <p:nvPr/>
        </p:nvSpPr>
        <p:spPr bwMode="auto">
          <a:xfrm>
            <a:off x="5857875" y="38973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33" name="Прямая соединительная линия 132"/>
          <p:cNvCxnSpPr/>
          <p:nvPr/>
        </p:nvCxnSpPr>
        <p:spPr>
          <a:xfrm>
            <a:off x="5911850" y="4006850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7" name="TextBox 143"/>
          <p:cNvSpPr txBox="1">
            <a:spLocks noChangeArrowheads="1"/>
          </p:cNvSpPr>
          <p:nvPr/>
        </p:nvSpPr>
        <p:spPr bwMode="auto">
          <a:xfrm>
            <a:off x="5668963" y="497681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8" name="TextBox 145"/>
          <p:cNvSpPr txBox="1">
            <a:spLocks noChangeArrowheads="1"/>
          </p:cNvSpPr>
          <p:nvPr/>
        </p:nvSpPr>
        <p:spPr bwMode="auto">
          <a:xfrm>
            <a:off x="6191250" y="498951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9" name="TextBox 148"/>
          <p:cNvSpPr txBox="1">
            <a:spLocks noChangeArrowheads="1"/>
          </p:cNvSpPr>
          <p:nvPr/>
        </p:nvSpPr>
        <p:spPr bwMode="auto">
          <a:xfrm>
            <a:off x="6480175" y="50006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80" name="TextBox 156"/>
          <p:cNvSpPr txBox="1">
            <a:spLocks noChangeArrowheads="1"/>
          </p:cNvSpPr>
          <p:nvPr/>
        </p:nvSpPr>
        <p:spPr bwMode="auto">
          <a:xfrm>
            <a:off x="7197725" y="468947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0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81" name="TextBox 157"/>
          <p:cNvSpPr txBox="1">
            <a:spLocks noChangeArrowheads="1"/>
          </p:cNvSpPr>
          <p:nvPr/>
        </p:nvSpPr>
        <p:spPr bwMode="auto">
          <a:xfrm>
            <a:off x="7143750" y="5265738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59" name="Прямая соединительная линия 158"/>
          <p:cNvCxnSpPr/>
          <p:nvPr/>
        </p:nvCxnSpPr>
        <p:spPr>
          <a:xfrm>
            <a:off x="7197725" y="5373688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83" name="TextBox 159"/>
          <p:cNvSpPr txBox="1">
            <a:spLocks noChangeArrowheads="1"/>
          </p:cNvSpPr>
          <p:nvPr/>
        </p:nvSpPr>
        <p:spPr bwMode="auto">
          <a:xfrm>
            <a:off x="7900988" y="497681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84" name="TextBox 160"/>
          <p:cNvSpPr txBox="1">
            <a:spLocks noChangeArrowheads="1"/>
          </p:cNvSpPr>
          <p:nvPr/>
        </p:nvSpPr>
        <p:spPr bwMode="auto">
          <a:xfrm>
            <a:off x="8477250" y="498951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85" name="TextBox 165"/>
          <p:cNvSpPr txBox="1">
            <a:spLocks noChangeArrowheads="1"/>
          </p:cNvSpPr>
          <p:nvPr/>
        </p:nvSpPr>
        <p:spPr bwMode="auto">
          <a:xfrm>
            <a:off x="8116888" y="362108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86" name="TextBox 39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Вычитание смешанных дробей</a:t>
            </a:r>
          </a:p>
        </p:txBody>
      </p:sp>
      <p:sp>
        <p:nvSpPr>
          <p:cNvPr id="28675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Целые части</a:t>
            </a:r>
          </a:p>
          <a:p>
            <a:pPr algn="ctr"/>
            <a:r>
              <a:rPr lang="ru-RU" sz="3000">
                <a:latin typeface="Verdana" pitchFamily="34" charset="0"/>
              </a:rPr>
              <a:t>уменьшаемого и вычитаемого равны</a:t>
            </a:r>
          </a:p>
        </p:txBody>
      </p:sp>
      <p:sp>
        <p:nvSpPr>
          <p:cNvPr id="28676" name="TextBox 48"/>
          <p:cNvSpPr txBox="1">
            <a:spLocks noChangeArrowheads="1"/>
          </p:cNvSpPr>
          <p:nvPr/>
        </p:nvSpPr>
        <p:spPr bwMode="auto">
          <a:xfrm>
            <a:off x="611188" y="332105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677" name="TextBox 49"/>
          <p:cNvSpPr txBox="1">
            <a:spLocks noChangeArrowheads="1"/>
          </p:cNvSpPr>
          <p:nvPr/>
        </p:nvSpPr>
        <p:spPr bwMode="auto">
          <a:xfrm>
            <a:off x="558800" y="389731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12775" y="4006850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9" name="TextBox 51"/>
          <p:cNvSpPr txBox="1">
            <a:spLocks noChangeArrowheads="1"/>
          </p:cNvSpPr>
          <p:nvPr/>
        </p:nvSpPr>
        <p:spPr bwMode="auto">
          <a:xfrm>
            <a:off x="107950" y="3621088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8680" name="TextBox 52"/>
          <p:cNvSpPr txBox="1">
            <a:spLocks noChangeArrowheads="1"/>
          </p:cNvSpPr>
          <p:nvPr/>
        </p:nvSpPr>
        <p:spPr bwMode="auto">
          <a:xfrm>
            <a:off x="1381125" y="3632200"/>
            <a:ext cx="668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681" name="TextBox 53"/>
          <p:cNvSpPr txBox="1">
            <a:spLocks noChangeArrowheads="1"/>
          </p:cNvSpPr>
          <p:nvPr/>
        </p:nvSpPr>
        <p:spPr bwMode="auto">
          <a:xfrm>
            <a:off x="2338388" y="3321050"/>
            <a:ext cx="917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682" name="TextBox 54"/>
          <p:cNvSpPr txBox="1">
            <a:spLocks noChangeArrowheads="1"/>
          </p:cNvSpPr>
          <p:nvPr/>
        </p:nvSpPr>
        <p:spPr bwMode="auto">
          <a:xfrm>
            <a:off x="2357438" y="38973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2411413" y="4006850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4" name="TextBox 56"/>
          <p:cNvSpPr txBox="1">
            <a:spLocks noChangeArrowheads="1"/>
          </p:cNvSpPr>
          <p:nvPr/>
        </p:nvSpPr>
        <p:spPr bwMode="auto">
          <a:xfrm>
            <a:off x="1905000" y="362108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8685" name="TextBox 57"/>
          <p:cNvSpPr txBox="1">
            <a:spLocks noChangeArrowheads="1"/>
          </p:cNvSpPr>
          <p:nvPr/>
        </p:nvSpPr>
        <p:spPr bwMode="auto">
          <a:xfrm>
            <a:off x="3076575" y="360838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3" name="Дуга 102"/>
          <p:cNvSpPr/>
          <p:nvPr/>
        </p:nvSpPr>
        <p:spPr>
          <a:xfrm rot="10800000">
            <a:off x="3783013" y="3489325"/>
            <a:ext cx="341312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87" name="TextBox 103"/>
          <p:cNvSpPr txBox="1">
            <a:spLocks noChangeArrowheads="1"/>
          </p:cNvSpPr>
          <p:nvPr/>
        </p:nvSpPr>
        <p:spPr bwMode="auto">
          <a:xfrm>
            <a:off x="3779838" y="362108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688" name="TextBox 104"/>
          <p:cNvSpPr txBox="1">
            <a:spLocks noChangeArrowheads="1"/>
          </p:cNvSpPr>
          <p:nvPr/>
        </p:nvSpPr>
        <p:spPr bwMode="auto">
          <a:xfrm>
            <a:off x="4051300" y="36322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6" name="Дуга 105"/>
          <p:cNvSpPr/>
          <p:nvPr/>
        </p:nvSpPr>
        <p:spPr>
          <a:xfrm>
            <a:off x="4794250" y="3489325"/>
            <a:ext cx="339725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90" name="TextBox 106"/>
          <p:cNvSpPr txBox="1">
            <a:spLocks noChangeArrowheads="1"/>
          </p:cNvSpPr>
          <p:nvPr/>
        </p:nvSpPr>
        <p:spPr bwMode="auto">
          <a:xfrm>
            <a:off x="5048250" y="3632200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8" name="Дуга 107"/>
          <p:cNvSpPr/>
          <p:nvPr/>
        </p:nvSpPr>
        <p:spPr>
          <a:xfrm rot="10800000">
            <a:off x="5732463" y="3489325"/>
            <a:ext cx="341312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92" name="TextBox 118"/>
          <p:cNvSpPr txBox="1">
            <a:spLocks noChangeArrowheads="1"/>
          </p:cNvSpPr>
          <p:nvPr/>
        </p:nvSpPr>
        <p:spPr bwMode="auto">
          <a:xfrm>
            <a:off x="7277100" y="33210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693" name="TextBox 119"/>
          <p:cNvSpPr txBox="1">
            <a:spLocks noChangeArrowheads="1"/>
          </p:cNvSpPr>
          <p:nvPr/>
        </p:nvSpPr>
        <p:spPr bwMode="auto">
          <a:xfrm>
            <a:off x="7223125" y="38973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26" name="Прямая соединительная линия 125"/>
          <p:cNvCxnSpPr/>
          <p:nvPr/>
        </p:nvCxnSpPr>
        <p:spPr>
          <a:xfrm>
            <a:off x="7277100" y="4006850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95" name="TextBox 126"/>
          <p:cNvSpPr txBox="1">
            <a:spLocks noChangeArrowheads="1"/>
          </p:cNvSpPr>
          <p:nvPr/>
        </p:nvSpPr>
        <p:spPr bwMode="auto">
          <a:xfrm>
            <a:off x="4578350" y="362108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696" name="TextBox 127"/>
          <p:cNvSpPr txBox="1">
            <a:spLocks noChangeArrowheads="1"/>
          </p:cNvSpPr>
          <p:nvPr/>
        </p:nvSpPr>
        <p:spPr bwMode="auto">
          <a:xfrm>
            <a:off x="6575425" y="36322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29" name="Дуга 128"/>
          <p:cNvSpPr/>
          <p:nvPr/>
        </p:nvSpPr>
        <p:spPr>
          <a:xfrm>
            <a:off x="7891463" y="3489325"/>
            <a:ext cx="339725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98" name="TextBox 130"/>
          <p:cNvSpPr txBox="1">
            <a:spLocks noChangeArrowheads="1"/>
          </p:cNvSpPr>
          <p:nvPr/>
        </p:nvSpPr>
        <p:spPr bwMode="auto">
          <a:xfrm>
            <a:off x="5911850" y="33210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699" name="TextBox 131"/>
          <p:cNvSpPr txBox="1">
            <a:spLocks noChangeArrowheads="1"/>
          </p:cNvSpPr>
          <p:nvPr/>
        </p:nvSpPr>
        <p:spPr bwMode="auto">
          <a:xfrm>
            <a:off x="5857875" y="38973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33" name="Прямая соединительная линия 132"/>
          <p:cNvCxnSpPr/>
          <p:nvPr/>
        </p:nvCxnSpPr>
        <p:spPr>
          <a:xfrm>
            <a:off x="5911850" y="4006850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01" name="TextBox 143"/>
          <p:cNvSpPr txBox="1">
            <a:spLocks noChangeArrowheads="1"/>
          </p:cNvSpPr>
          <p:nvPr/>
        </p:nvSpPr>
        <p:spPr bwMode="auto">
          <a:xfrm>
            <a:off x="4984750" y="497681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702" name="TextBox 145"/>
          <p:cNvSpPr txBox="1">
            <a:spLocks noChangeArrowheads="1"/>
          </p:cNvSpPr>
          <p:nvPr/>
        </p:nvSpPr>
        <p:spPr bwMode="auto">
          <a:xfrm>
            <a:off x="5564188" y="498951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0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703" name="TextBox 148"/>
          <p:cNvSpPr txBox="1">
            <a:spLocks noChangeArrowheads="1"/>
          </p:cNvSpPr>
          <p:nvPr/>
        </p:nvSpPr>
        <p:spPr bwMode="auto">
          <a:xfrm>
            <a:off x="5851525" y="50006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704" name="TextBox 156"/>
          <p:cNvSpPr txBox="1">
            <a:spLocks noChangeArrowheads="1"/>
          </p:cNvSpPr>
          <p:nvPr/>
        </p:nvSpPr>
        <p:spPr bwMode="auto">
          <a:xfrm>
            <a:off x="6569075" y="468947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705" name="TextBox 157"/>
          <p:cNvSpPr txBox="1">
            <a:spLocks noChangeArrowheads="1"/>
          </p:cNvSpPr>
          <p:nvPr/>
        </p:nvSpPr>
        <p:spPr bwMode="auto">
          <a:xfrm>
            <a:off x="6516688" y="52657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59" name="Прямая соединительная линия 158"/>
          <p:cNvCxnSpPr/>
          <p:nvPr/>
        </p:nvCxnSpPr>
        <p:spPr>
          <a:xfrm>
            <a:off x="6570663" y="5373688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07" name="TextBox 159"/>
          <p:cNvSpPr txBox="1">
            <a:spLocks noChangeArrowheads="1"/>
          </p:cNvSpPr>
          <p:nvPr/>
        </p:nvSpPr>
        <p:spPr bwMode="auto">
          <a:xfrm>
            <a:off x="7272338" y="497681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708" name="TextBox 165"/>
          <p:cNvSpPr txBox="1">
            <a:spLocks noChangeArrowheads="1"/>
          </p:cNvSpPr>
          <p:nvPr/>
        </p:nvSpPr>
        <p:spPr bwMode="auto">
          <a:xfrm>
            <a:off x="8116888" y="362108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709" name="TextBox 39"/>
          <p:cNvSpPr txBox="1">
            <a:spLocks noChangeArrowheads="1"/>
          </p:cNvSpPr>
          <p:nvPr/>
        </p:nvSpPr>
        <p:spPr bwMode="auto">
          <a:xfrm>
            <a:off x="8029575" y="468947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8710" name="TextBox 40"/>
          <p:cNvSpPr txBox="1">
            <a:spLocks noChangeArrowheads="1"/>
          </p:cNvSpPr>
          <p:nvPr/>
        </p:nvSpPr>
        <p:spPr bwMode="auto">
          <a:xfrm>
            <a:off x="7975600" y="5265738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8029575" y="5373688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12" name="TextBox 42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Вычитание смешанных дробей</a:t>
            </a:r>
          </a:p>
        </p:txBody>
      </p:sp>
      <p:sp>
        <p:nvSpPr>
          <p:cNvPr id="29699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Целая часть уменьшаемого больше,</a:t>
            </a:r>
          </a:p>
          <a:p>
            <a:pPr algn="ctr"/>
            <a:r>
              <a:rPr lang="ru-RU" sz="3000">
                <a:latin typeface="Verdana" pitchFamily="34" charset="0"/>
              </a:rPr>
              <a:t>чем целая часть вычитаемого,</a:t>
            </a:r>
          </a:p>
          <a:p>
            <a:pPr algn="ctr"/>
            <a:r>
              <a:rPr lang="ru-RU" sz="3000">
                <a:latin typeface="Verdana" pitchFamily="34" charset="0"/>
              </a:rPr>
              <a:t>а дробная часть уменьшаемого меньше, чем дробная часть вычитаемого.</a:t>
            </a:r>
          </a:p>
        </p:txBody>
      </p:sp>
      <p:sp>
        <p:nvSpPr>
          <p:cNvPr id="29700" name="TextBox 48"/>
          <p:cNvSpPr txBox="1">
            <a:spLocks noChangeArrowheads="1"/>
          </p:cNvSpPr>
          <p:nvPr/>
        </p:nvSpPr>
        <p:spPr bwMode="auto">
          <a:xfrm>
            <a:off x="628650" y="406558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01" name="TextBox 49"/>
          <p:cNvSpPr txBox="1">
            <a:spLocks noChangeArrowheads="1"/>
          </p:cNvSpPr>
          <p:nvPr/>
        </p:nvSpPr>
        <p:spPr bwMode="auto">
          <a:xfrm>
            <a:off x="576263" y="464185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30238" y="475138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3" name="TextBox 51"/>
          <p:cNvSpPr txBox="1">
            <a:spLocks noChangeArrowheads="1"/>
          </p:cNvSpPr>
          <p:nvPr/>
        </p:nvSpPr>
        <p:spPr bwMode="auto">
          <a:xfrm>
            <a:off x="123825" y="4365625"/>
            <a:ext cx="554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4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04" name="TextBox 52"/>
          <p:cNvSpPr txBox="1">
            <a:spLocks noChangeArrowheads="1"/>
          </p:cNvSpPr>
          <p:nvPr/>
        </p:nvSpPr>
        <p:spPr bwMode="auto">
          <a:xfrm>
            <a:off x="1398588" y="4376738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05" name="TextBox 53"/>
          <p:cNvSpPr txBox="1">
            <a:spLocks noChangeArrowheads="1"/>
          </p:cNvSpPr>
          <p:nvPr/>
        </p:nvSpPr>
        <p:spPr bwMode="auto">
          <a:xfrm>
            <a:off x="2354263" y="4065588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06" name="TextBox 54"/>
          <p:cNvSpPr txBox="1">
            <a:spLocks noChangeArrowheads="1"/>
          </p:cNvSpPr>
          <p:nvPr/>
        </p:nvSpPr>
        <p:spPr bwMode="auto">
          <a:xfrm>
            <a:off x="2373313" y="4641850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2427288" y="4751388"/>
            <a:ext cx="811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8" name="TextBox 56"/>
          <p:cNvSpPr txBox="1">
            <a:spLocks noChangeArrowheads="1"/>
          </p:cNvSpPr>
          <p:nvPr/>
        </p:nvSpPr>
        <p:spPr bwMode="auto">
          <a:xfrm>
            <a:off x="1922463" y="4365625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09" name="TextBox 57"/>
          <p:cNvSpPr txBox="1">
            <a:spLocks noChangeArrowheads="1"/>
          </p:cNvSpPr>
          <p:nvPr/>
        </p:nvSpPr>
        <p:spPr bwMode="auto">
          <a:xfrm>
            <a:off x="3092450" y="4352925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10" name="TextBox 42"/>
          <p:cNvSpPr txBox="1">
            <a:spLocks noChangeArrowheads="1"/>
          </p:cNvSpPr>
          <p:nvPr/>
        </p:nvSpPr>
        <p:spPr bwMode="auto">
          <a:xfrm>
            <a:off x="250825" y="3429000"/>
            <a:ext cx="8642350" cy="384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900">
                <a:latin typeface="Verdana" pitchFamily="34" charset="0"/>
              </a:rPr>
              <a:t>В этом случае в целой части уменьшаемого «занимают» единицу.</a:t>
            </a:r>
          </a:p>
        </p:txBody>
      </p:sp>
      <p:sp>
        <p:nvSpPr>
          <p:cNvPr id="44" name="Дуга 43"/>
          <p:cNvSpPr/>
          <p:nvPr/>
        </p:nvSpPr>
        <p:spPr>
          <a:xfrm rot="10800000">
            <a:off x="3813175" y="4233863"/>
            <a:ext cx="341313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712" name="TextBox 44"/>
          <p:cNvSpPr txBox="1">
            <a:spLocks noChangeArrowheads="1"/>
          </p:cNvSpPr>
          <p:nvPr/>
        </p:nvSpPr>
        <p:spPr bwMode="auto">
          <a:xfrm>
            <a:off x="3810000" y="4365625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13" name="TextBox 45"/>
          <p:cNvSpPr txBox="1">
            <a:spLocks noChangeArrowheads="1"/>
          </p:cNvSpPr>
          <p:nvPr/>
        </p:nvSpPr>
        <p:spPr bwMode="auto">
          <a:xfrm>
            <a:off x="4102100" y="43767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47" name="Дуга 46"/>
          <p:cNvSpPr/>
          <p:nvPr/>
        </p:nvSpPr>
        <p:spPr>
          <a:xfrm>
            <a:off x="5688013" y="4233863"/>
            <a:ext cx="341312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715" name="TextBox 47"/>
          <p:cNvSpPr txBox="1">
            <a:spLocks noChangeArrowheads="1"/>
          </p:cNvSpPr>
          <p:nvPr/>
        </p:nvSpPr>
        <p:spPr bwMode="auto">
          <a:xfrm>
            <a:off x="5129213" y="406558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16" name="TextBox 58"/>
          <p:cNvSpPr txBox="1">
            <a:spLocks noChangeArrowheads="1"/>
          </p:cNvSpPr>
          <p:nvPr/>
        </p:nvSpPr>
        <p:spPr bwMode="auto">
          <a:xfrm>
            <a:off x="5076825" y="464185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5130800" y="475138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18" name="TextBox 60"/>
          <p:cNvSpPr txBox="1">
            <a:spLocks noChangeArrowheads="1"/>
          </p:cNvSpPr>
          <p:nvPr/>
        </p:nvSpPr>
        <p:spPr bwMode="auto">
          <a:xfrm>
            <a:off x="4624388" y="4365625"/>
            <a:ext cx="5540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19" name="TextBox 61"/>
          <p:cNvSpPr txBox="1">
            <a:spLocks noChangeArrowheads="1"/>
          </p:cNvSpPr>
          <p:nvPr/>
        </p:nvSpPr>
        <p:spPr bwMode="auto">
          <a:xfrm>
            <a:off x="5992813" y="4376738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20" name="TextBox 62"/>
          <p:cNvSpPr txBox="1">
            <a:spLocks noChangeArrowheads="1"/>
          </p:cNvSpPr>
          <p:nvPr/>
        </p:nvSpPr>
        <p:spPr bwMode="auto">
          <a:xfrm>
            <a:off x="6948488" y="4065588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21" name="TextBox 63"/>
          <p:cNvSpPr txBox="1">
            <a:spLocks noChangeArrowheads="1"/>
          </p:cNvSpPr>
          <p:nvPr/>
        </p:nvSpPr>
        <p:spPr bwMode="auto">
          <a:xfrm>
            <a:off x="6967538" y="4641850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7021513" y="4751388"/>
            <a:ext cx="811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23" name="TextBox 65"/>
          <p:cNvSpPr txBox="1">
            <a:spLocks noChangeArrowheads="1"/>
          </p:cNvSpPr>
          <p:nvPr/>
        </p:nvSpPr>
        <p:spPr bwMode="auto">
          <a:xfrm>
            <a:off x="6516688" y="4365625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24" name="TextBox 66"/>
          <p:cNvSpPr txBox="1">
            <a:spLocks noChangeArrowheads="1"/>
          </p:cNvSpPr>
          <p:nvPr/>
        </p:nvSpPr>
        <p:spPr bwMode="auto">
          <a:xfrm>
            <a:off x="7721600" y="43529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25" name="TextBox 91"/>
          <p:cNvSpPr txBox="1">
            <a:spLocks noChangeArrowheads="1"/>
          </p:cNvSpPr>
          <p:nvPr/>
        </p:nvSpPr>
        <p:spPr bwMode="auto">
          <a:xfrm>
            <a:off x="15875" y="554196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93" name="Дуга 92"/>
          <p:cNvSpPr/>
          <p:nvPr/>
        </p:nvSpPr>
        <p:spPr>
          <a:xfrm rot="10800000">
            <a:off x="736600" y="5421313"/>
            <a:ext cx="339725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727" name="TextBox 93"/>
          <p:cNvSpPr txBox="1">
            <a:spLocks noChangeArrowheads="1"/>
          </p:cNvSpPr>
          <p:nvPr/>
        </p:nvSpPr>
        <p:spPr bwMode="auto">
          <a:xfrm>
            <a:off x="733425" y="5553075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28" name="TextBox 94"/>
          <p:cNvSpPr txBox="1">
            <a:spLocks noChangeArrowheads="1"/>
          </p:cNvSpPr>
          <p:nvPr/>
        </p:nvSpPr>
        <p:spPr bwMode="auto">
          <a:xfrm>
            <a:off x="1924050" y="556577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96" name="Дуга 95"/>
          <p:cNvSpPr/>
          <p:nvPr/>
        </p:nvSpPr>
        <p:spPr>
          <a:xfrm>
            <a:off x="1692275" y="5421313"/>
            <a:ext cx="339725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730" name="TextBox 96"/>
          <p:cNvSpPr txBox="1">
            <a:spLocks noChangeArrowheads="1"/>
          </p:cNvSpPr>
          <p:nvPr/>
        </p:nvSpPr>
        <p:spPr bwMode="auto">
          <a:xfrm>
            <a:off x="2463800" y="5253038"/>
            <a:ext cx="1096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31" name="TextBox 97"/>
          <p:cNvSpPr txBox="1">
            <a:spLocks noChangeArrowheads="1"/>
          </p:cNvSpPr>
          <p:nvPr/>
        </p:nvSpPr>
        <p:spPr bwMode="auto">
          <a:xfrm>
            <a:off x="2555875" y="58293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2609850" y="593883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33" name="TextBox 100"/>
          <p:cNvSpPr txBox="1">
            <a:spLocks noChangeArrowheads="1"/>
          </p:cNvSpPr>
          <p:nvPr/>
        </p:nvSpPr>
        <p:spPr bwMode="auto">
          <a:xfrm>
            <a:off x="1023938" y="5565775"/>
            <a:ext cx="668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34" name="TextBox 101"/>
          <p:cNvSpPr txBox="1">
            <a:spLocks noChangeArrowheads="1"/>
          </p:cNvSpPr>
          <p:nvPr/>
        </p:nvSpPr>
        <p:spPr bwMode="auto">
          <a:xfrm>
            <a:off x="3871913" y="5253038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35" name="TextBox 108"/>
          <p:cNvSpPr txBox="1">
            <a:spLocks noChangeArrowheads="1"/>
          </p:cNvSpPr>
          <p:nvPr/>
        </p:nvSpPr>
        <p:spPr bwMode="auto">
          <a:xfrm>
            <a:off x="3890963" y="58293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>
            <a:off x="3944938" y="5938838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37" name="TextBox 110"/>
          <p:cNvSpPr txBox="1">
            <a:spLocks noChangeArrowheads="1"/>
          </p:cNvSpPr>
          <p:nvPr/>
        </p:nvSpPr>
        <p:spPr bwMode="auto">
          <a:xfrm>
            <a:off x="1420813" y="5553075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38" name="TextBox 111"/>
          <p:cNvSpPr txBox="1">
            <a:spLocks noChangeArrowheads="1"/>
          </p:cNvSpPr>
          <p:nvPr/>
        </p:nvSpPr>
        <p:spPr bwMode="auto">
          <a:xfrm>
            <a:off x="4643438" y="554196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39" name="TextBox 112"/>
          <p:cNvSpPr txBox="1">
            <a:spLocks noChangeArrowheads="1"/>
          </p:cNvSpPr>
          <p:nvPr/>
        </p:nvSpPr>
        <p:spPr bwMode="auto">
          <a:xfrm>
            <a:off x="3255963" y="556577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40" name="TextBox 115"/>
          <p:cNvSpPr txBox="1">
            <a:spLocks noChangeArrowheads="1"/>
          </p:cNvSpPr>
          <p:nvPr/>
        </p:nvSpPr>
        <p:spPr bwMode="auto">
          <a:xfrm>
            <a:off x="5164138" y="5553075"/>
            <a:ext cx="1065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41" name="TextBox 116"/>
          <p:cNvSpPr txBox="1">
            <a:spLocks noChangeArrowheads="1"/>
          </p:cNvSpPr>
          <p:nvPr/>
        </p:nvSpPr>
        <p:spPr bwMode="auto">
          <a:xfrm>
            <a:off x="5422900" y="556577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42" name="TextBox 120"/>
          <p:cNvSpPr txBox="1">
            <a:spLocks noChangeArrowheads="1"/>
          </p:cNvSpPr>
          <p:nvPr/>
        </p:nvSpPr>
        <p:spPr bwMode="auto">
          <a:xfrm>
            <a:off x="5956300" y="5253038"/>
            <a:ext cx="1096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10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43" name="TextBox 121"/>
          <p:cNvSpPr txBox="1">
            <a:spLocks noChangeArrowheads="1"/>
          </p:cNvSpPr>
          <p:nvPr/>
        </p:nvSpPr>
        <p:spPr bwMode="auto">
          <a:xfrm>
            <a:off x="6054725" y="58293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23" name="Прямая соединительная линия 122"/>
          <p:cNvCxnSpPr/>
          <p:nvPr/>
        </p:nvCxnSpPr>
        <p:spPr>
          <a:xfrm>
            <a:off x="6107113" y="593883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45" name="TextBox 135"/>
          <p:cNvSpPr txBox="1">
            <a:spLocks noChangeArrowheads="1"/>
          </p:cNvSpPr>
          <p:nvPr/>
        </p:nvSpPr>
        <p:spPr bwMode="auto">
          <a:xfrm>
            <a:off x="6713538" y="554196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46" name="TextBox 137"/>
          <p:cNvSpPr txBox="1">
            <a:spLocks noChangeArrowheads="1"/>
          </p:cNvSpPr>
          <p:nvPr/>
        </p:nvSpPr>
        <p:spPr bwMode="auto">
          <a:xfrm>
            <a:off x="7216775" y="557688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47" name="TextBox 139"/>
          <p:cNvSpPr txBox="1">
            <a:spLocks noChangeArrowheads="1"/>
          </p:cNvSpPr>
          <p:nvPr/>
        </p:nvSpPr>
        <p:spPr bwMode="auto">
          <a:xfrm>
            <a:off x="7302500" y="5276850"/>
            <a:ext cx="1096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9748" name="TextBox 140"/>
          <p:cNvSpPr txBox="1">
            <a:spLocks noChangeArrowheads="1"/>
          </p:cNvSpPr>
          <p:nvPr/>
        </p:nvSpPr>
        <p:spPr bwMode="auto">
          <a:xfrm>
            <a:off x="7632700" y="58531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42" name="Прямая соединительная линия 141"/>
          <p:cNvCxnSpPr/>
          <p:nvPr/>
        </p:nvCxnSpPr>
        <p:spPr>
          <a:xfrm>
            <a:off x="7686675" y="5962650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50" name="TextBox 6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Вычитание смешанных дробей</a:t>
            </a:r>
          </a:p>
        </p:txBody>
      </p:sp>
      <p:sp>
        <p:nvSpPr>
          <p:cNvPr id="30723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Уменьшаемое – смешанная дробь, вычитаемое – натуральное число</a:t>
            </a:r>
          </a:p>
        </p:txBody>
      </p:sp>
      <p:sp>
        <p:nvSpPr>
          <p:cNvPr id="30724" name="TextBox 67"/>
          <p:cNvSpPr txBox="1">
            <a:spLocks noChangeArrowheads="1"/>
          </p:cNvSpPr>
          <p:nvPr/>
        </p:nvSpPr>
        <p:spPr bwMode="auto">
          <a:xfrm>
            <a:off x="611188" y="321310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25" name="TextBox 68"/>
          <p:cNvSpPr txBox="1">
            <a:spLocks noChangeArrowheads="1"/>
          </p:cNvSpPr>
          <p:nvPr/>
        </p:nvSpPr>
        <p:spPr bwMode="auto">
          <a:xfrm>
            <a:off x="558800" y="378936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612775" y="3898900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7" name="TextBox 70"/>
          <p:cNvSpPr txBox="1">
            <a:spLocks noChangeArrowheads="1"/>
          </p:cNvSpPr>
          <p:nvPr/>
        </p:nvSpPr>
        <p:spPr bwMode="auto">
          <a:xfrm>
            <a:off x="107950" y="3513138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4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28" name="TextBox 71"/>
          <p:cNvSpPr txBox="1">
            <a:spLocks noChangeArrowheads="1"/>
          </p:cNvSpPr>
          <p:nvPr/>
        </p:nvSpPr>
        <p:spPr bwMode="auto">
          <a:xfrm>
            <a:off x="1381125" y="3524250"/>
            <a:ext cx="668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29" name="TextBox 75"/>
          <p:cNvSpPr txBox="1">
            <a:spLocks noChangeArrowheads="1"/>
          </p:cNvSpPr>
          <p:nvPr/>
        </p:nvSpPr>
        <p:spPr bwMode="auto">
          <a:xfrm>
            <a:off x="1905000" y="351313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30" name="TextBox 76"/>
          <p:cNvSpPr txBox="1">
            <a:spLocks noChangeArrowheads="1"/>
          </p:cNvSpPr>
          <p:nvPr/>
        </p:nvSpPr>
        <p:spPr bwMode="auto">
          <a:xfrm>
            <a:off x="2232025" y="35004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78" name="Дуга 77"/>
          <p:cNvSpPr/>
          <p:nvPr/>
        </p:nvSpPr>
        <p:spPr>
          <a:xfrm rot="10800000">
            <a:off x="2938463" y="3381375"/>
            <a:ext cx="341312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32" name="TextBox 78"/>
          <p:cNvSpPr txBox="1">
            <a:spLocks noChangeArrowheads="1"/>
          </p:cNvSpPr>
          <p:nvPr/>
        </p:nvSpPr>
        <p:spPr bwMode="auto">
          <a:xfrm>
            <a:off x="2935288" y="351313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4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33" name="TextBox 79"/>
          <p:cNvSpPr txBox="1">
            <a:spLocks noChangeArrowheads="1"/>
          </p:cNvSpPr>
          <p:nvPr/>
        </p:nvSpPr>
        <p:spPr bwMode="auto">
          <a:xfrm>
            <a:off x="3206750" y="35242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81" name="Дуга 80"/>
          <p:cNvSpPr/>
          <p:nvPr/>
        </p:nvSpPr>
        <p:spPr>
          <a:xfrm>
            <a:off x="3949700" y="3381375"/>
            <a:ext cx="339725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35" name="TextBox 81"/>
          <p:cNvSpPr txBox="1">
            <a:spLocks noChangeArrowheads="1"/>
          </p:cNvSpPr>
          <p:nvPr/>
        </p:nvSpPr>
        <p:spPr bwMode="auto">
          <a:xfrm>
            <a:off x="4203700" y="35242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83" name="Дуга 82"/>
          <p:cNvSpPr/>
          <p:nvPr/>
        </p:nvSpPr>
        <p:spPr>
          <a:xfrm rot="10800000">
            <a:off x="4887913" y="3381375"/>
            <a:ext cx="341312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37" name="TextBox 83"/>
          <p:cNvSpPr txBox="1">
            <a:spLocks noChangeArrowheads="1"/>
          </p:cNvSpPr>
          <p:nvPr/>
        </p:nvSpPr>
        <p:spPr bwMode="auto">
          <a:xfrm>
            <a:off x="6138863" y="3549650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0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38" name="TextBox 86"/>
          <p:cNvSpPr txBox="1">
            <a:spLocks noChangeArrowheads="1"/>
          </p:cNvSpPr>
          <p:nvPr/>
        </p:nvSpPr>
        <p:spPr bwMode="auto">
          <a:xfrm>
            <a:off x="3732213" y="3513138"/>
            <a:ext cx="1065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39" name="TextBox 87"/>
          <p:cNvSpPr txBox="1">
            <a:spLocks noChangeArrowheads="1"/>
          </p:cNvSpPr>
          <p:nvPr/>
        </p:nvSpPr>
        <p:spPr bwMode="auto">
          <a:xfrm>
            <a:off x="5730875" y="35242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89" name="Дуга 88"/>
          <p:cNvSpPr/>
          <p:nvPr/>
        </p:nvSpPr>
        <p:spPr>
          <a:xfrm>
            <a:off x="6499225" y="3381375"/>
            <a:ext cx="341313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41" name="TextBox 89"/>
          <p:cNvSpPr txBox="1">
            <a:spLocks noChangeArrowheads="1"/>
          </p:cNvSpPr>
          <p:nvPr/>
        </p:nvSpPr>
        <p:spPr bwMode="auto">
          <a:xfrm>
            <a:off x="5065713" y="3213100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42" name="TextBox 90"/>
          <p:cNvSpPr txBox="1">
            <a:spLocks noChangeArrowheads="1"/>
          </p:cNvSpPr>
          <p:nvPr/>
        </p:nvSpPr>
        <p:spPr bwMode="auto">
          <a:xfrm>
            <a:off x="5003800" y="378936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00" name="Прямая соединительная линия 99"/>
          <p:cNvCxnSpPr/>
          <p:nvPr/>
        </p:nvCxnSpPr>
        <p:spPr>
          <a:xfrm>
            <a:off x="5067300" y="3898900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4" name="TextBox 102"/>
          <p:cNvSpPr txBox="1">
            <a:spLocks noChangeArrowheads="1"/>
          </p:cNvSpPr>
          <p:nvPr/>
        </p:nvSpPr>
        <p:spPr bwMode="auto">
          <a:xfrm>
            <a:off x="4608513" y="486886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45" name="TextBox 103"/>
          <p:cNvSpPr txBox="1">
            <a:spLocks noChangeArrowheads="1"/>
          </p:cNvSpPr>
          <p:nvPr/>
        </p:nvSpPr>
        <p:spPr bwMode="auto">
          <a:xfrm>
            <a:off x="5186363" y="48815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46" name="TextBox 104"/>
          <p:cNvSpPr txBox="1">
            <a:spLocks noChangeArrowheads="1"/>
          </p:cNvSpPr>
          <p:nvPr/>
        </p:nvSpPr>
        <p:spPr bwMode="auto">
          <a:xfrm>
            <a:off x="5508625" y="48974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47" name="TextBox 105"/>
          <p:cNvSpPr txBox="1">
            <a:spLocks noChangeArrowheads="1"/>
          </p:cNvSpPr>
          <p:nvPr/>
        </p:nvSpPr>
        <p:spPr bwMode="auto">
          <a:xfrm>
            <a:off x="6192838" y="458152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48" name="TextBox 106"/>
          <p:cNvSpPr txBox="1">
            <a:spLocks noChangeArrowheads="1"/>
          </p:cNvSpPr>
          <p:nvPr/>
        </p:nvSpPr>
        <p:spPr bwMode="auto">
          <a:xfrm>
            <a:off x="6138863" y="5157788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08" name="Прямая соединительная линия 107"/>
          <p:cNvCxnSpPr/>
          <p:nvPr/>
        </p:nvCxnSpPr>
        <p:spPr>
          <a:xfrm>
            <a:off x="6192838" y="5265738"/>
            <a:ext cx="811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50" name="TextBox 113"/>
          <p:cNvSpPr txBox="1">
            <a:spLocks noChangeArrowheads="1"/>
          </p:cNvSpPr>
          <p:nvPr/>
        </p:nvSpPr>
        <p:spPr bwMode="auto">
          <a:xfrm>
            <a:off x="6896100" y="486886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51" name="TextBox 114"/>
          <p:cNvSpPr txBox="1">
            <a:spLocks noChangeArrowheads="1"/>
          </p:cNvSpPr>
          <p:nvPr/>
        </p:nvSpPr>
        <p:spPr bwMode="auto">
          <a:xfrm>
            <a:off x="6708775" y="35131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52" name="TextBox 117"/>
          <p:cNvSpPr txBox="1">
            <a:spLocks noChangeArrowheads="1"/>
          </p:cNvSpPr>
          <p:nvPr/>
        </p:nvSpPr>
        <p:spPr bwMode="auto">
          <a:xfrm>
            <a:off x="8029575" y="45815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53" name="TextBox 118"/>
          <p:cNvSpPr txBox="1">
            <a:spLocks noChangeArrowheads="1"/>
          </p:cNvSpPr>
          <p:nvPr/>
        </p:nvSpPr>
        <p:spPr bwMode="auto">
          <a:xfrm>
            <a:off x="7975600" y="5157788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20" name="Прямая соединительная линия 119"/>
          <p:cNvCxnSpPr/>
          <p:nvPr/>
        </p:nvCxnSpPr>
        <p:spPr>
          <a:xfrm>
            <a:off x="8029575" y="5265738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55" name="TextBox 123"/>
          <p:cNvSpPr txBox="1">
            <a:spLocks noChangeArrowheads="1"/>
          </p:cNvSpPr>
          <p:nvPr/>
        </p:nvSpPr>
        <p:spPr bwMode="auto">
          <a:xfrm>
            <a:off x="7504113" y="48815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0756" name="TextBox 3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Вычитание смешанных дробей</a:t>
            </a:r>
          </a:p>
        </p:txBody>
      </p:sp>
      <p:sp>
        <p:nvSpPr>
          <p:cNvPr id="31747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Уменьшаемое – натуральное число, вычитаемое – смешанная дробь</a:t>
            </a:r>
          </a:p>
        </p:txBody>
      </p:sp>
      <p:sp>
        <p:nvSpPr>
          <p:cNvPr id="31748" name="TextBox 40"/>
          <p:cNvSpPr txBox="1">
            <a:spLocks noChangeArrowheads="1"/>
          </p:cNvSpPr>
          <p:nvPr/>
        </p:nvSpPr>
        <p:spPr bwMode="auto">
          <a:xfrm>
            <a:off x="358775" y="3536950"/>
            <a:ext cx="554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4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49" name="TextBox 41"/>
          <p:cNvSpPr txBox="1">
            <a:spLocks noChangeArrowheads="1"/>
          </p:cNvSpPr>
          <p:nvPr/>
        </p:nvSpPr>
        <p:spPr bwMode="auto">
          <a:xfrm>
            <a:off x="738188" y="3549650"/>
            <a:ext cx="668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50" name="TextBox 42"/>
          <p:cNvSpPr txBox="1">
            <a:spLocks noChangeArrowheads="1"/>
          </p:cNvSpPr>
          <p:nvPr/>
        </p:nvSpPr>
        <p:spPr bwMode="auto">
          <a:xfrm>
            <a:off x="1695450" y="3236913"/>
            <a:ext cx="917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51" name="TextBox 43"/>
          <p:cNvSpPr txBox="1">
            <a:spLocks noChangeArrowheads="1"/>
          </p:cNvSpPr>
          <p:nvPr/>
        </p:nvSpPr>
        <p:spPr bwMode="auto">
          <a:xfrm>
            <a:off x="1714500" y="381317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768475" y="3922713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3" name="TextBox 45"/>
          <p:cNvSpPr txBox="1">
            <a:spLocks noChangeArrowheads="1"/>
          </p:cNvSpPr>
          <p:nvPr/>
        </p:nvSpPr>
        <p:spPr bwMode="auto">
          <a:xfrm>
            <a:off x="1262063" y="3536950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54" name="TextBox 46"/>
          <p:cNvSpPr txBox="1">
            <a:spLocks noChangeArrowheads="1"/>
          </p:cNvSpPr>
          <p:nvPr/>
        </p:nvSpPr>
        <p:spPr bwMode="auto">
          <a:xfrm>
            <a:off x="2466975" y="35258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48" name="Дуга 47"/>
          <p:cNvSpPr/>
          <p:nvPr/>
        </p:nvSpPr>
        <p:spPr>
          <a:xfrm rot="10800000">
            <a:off x="3187700" y="3405188"/>
            <a:ext cx="339725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56" name="TextBox 48"/>
          <p:cNvSpPr txBox="1">
            <a:spLocks noChangeArrowheads="1"/>
          </p:cNvSpPr>
          <p:nvPr/>
        </p:nvSpPr>
        <p:spPr bwMode="auto">
          <a:xfrm>
            <a:off x="3184525" y="3536950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57" name="TextBox 49"/>
          <p:cNvSpPr txBox="1">
            <a:spLocks noChangeArrowheads="1"/>
          </p:cNvSpPr>
          <p:nvPr/>
        </p:nvSpPr>
        <p:spPr bwMode="auto">
          <a:xfrm>
            <a:off x="3475038" y="354965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51" name="Дуга 50"/>
          <p:cNvSpPr/>
          <p:nvPr/>
        </p:nvSpPr>
        <p:spPr>
          <a:xfrm>
            <a:off x="4773613" y="3405188"/>
            <a:ext cx="341312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59" name="TextBox 51"/>
          <p:cNvSpPr txBox="1">
            <a:spLocks noChangeArrowheads="1"/>
          </p:cNvSpPr>
          <p:nvPr/>
        </p:nvSpPr>
        <p:spPr bwMode="auto">
          <a:xfrm>
            <a:off x="4054475" y="3236913"/>
            <a:ext cx="10271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60" name="TextBox 52"/>
          <p:cNvSpPr txBox="1">
            <a:spLocks noChangeArrowheads="1"/>
          </p:cNvSpPr>
          <p:nvPr/>
        </p:nvSpPr>
        <p:spPr bwMode="auto">
          <a:xfrm>
            <a:off x="4110038" y="381317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4164013" y="3922713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62" name="TextBox 55"/>
          <p:cNvSpPr txBox="1">
            <a:spLocks noChangeArrowheads="1"/>
          </p:cNvSpPr>
          <p:nvPr/>
        </p:nvSpPr>
        <p:spPr bwMode="auto">
          <a:xfrm>
            <a:off x="5078413" y="3549650"/>
            <a:ext cx="668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63" name="TextBox 56"/>
          <p:cNvSpPr txBox="1">
            <a:spLocks noChangeArrowheads="1"/>
          </p:cNvSpPr>
          <p:nvPr/>
        </p:nvSpPr>
        <p:spPr bwMode="auto">
          <a:xfrm>
            <a:off x="6034088" y="3236913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64" name="TextBox 57"/>
          <p:cNvSpPr txBox="1">
            <a:spLocks noChangeArrowheads="1"/>
          </p:cNvSpPr>
          <p:nvPr/>
        </p:nvSpPr>
        <p:spPr bwMode="auto">
          <a:xfrm>
            <a:off x="6054725" y="381317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6107113" y="3922713"/>
            <a:ext cx="811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66" name="TextBox 59"/>
          <p:cNvSpPr txBox="1">
            <a:spLocks noChangeArrowheads="1"/>
          </p:cNvSpPr>
          <p:nvPr/>
        </p:nvSpPr>
        <p:spPr bwMode="auto">
          <a:xfrm>
            <a:off x="5602288" y="3536950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67" name="TextBox 60"/>
          <p:cNvSpPr txBox="1">
            <a:spLocks noChangeArrowheads="1"/>
          </p:cNvSpPr>
          <p:nvPr/>
        </p:nvSpPr>
        <p:spPr bwMode="auto">
          <a:xfrm>
            <a:off x="6807200" y="35258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68" name="TextBox 61"/>
          <p:cNvSpPr txBox="1">
            <a:spLocks noChangeArrowheads="1"/>
          </p:cNvSpPr>
          <p:nvPr/>
        </p:nvSpPr>
        <p:spPr bwMode="auto">
          <a:xfrm>
            <a:off x="250825" y="4713288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63" name="Дуга 62"/>
          <p:cNvSpPr/>
          <p:nvPr/>
        </p:nvSpPr>
        <p:spPr>
          <a:xfrm rot="10800000">
            <a:off x="971550" y="4592638"/>
            <a:ext cx="341313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70" name="TextBox 63"/>
          <p:cNvSpPr txBox="1">
            <a:spLocks noChangeArrowheads="1"/>
          </p:cNvSpPr>
          <p:nvPr/>
        </p:nvSpPr>
        <p:spPr bwMode="auto">
          <a:xfrm>
            <a:off x="968375" y="472598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71" name="TextBox 64"/>
          <p:cNvSpPr txBox="1">
            <a:spLocks noChangeArrowheads="1"/>
          </p:cNvSpPr>
          <p:nvPr/>
        </p:nvSpPr>
        <p:spPr bwMode="auto">
          <a:xfrm>
            <a:off x="2159000" y="4737100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66" name="Дуга 65"/>
          <p:cNvSpPr/>
          <p:nvPr/>
        </p:nvSpPr>
        <p:spPr>
          <a:xfrm>
            <a:off x="1927225" y="4592638"/>
            <a:ext cx="341313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73" name="TextBox 66"/>
          <p:cNvSpPr txBox="1">
            <a:spLocks noChangeArrowheads="1"/>
          </p:cNvSpPr>
          <p:nvPr/>
        </p:nvSpPr>
        <p:spPr bwMode="auto">
          <a:xfrm>
            <a:off x="2700338" y="4425950"/>
            <a:ext cx="1095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74" name="TextBox 72"/>
          <p:cNvSpPr txBox="1">
            <a:spLocks noChangeArrowheads="1"/>
          </p:cNvSpPr>
          <p:nvPr/>
        </p:nvSpPr>
        <p:spPr bwMode="auto">
          <a:xfrm>
            <a:off x="2790825" y="500221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2844800" y="5110163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76" name="TextBox 74"/>
          <p:cNvSpPr txBox="1">
            <a:spLocks noChangeArrowheads="1"/>
          </p:cNvSpPr>
          <p:nvPr/>
        </p:nvSpPr>
        <p:spPr bwMode="auto">
          <a:xfrm>
            <a:off x="1258888" y="4737100"/>
            <a:ext cx="668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77" name="TextBox 84"/>
          <p:cNvSpPr txBox="1">
            <a:spLocks noChangeArrowheads="1"/>
          </p:cNvSpPr>
          <p:nvPr/>
        </p:nvSpPr>
        <p:spPr bwMode="auto">
          <a:xfrm>
            <a:off x="4106863" y="4425950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78" name="TextBox 85"/>
          <p:cNvSpPr txBox="1">
            <a:spLocks noChangeArrowheads="1"/>
          </p:cNvSpPr>
          <p:nvPr/>
        </p:nvSpPr>
        <p:spPr bwMode="auto">
          <a:xfrm>
            <a:off x="4125913" y="5002213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>
            <a:off x="4179888" y="5110163"/>
            <a:ext cx="811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80" name="TextBox 92"/>
          <p:cNvSpPr txBox="1">
            <a:spLocks noChangeArrowheads="1"/>
          </p:cNvSpPr>
          <p:nvPr/>
        </p:nvSpPr>
        <p:spPr bwMode="auto">
          <a:xfrm>
            <a:off x="1655763" y="472598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81" name="TextBox 93"/>
          <p:cNvSpPr txBox="1">
            <a:spLocks noChangeArrowheads="1"/>
          </p:cNvSpPr>
          <p:nvPr/>
        </p:nvSpPr>
        <p:spPr bwMode="auto">
          <a:xfrm>
            <a:off x="4879975" y="471328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82" name="TextBox 94"/>
          <p:cNvSpPr txBox="1">
            <a:spLocks noChangeArrowheads="1"/>
          </p:cNvSpPr>
          <p:nvPr/>
        </p:nvSpPr>
        <p:spPr bwMode="auto">
          <a:xfrm>
            <a:off x="3492500" y="47371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–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83" name="TextBox 95"/>
          <p:cNvSpPr txBox="1">
            <a:spLocks noChangeArrowheads="1"/>
          </p:cNvSpPr>
          <p:nvPr/>
        </p:nvSpPr>
        <p:spPr bwMode="auto">
          <a:xfrm>
            <a:off x="5400675" y="472598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84" name="TextBox 96"/>
          <p:cNvSpPr txBox="1">
            <a:spLocks noChangeArrowheads="1"/>
          </p:cNvSpPr>
          <p:nvPr/>
        </p:nvSpPr>
        <p:spPr bwMode="auto">
          <a:xfrm>
            <a:off x="5657850" y="47371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85" name="TextBox 97"/>
          <p:cNvSpPr txBox="1">
            <a:spLocks noChangeArrowheads="1"/>
          </p:cNvSpPr>
          <p:nvPr/>
        </p:nvSpPr>
        <p:spPr bwMode="auto">
          <a:xfrm>
            <a:off x="6192838" y="4425950"/>
            <a:ext cx="1095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86" name="TextBox 98"/>
          <p:cNvSpPr txBox="1">
            <a:spLocks noChangeArrowheads="1"/>
          </p:cNvSpPr>
          <p:nvPr/>
        </p:nvSpPr>
        <p:spPr bwMode="auto">
          <a:xfrm>
            <a:off x="6289675" y="50022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01" name="Прямая соединительная линия 100"/>
          <p:cNvCxnSpPr/>
          <p:nvPr/>
        </p:nvCxnSpPr>
        <p:spPr>
          <a:xfrm>
            <a:off x="6343650" y="5110163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88" name="TextBox 101"/>
          <p:cNvSpPr txBox="1">
            <a:spLocks noChangeArrowheads="1"/>
          </p:cNvSpPr>
          <p:nvPr/>
        </p:nvSpPr>
        <p:spPr bwMode="auto">
          <a:xfrm>
            <a:off x="6948488" y="471328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89" name="TextBox 108"/>
          <p:cNvSpPr txBox="1">
            <a:spLocks noChangeArrowheads="1"/>
          </p:cNvSpPr>
          <p:nvPr/>
        </p:nvSpPr>
        <p:spPr bwMode="auto">
          <a:xfrm>
            <a:off x="7451725" y="4749800"/>
            <a:ext cx="1065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90" name="TextBox 109"/>
          <p:cNvSpPr txBox="1">
            <a:spLocks noChangeArrowheads="1"/>
          </p:cNvSpPr>
          <p:nvPr/>
        </p:nvSpPr>
        <p:spPr bwMode="auto">
          <a:xfrm>
            <a:off x="7778750" y="4449763"/>
            <a:ext cx="1096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1791" name="TextBox 110"/>
          <p:cNvSpPr txBox="1">
            <a:spLocks noChangeArrowheads="1"/>
          </p:cNvSpPr>
          <p:nvPr/>
        </p:nvSpPr>
        <p:spPr bwMode="auto">
          <a:xfrm>
            <a:off x="7831138" y="5026025"/>
            <a:ext cx="973137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>
            <a:off x="7921625" y="5133975"/>
            <a:ext cx="7747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93" name="TextBox 54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Сложение дробей с одинаковыми знаменателями</a:t>
            </a:r>
          </a:p>
        </p:txBody>
      </p:sp>
      <p:sp>
        <p:nvSpPr>
          <p:cNvPr id="14339" name="TextBox 29"/>
          <p:cNvSpPr txBox="1">
            <a:spLocks noChangeArrowheads="1"/>
          </p:cNvSpPr>
          <p:nvPr/>
        </p:nvSpPr>
        <p:spPr bwMode="auto">
          <a:xfrm>
            <a:off x="106363" y="3789363"/>
            <a:ext cx="15128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4340" name="TextBox 30"/>
          <p:cNvSpPr txBox="1">
            <a:spLocks noChangeArrowheads="1"/>
          </p:cNvSpPr>
          <p:nvPr/>
        </p:nvSpPr>
        <p:spPr bwMode="auto">
          <a:xfrm>
            <a:off x="106363" y="4868863"/>
            <a:ext cx="2593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107950" y="50133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2" name="TextBox 32"/>
          <p:cNvSpPr txBox="1">
            <a:spLocks noChangeArrowheads="1"/>
          </p:cNvSpPr>
          <p:nvPr/>
        </p:nvSpPr>
        <p:spPr bwMode="auto">
          <a:xfrm>
            <a:off x="2482850" y="3789363"/>
            <a:ext cx="15128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8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008000"/>
              </a:solidFill>
              <a:latin typeface="Verdana" pitchFamily="34" charset="0"/>
            </a:endParaRPr>
          </a:p>
        </p:txBody>
      </p:sp>
      <p:sp>
        <p:nvSpPr>
          <p:cNvPr id="14343" name="TextBox 33"/>
          <p:cNvSpPr txBox="1">
            <a:spLocks noChangeArrowheads="1"/>
          </p:cNvSpPr>
          <p:nvPr/>
        </p:nvSpPr>
        <p:spPr bwMode="auto">
          <a:xfrm>
            <a:off x="2482850" y="4868863"/>
            <a:ext cx="25923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2482850" y="50133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5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920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Для того чтобы сложить</a:t>
            </a:r>
          </a:p>
          <a:p>
            <a:pPr algn="ctr"/>
            <a:r>
              <a:rPr lang="ru-RU" sz="3000">
                <a:latin typeface="Verdana" pitchFamily="34" charset="0"/>
              </a:rPr>
              <a:t>дроби с одинаковыми знаменателями,</a:t>
            </a:r>
          </a:p>
          <a:p>
            <a:pPr algn="ctr"/>
            <a:r>
              <a:rPr lang="ru-RU" sz="3000">
                <a:latin typeface="Verdana" pitchFamily="34" charset="0"/>
              </a:rPr>
              <a:t>нужно </a:t>
            </a:r>
            <a:r>
              <a:rPr lang="ru-RU" sz="3000" b="1">
                <a:latin typeface="Verdana" pitchFamily="34" charset="0"/>
              </a:rPr>
              <a:t>сложить их числители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а </a:t>
            </a:r>
            <a:r>
              <a:rPr lang="ru-RU" sz="3000" b="1">
                <a:latin typeface="Verdana" pitchFamily="34" charset="0"/>
              </a:rPr>
              <a:t>знаменатель оставить прежним</a:t>
            </a:r>
            <a:r>
              <a:rPr lang="ru-RU" sz="3000">
                <a:latin typeface="Verdana" pitchFamily="34" charset="0"/>
              </a:rPr>
              <a:t>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14346" name="TextBox 14"/>
          <p:cNvSpPr txBox="1">
            <a:spLocks noChangeArrowheads="1"/>
          </p:cNvSpPr>
          <p:nvPr/>
        </p:nvSpPr>
        <p:spPr bwMode="auto">
          <a:xfrm>
            <a:off x="4643438" y="3789363"/>
            <a:ext cx="32400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8000" b="1">
                <a:latin typeface="Verdana" pitchFamily="34" charset="0"/>
              </a:rPr>
              <a:t>+</a:t>
            </a:r>
            <a:r>
              <a:rPr lang="ru-RU" sz="8000" b="1">
                <a:solidFill>
                  <a:srgbClr val="008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008000"/>
              </a:solidFill>
              <a:latin typeface="Verdana" pitchFamily="34" charset="0"/>
            </a:endParaRPr>
          </a:p>
        </p:txBody>
      </p:sp>
      <p:sp>
        <p:nvSpPr>
          <p:cNvPr id="14347" name="TextBox 15"/>
          <p:cNvSpPr txBox="1">
            <a:spLocks noChangeArrowheads="1"/>
          </p:cNvSpPr>
          <p:nvPr/>
        </p:nvSpPr>
        <p:spPr bwMode="auto">
          <a:xfrm>
            <a:off x="5435600" y="4868863"/>
            <a:ext cx="25923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643438" y="5013325"/>
            <a:ext cx="25923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101013" y="3789363"/>
            <a:ext cx="1511300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50" name="TextBox 21"/>
          <p:cNvSpPr txBox="1">
            <a:spLocks noChangeArrowheads="1"/>
          </p:cNvSpPr>
          <p:nvPr/>
        </p:nvSpPr>
        <p:spPr bwMode="auto">
          <a:xfrm>
            <a:off x="8101013" y="4868863"/>
            <a:ext cx="25923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8101013" y="5013325"/>
            <a:ext cx="10080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2" name="TextBox 24"/>
          <p:cNvSpPr txBox="1">
            <a:spLocks noChangeArrowheads="1"/>
          </p:cNvSpPr>
          <p:nvPr/>
        </p:nvSpPr>
        <p:spPr bwMode="auto">
          <a:xfrm>
            <a:off x="1312863" y="4292600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4353" name="TextBox 25"/>
          <p:cNvSpPr txBox="1">
            <a:spLocks noChangeArrowheads="1"/>
          </p:cNvSpPr>
          <p:nvPr/>
        </p:nvSpPr>
        <p:spPr bwMode="auto">
          <a:xfrm>
            <a:off x="3492500" y="4292600"/>
            <a:ext cx="11699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4354" name="TextBox 26"/>
          <p:cNvSpPr txBox="1">
            <a:spLocks noChangeArrowheads="1"/>
          </p:cNvSpPr>
          <p:nvPr/>
        </p:nvSpPr>
        <p:spPr bwMode="auto">
          <a:xfrm>
            <a:off x="7145338" y="4292600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4355" name="TextBox 22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Вычитание смешанных дробей</a:t>
            </a:r>
          </a:p>
        </p:txBody>
      </p:sp>
      <p:sp>
        <p:nvSpPr>
          <p:cNvPr id="32771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Дробные части уменьшаемого и вычитаемого имеют разные знаменатели.</a:t>
            </a:r>
          </a:p>
        </p:txBody>
      </p:sp>
      <p:sp>
        <p:nvSpPr>
          <p:cNvPr id="32772" name="TextBox 54"/>
          <p:cNvSpPr txBox="1">
            <a:spLocks noChangeArrowheads="1"/>
          </p:cNvSpPr>
          <p:nvPr/>
        </p:nvSpPr>
        <p:spPr bwMode="auto">
          <a:xfrm>
            <a:off x="250825" y="2516188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 этом случае приводим сначала дробные части к общему знаменателю.</a:t>
            </a:r>
          </a:p>
        </p:txBody>
      </p:sp>
      <p:sp>
        <p:nvSpPr>
          <p:cNvPr id="32773" name="TextBox 67"/>
          <p:cNvSpPr txBox="1">
            <a:spLocks noChangeArrowheads="1"/>
          </p:cNvSpPr>
          <p:nvPr/>
        </p:nvSpPr>
        <p:spPr bwMode="auto">
          <a:xfrm>
            <a:off x="787400" y="4400550"/>
            <a:ext cx="1100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2774" name="TextBox 68"/>
          <p:cNvSpPr txBox="1">
            <a:spLocks noChangeArrowheads="1"/>
          </p:cNvSpPr>
          <p:nvPr/>
        </p:nvSpPr>
        <p:spPr bwMode="auto">
          <a:xfrm>
            <a:off x="915988" y="49768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12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969963" y="5086350"/>
            <a:ext cx="75406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6" name="TextBox 70"/>
          <p:cNvSpPr txBox="1">
            <a:spLocks noChangeArrowheads="1"/>
          </p:cNvSpPr>
          <p:nvPr/>
        </p:nvSpPr>
        <p:spPr bwMode="auto">
          <a:xfrm>
            <a:off x="463550" y="4700588"/>
            <a:ext cx="554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2777" name="TextBox 71"/>
          <p:cNvSpPr txBox="1">
            <a:spLocks noChangeArrowheads="1"/>
          </p:cNvSpPr>
          <p:nvPr/>
        </p:nvSpPr>
        <p:spPr bwMode="auto">
          <a:xfrm>
            <a:off x="1776413" y="4713288"/>
            <a:ext cx="668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–</a:t>
            </a:r>
          </a:p>
        </p:txBody>
      </p:sp>
      <p:sp>
        <p:nvSpPr>
          <p:cNvPr id="32778" name="TextBox 75"/>
          <p:cNvSpPr txBox="1">
            <a:spLocks noChangeArrowheads="1"/>
          </p:cNvSpPr>
          <p:nvPr/>
        </p:nvSpPr>
        <p:spPr bwMode="auto">
          <a:xfrm>
            <a:off x="2479675" y="4400550"/>
            <a:ext cx="919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2779" name="TextBox 76"/>
          <p:cNvSpPr txBox="1">
            <a:spLocks noChangeArrowheads="1"/>
          </p:cNvSpPr>
          <p:nvPr/>
        </p:nvSpPr>
        <p:spPr bwMode="auto">
          <a:xfrm>
            <a:off x="2679700" y="49768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6</a:t>
            </a: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2733675" y="5086350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1" name="TextBox 78"/>
          <p:cNvSpPr txBox="1">
            <a:spLocks noChangeArrowheads="1"/>
          </p:cNvSpPr>
          <p:nvPr/>
        </p:nvSpPr>
        <p:spPr bwMode="auto">
          <a:xfrm>
            <a:off x="2227263" y="4700588"/>
            <a:ext cx="5064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sp>
        <p:nvSpPr>
          <p:cNvPr id="32782" name="TextBox 79"/>
          <p:cNvSpPr txBox="1">
            <a:spLocks noChangeArrowheads="1"/>
          </p:cNvSpPr>
          <p:nvPr/>
        </p:nvSpPr>
        <p:spPr bwMode="auto">
          <a:xfrm>
            <a:off x="3271838" y="468947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2783" name="TextBox 99"/>
          <p:cNvSpPr txBox="1">
            <a:spLocks noChangeArrowheads="1"/>
          </p:cNvSpPr>
          <p:nvPr/>
        </p:nvSpPr>
        <p:spPr bwMode="auto">
          <a:xfrm>
            <a:off x="2371725" y="4365625"/>
            <a:ext cx="1866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latin typeface="Verdana" pitchFamily="34" charset="0"/>
              </a:rPr>
              <a:t>/2</a:t>
            </a:r>
          </a:p>
        </p:txBody>
      </p:sp>
      <p:sp>
        <p:nvSpPr>
          <p:cNvPr id="32784" name="TextBox 123"/>
          <p:cNvSpPr txBox="1">
            <a:spLocks noChangeArrowheads="1"/>
          </p:cNvSpPr>
          <p:nvPr/>
        </p:nvSpPr>
        <p:spPr bwMode="auto">
          <a:xfrm>
            <a:off x="4130675" y="4400550"/>
            <a:ext cx="1098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2785" name="TextBox 124"/>
          <p:cNvSpPr txBox="1">
            <a:spLocks noChangeArrowheads="1"/>
          </p:cNvSpPr>
          <p:nvPr/>
        </p:nvSpPr>
        <p:spPr bwMode="auto">
          <a:xfrm>
            <a:off x="4257675" y="49768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12</a:t>
            </a:r>
          </a:p>
        </p:txBody>
      </p:sp>
      <p:cxnSp>
        <p:nvCxnSpPr>
          <p:cNvPr id="126" name="Прямая соединительная линия 125"/>
          <p:cNvCxnSpPr/>
          <p:nvPr/>
        </p:nvCxnSpPr>
        <p:spPr>
          <a:xfrm>
            <a:off x="4311650" y="5086350"/>
            <a:ext cx="75406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7" name="TextBox 126"/>
          <p:cNvSpPr txBox="1">
            <a:spLocks noChangeArrowheads="1"/>
          </p:cNvSpPr>
          <p:nvPr/>
        </p:nvSpPr>
        <p:spPr bwMode="auto">
          <a:xfrm>
            <a:off x="3848100" y="4700588"/>
            <a:ext cx="554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2788" name="TextBox 127"/>
          <p:cNvSpPr txBox="1">
            <a:spLocks noChangeArrowheads="1"/>
          </p:cNvSpPr>
          <p:nvPr/>
        </p:nvSpPr>
        <p:spPr bwMode="auto">
          <a:xfrm>
            <a:off x="5118100" y="4713288"/>
            <a:ext cx="668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–</a:t>
            </a:r>
          </a:p>
        </p:txBody>
      </p:sp>
      <p:sp>
        <p:nvSpPr>
          <p:cNvPr id="32789" name="TextBox 128"/>
          <p:cNvSpPr txBox="1">
            <a:spLocks noChangeArrowheads="1"/>
          </p:cNvSpPr>
          <p:nvPr/>
        </p:nvSpPr>
        <p:spPr bwMode="auto">
          <a:xfrm>
            <a:off x="5953125" y="4400550"/>
            <a:ext cx="919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10</a:t>
            </a:r>
          </a:p>
        </p:txBody>
      </p:sp>
      <p:sp>
        <p:nvSpPr>
          <p:cNvPr id="32790" name="TextBox 129"/>
          <p:cNvSpPr txBox="1">
            <a:spLocks noChangeArrowheads="1"/>
          </p:cNvSpPr>
          <p:nvPr/>
        </p:nvSpPr>
        <p:spPr bwMode="auto">
          <a:xfrm>
            <a:off x="5972175" y="497681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12</a:t>
            </a:r>
          </a:p>
        </p:txBody>
      </p:sp>
      <p:cxnSp>
        <p:nvCxnSpPr>
          <p:cNvPr id="131" name="Прямая соединительная линия 130"/>
          <p:cNvCxnSpPr/>
          <p:nvPr/>
        </p:nvCxnSpPr>
        <p:spPr>
          <a:xfrm>
            <a:off x="6075363" y="5086350"/>
            <a:ext cx="83343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92" name="TextBox 131"/>
          <p:cNvSpPr txBox="1">
            <a:spLocks noChangeArrowheads="1"/>
          </p:cNvSpPr>
          <p:nvPr/>
        </p:nvSpPr>
        <p:spPr bwMode="auto">
          <a:xfrm>
            <a:off x="5570538" y="470058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sp>
        <p:nvSpPr>
          <p:cNvPr id="32793" name="TextBox 132"/>
          <p:cNvSpPr txBox="1">
            <a:spLocks noChangeArrowheads="1"/>
          </p:cNvSpPr>
          <p:nvPr/>
        </p:nvSpPr>
        <p:spPr bwMode="auto">
          <a:xfrm>
            <a:off x="6742113" y="468947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2794" name="TextBox 134"/>
          <p:cNvSpPr txBox="1">
            <a:spLocks noChangeArrowheads="1"/>
          </p:cNvSpPr>
          <p:nvPr/>
        </p:nvSpPr>
        <p:spPr bwMode="auto">
          <a:xfrm>
            <a:off x="7650163" y="4400550"/>
            <a:ext cx="917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1</a:t>
            </a:r>
          </a:p>
        </p:txBody>
      </p:sp>
      <p:sp>
        <p:nvSpPr>
          <p:cNvPr id="32795" name="TextBox 135"/>
          <p:cNvSpPr txBox="1">
            <a:spLocks noChangeArrowheads="1"/>
          </p:cNvSpPr>
          <p:nvPr/>
        </p:nvSpPr>
        <p:spPr bwMode="auto">
          <a:xfrm>
            <a:off x="7667625" y="497681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12</a:t>
            </a:r>
          </a:p>
        </p:txBody>
      </p:sp>
      <p:cxnSp>
        <p:nvCxnSpPr>
          <p:cNvPr id="137" name="Прямая соединительная линия 136"/>
          <p:cNvCxnSpPr/>
          <p:nvPr/>
        </p:nvCxnSpPr>
        <p:spPr>
          <a:xfrm>
            <a:off x="7772400" y="5086350"/>
            <a:ext cx="8318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97" name="TextBox 137"/>
          <p:cNvSpPr txBox="1">
            <a:spLocks noChangeArrowheads="1"/>
          </p:cNvSpPr>
          <p:nvPr/>
        </p:nvSpPr>
        <p:spPr bwMode="auto">
          <a:xfrm>
            <a:off x="7265988" y="470058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1</a:t>
            </a:r>
          </a:p>
        </p:txBody>
      </p:sp>
      <p:sp>
        <p:nvSpPr>
          <p:cNvPr id="32798" name="TextBox 31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3379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3379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33798" name="TextBox 3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  <p:sp>
        <p:nvSpPr>
          <p:cNvPr id="33799" name="TextBox 14"/>
          <p:cNvSpPr txBox="1">
            <a:spLocks noChangeArrowheads="1"/>
          </p:cNvSpPr>
          <p:nvPr/>
        </p:nvSpPr>
        <p:spPr bwMode="auto">
          <a:xfrm>
            <a:off x="250825" y="1757363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Сложите дроби         и      </a:t>
            </a:r>
            <a:r>
              <a:rPr lang="en-US" sz="2200">
                <a:latin typeface="Verdana" pitchFamily="34" charset="0"/>
              </a:rPr>
              <a:t>;         </a:t>
            </a:r>
            <a:r>
              <a:rPr lang="ru-RU" sz="2200">
                <a:latin typeface="Verdana" pitchFamily="34" charset="0"/>
              </a:rPr>
              <a:t>и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33800" name="TextBox 61"/>
          <p:cNvSpPr txBox="1">
            <a:spLocks noChangeArrowheads="1"/>
          </p:cNvSpPr>
          <p:nvPr/>
        </p:nvSpPr>
        <p:spPr bwMode="auto">
          <a:xfrm>
            <a:off x="2771775" y="1652588"/>
            <a:ext cx="1512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01" name="TextBox 62"/>
          <p:cNvSpPr txBox="1">
            <a:spLocks noChangeArrowheads="1"/>
          </p:cNvSpPr>
          <p:nvPr/>
        </p:nvSpPr>
        <p:spPr bwMode="auto">
          <a:xfrm>
            <a:off x="2773363" y="2228850"/>
            <a:ext cx="11699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2844800" y="2338388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3" name="TextBox 64"/>
          <p:cNvSpPr txBox="1">
            <a:spLocks noChangeArrowheads="1"/>
          </p:cNvSpPr>
          <p:nvPr/>
        </p:nvSpPr>
        <p:spPr bwMode="auto">
          <a:xfrm>
            <a:off x="3708400" y="1652588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4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04" name="TextBox 65"/>
          <p:cNvSpPr txBox="1">
            <a:spLocks noChangeArrowheads="1"/>
          </p:cNvSpPr>
          <p:nvPr/>
        </p:nvSpPr>
        <p:spPr bwMode="auto">
          <a:xfrm>
            <a:off x="3708400" y="2228850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3709988" y="2338388"/>
            <a:ext cx="5016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6" name="TextBox 75"/>
          <p:cNvSpPr txBox="1">
            <a:spLocks noChangeArrowheads="1"/>
          </p:cNvSpPr>
          <p:nvPr/>
        </p:nvSpPr>
        <p:spPr bwMode="auto">
          <a:xfrm>
            <a:off x="4572000" y="1628775"/>
            <a:ext cx="1512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07" name="TextBox 76"/>
          <p:cNvSpPr txBox="1">
            <a:spLocks noChangeArrowheads="1"/>
          </p:cNvSpPr>
          <p:nvPr/>
        </p:nvSpPr>
        <p:spPr bwMode="auto">
          <a:xfrm>
            <a:off x="4573588" y="2205038"/>
            <a:ext cx="11699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4645025" y="2314575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9" name="TextBox 78"/>
          <p:cNvSpPr txBox="1">
            <a:spLocks noChangeArrowheads="1"/>
          </p:cNvSpPr>
          <p:nvPr/>
        </p:nvSpPr>
        <p:spPr bwMode="auto">
          <a:xfrm>
            <a:off x="5724525" y="1628775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10" name="TextBox 79"/>
          <p:cNvSpPr txBox="1">
            <a:spLocks noChangeArrowheads="1"/>
          </p:cNvSpPr>
          <p:nvPr/>
        </p:nvSpPr>
        <p:spPr bwMode="auto">
          <a:xfrm>
            <a:off x="5508625" y="2205038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5510213" y="2314575"/>
            <a:ext cx="8620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12" name="TextBox 14"/>
          <p:cNvSpPr txBox="1">
            <a:spLocks noChangeArrowheads="1"/>
          </p:cNvSpPr>
          <p:nvPr/>
        </p:nvSpPr>
        <p:spPr bwMode="auto">
          <a:xfrm>
            <a:off x="250825" y="4186238"/>
            <a:ext cx="8640763" cy="21224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Вычислите сумму и разность смешанных дробей:</a:t>
            </a:r>
          </a:p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           и           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          и           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          и           .</a:t>
            </a:r>
          </a:p>
          <a:p>
            <a:endParaRPr lang="ru-RU" sz="2200">
              <a:latin typeface="Verdana" pitchFamily="34" charset="0"/>
            </a:endParaRP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33813" name="TextBox 82"/>
          <p:cNvSpPr txBox="1">
            <a:spLocks noChangeArrowheads="1"/>
          </p:cNvSpPr>
          <p:nvPr/>
        </p:nvSpPr>
        <p:spPr bwMode="auto">
          <a:xfrm>
            <a:off x="700088" y="4797425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14" name="TextBox 83"/>
          <p:cNvSpPr txBox="1">
            <a:spLocks noChangeArrowheads="1"/>
          </p:cNvSpPr>
          <p:nvPr/>
        </p:nvSpPr>
        <p:spPr bwMode="auto">
          <a:xfrm>
            <a:off x="719138" y="5373688"/>
            <a:ext cx="531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9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>
            <a:off x="773113" y="5483225"/>
            <a:ext cx="4587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16" name="TextBox 85"/>
          <p:cNvSpPr txBox="1">
            <a:spLocks noChangeArrowheads="1"/>
          </p:cNvSpPr>
          <p:nvPr/>
        </p:nvSpPr>
        <p:spPr bwMode="auto">
          <a:xfrm>
            <a:off x="323850" y="50974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17" name="TextBox 86"/>
          <p:cNvSpPr txBox="1">
            <a:spLocks noChangeArrowheads="1"/>
          </p:cNvSpPr>
          <p:nvPr/>
        </p:nvSpPr>
        <p:spPr bwMode="auto">
          <a:xfrm>
            <a:off x="2032000" y="4810125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18" name="TextBox 87"/>
          <p:cNvSpPr txBox="1">
            <a:spLocks noChangeArrowheads="1"/>
          </p:cNvSpPr>
          <p:nvPr/>
        </p:nvSpPr>
        <p:spPr bwMode="auto">
          <a:xfrm>
            <a:off x="2051050" y="5386388"/>
            <a:ext cx="531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>
            <a:off x="2124075" y="5483225"/>
            <a:ext cx="45878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20" name="TextBox 89"/>
          <p:cNvSpPr txBox="1">
            <a:spLocks noChangeArrowheads="1"/>
          </p:cNvSpPr>
          <p:nvPr/>
        </p:nvSpPr>
        <p:spPr bwMode="auto">
          <a:xfrm>
            <a:off x="1655763" y="51101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21" name="TextBox 90"/>
          <p:cNvSpPr txBox="1">
            <a:spLocks noChangeArrowheads="1"/>
          </p:cNvSpPr>
          <p:nvPr/>
        </p:nvSpPr>
        <p:spPr bwMode="auto">
          <a:xfrm>
            <a:off x="3219450" y="4797425"/>
            <a:ext cx="1065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22" name="TextBox 91"/>
          <p:cNvSpPr txBox="1">
            <a:spLocks noChangeArrowheads="1"/>
          </p:cNvSpPr>
          <p:nvPr/>
        </p:nvSpPr>
        <p:spPr bwMode="auto">
          <a:xfrm>
            <a:off x="3240088" y="5373688"/>
            <a:ext cx="53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93" name="Прямая соединительная линия 92"/>
          <p:cNvCxnSpPr/>
          <p:nvPr/>
        </p:nvCxnSpPr>
        <p:spPr>
          <a:xfrm>
            <a:off x="3294063" y="5483225"/>
            <a:ext cx="4572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24" name="TextBox 93"/>
          <p:cNvSpPr txBox="1">
            <a:spLocks noChangeArrowheads="1"/>
          </p:cNvSpPr>
          <p:nvPr/>
        </p:nvSpPr>
        <p:spPr bwMode="auto">
          <a:xfrm>
            <a:off x="2843213" y="5097463"/>
            <a:ext cx="1065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9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25" name="TextBox 94"/>
          <p:cNvSpPr txBox="1">
            <a:spLocks noChangeArrowheads="1"/>
          </p:cNvSpPr>
          <p:nvPr/>
        </p:nvSpPr>
        <p:spPr bwMode="auto">
          <a:xfrm>
            <a:off x="4551363" y="4810125"/>
            <a:ext cx="106521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26" name="TextBox 95"/>
          <p:cNvSpPr txBox="1">
            <a:spLocks noChangeArrowheads="1"/>
          </p:cNvSpPr>
          <p:nvPr/>
        </p:nvSpPr>
        <p:spPr bwMode="auto">
          <a:xfrm>
            <a:off x="4572000" y="5384800"/>
            <a:ext cx="53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>
            <a:off x="4643438" y="5481638"/>
            <a:ext cx="4587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28" name="TextBox 97"/>
          <p:cNvSpPr txBox="1">
            <a:spLocks noChangeArrowheads="1"/>
          </p:cNvSpPr>
          <p:nvPr/>
        </p:nvSpPr>
        <p:spPr bwMode="auto">
          <a:xfrm>
            <a:off x="4176713" y="51101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9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29" name="TextBox 98"/>
          <p:cNvSpPr txBox="1">
            <a:spLocks noChangeArrowheads="1"/>
          </p:cNvSpPr>
          <p:nvPr/>
        </p:nvSpPr>
        <p:spPr bwMode="auto">
          <a:xfrm>
            <a:off x="5703888" y="4797425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30" name="TextBox 99"/>
          <p:cNvSpPr txBox="1">
            <a:spLocks noChangeArrowheads="1"/>
          </p:cNvSpPr>
          <p:nvPr/>
        </p:nvSpPr>
        <p:spPr bwMode="auto">
          <a:xfrm>
            <a:off x="5724525" y="5373688"/>
            <a:ext cx="53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4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01" name="Прямая соединительная линия 100"/>
          <p:cNvCxnSpPr/>
          <p:nvPr/>
        </p:nvCxnSpPr>
        <p:spPr>
          <a:xfrm>
            <a:off x="5778500" y="5481638"/>
            <a:ext cx="4572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32" name="TextBox 101"/>
          <p:cNvSpPr txBox="1">
            <a:spLocks noChangeArrowheads="1"/>
          </p:cNvSpPr>
          <p:nvPr/>
        </p:nvSpPr>
        <p:spPr bwMode="auto">
          <a:xfrm>
            <a:off x="5327650" y="50974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33" name="TextBox 102"/>
          <p:cNvSpPr txBox="1">
            <a:spLocks noChangeArrowheads="1"/>
          </p:cNvSpPr>
          <p:nvPr/>
        </p:nvSpPr>
        <p:spPr bwMode="auto">
          <a:xfrm>
            <a:off x="7035800" y="4810125"/>
            <a:ext cx="106521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34" name="TextBox 103"/>
          <p:cNvSpPr txBox="1">
            <a:spLocks noChangeArrowheads="1"/>
          </p:cNvSpPr>
          <p:nvPr/>
        </p:nvSpPr>
        <p:spPr bwMode="auto">
          <a:xfrm>
            <a:off x="7056438" y="5384800"/>
            <a:ext cx="53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4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>
            <a:off x="7127875" y="5481638"/>
            <a:ext cx="45878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36" name="TextBox 105"/>
          <p:cNvSpPr txBox="1">
            <a:spLocks noChangeArrowheads="1"/>
          </p:cNvSpPr>
          <p:nvPr/>
        </p:nvSpPr>
        <p:spPr bwMode="auto">
          <a:xfrm>
            <a:off x="6659563" y="5110163"/>
            <a:ext cx="1065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37" name="TextBox 14"/>
          <p:cNvSpPr txBox="1">
            <a:spLocks noChangeArrowheads="1"/>
          </p:cNvSpPr>
          <p:nvPr/>
        </p:nvSpPr>
        <p:spPr bwMode="auto">
          <a:xfrm>
            <a:off x="250825" y="2968625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Вычтите дроби       и       </a:t>
            </a:r>
            <a:r>
              <a:rPr lang="en-US" sz="2200">
                <a:latin typeface="Verdana" pitchFamily="34" charset="0"/>
              </a:rPr>
              <a:t>;       </a:t>
            </a:r>
            <a:r>
              <a:rPr lang="ru-RU" sz="2200">
                <a:latin typeface="Verdana" pitchFamily="34" charset="0"/>
              </a:rPr>
              <a:t>и           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      и          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33838" name="TextBox 107"/>
          <p:cNvSpPr txBox="1">
            <a:spLocks noChangeArrowheads="1"/>
          </p:cNvSpPr>
          <p:nvPr/>
        </p:nvSpPr>
        <p:spPr bwMode="auto">
          <a:xfrm>
            <a:off x="2555875" y="2865438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4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39" name="TextBox 108"/>
          <p:cNvSpPr txBox="1">
            <a:spLocks noChangeArrowheads="1"/>
          </p:cNvSpPr>
          <p:nvPr/>
        </p:nvSpPr>
        <p:spPr bwMode="auto">
          <a:xfrm>
            <a:off x="2557463" y="3441700"/>
            <a:ext cx="11699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>
            <a:off x="2628900" y="3549650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41" name="TextBox 110"/>
          <p:cNvSpPr txBox="1">
            <a:spLocks noChangeArrowheads="1"/>
          </p:cNvSpPr>
          <p:nvPr/>
        </p:nvSpPr>
        <p:spPr bwMode="auto">
          <a:xfrm>
            <a:off x="3492500" y="2865438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42" name="TextBox 111"/>
          <p:cNvSpPr txBox="1">
            <a:spLocks noChangeArrowheads="1"/>
          </p:cNvSpPr>
          <p:nvPr/>
        </p:nvSpPr>
        <p:spPr bwMode="auto">
          <a:xfrm>
            <a:off x="3492500" y="3441700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13" name="Прямая соединительная линия 112"/>
          <p:cNvCxnSpPr/>
          <p:nvPr/>
        </p:nvCxnSpPr>
        <p:spPr>
          <a:xfrm>
            <a:off x="3492500" y="3549650"/>
            <a:ext cx="5016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44" name="TextBox 113"/>
          <p:cNvSpPr txBox="1">
            <a:spLocks noChangeArrowheads="1"/>
          </p:cNvSpPr>
          <p:nvPr/>
        </p:nvSpPr>
        <p:spPr bwMode="auto">
          <a:xfrm>
            <a:off x="4284663" y="2865438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45" name="TextBox 114"/>
          <p:cNvSpPr txBox="1">
            <a:spLocks noChangeArrowheads="1"/>
          </p:cNvSpPr>
          <p:nvPr/>
        </p:nvSpPr>
        <p:spPr bwMode="auto">
          <a:xfrm>
            <a:off x="4284663" y="3441700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4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16" name="Прямая соединительная линия 115"/>
          <p:cNvCxnSpPr/>
          <p:nvPr/>
        </p:nvCxnSpPr>
        <p:spPr>
          <a:xfrm>
            <a:off x="4357688" y="3549650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47" name="TextBox 116"/>
          <p:cNvSpPr txBox="1">
            <a:spLocks noChangeArrowheads="1"/>
          </p:cNvSpPr>
          <p:nvPr/>
        </p:nvSpPr>
        <p:spPr bwMode="auto">
          <a:xfrm>
            <a:off x="5435600" y="2865438"/>
            <a:ext cx="1512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48" name="TextBox 117"/>
          <p:cNvSpPr txBox="1">
            <a:spLocks noChangeArrowheads="1"/>
          </p:cNvSpPr>
          <p:nvPr/>
        </p:nvSpPr>
        <p:spPr bwMode="auto">
          <a:xfrm>
            <a:off x="5219700" y="3441700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19" name="Прямая соединительная линия 118"/>
          <p:cNvCxnSpPr/>
          <p:nvPr/>
        </p:nvCxnSpPr>
        <p:spPr>
          <a:xfrm>
            <a:off x="5221288" y="3549650"/>
            <a:ext cx="8636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50" name="TextBox 119"/>
          <p:cNvSpPr txBox="1">
            <a:spLocks noChangeArrowheads="1"/>
          </p:cNvSpPr>
          <p:nvPr/>
        </p:nvSpPr>
        <p:spPr bwMode="auto">
          <a:xfrm>
            <a:off x="6300788" y="2852738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51" name="TextBox 120"/>
          <p:cNvSpPr txBox="1">
            <a:spLocks noChangeArrowheads="1"/>
          </p:cNvSpPr>
          <p:nvPr/>
        </p:nvSpPr>
        <p:spPr bwMode="auto">
          <a:xfrm>
            <a:off x="6300788" y="3429000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9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6373813" y="3538538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53" name="TextBox 122"/>
          <p:cNvSpPr txBox="1">
            <a:spLocks noChangeArrowheads="1"/>
          </p:cNvSpPr>
          <p:nvPr/>
        </p:nvSpPr>
        <p:spPr bwMode="auto">
          <a:xfrm>
            <a:off x="7235825" y="2852738"/>
            <a:ext cx="1512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33854" name="TextBox 123"/>
          <p:cNvSpPr txBox="1">
            <a:spLocks noChangeArrowheads="1"/>
          </p:cNvSpPr>
          <p:nvPr/>
        </p:nvSpPr>
        <p:spPr bwMode="auto">
          <a:xfrm>
            <a:off x="7235825" y="3429000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14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25" name="Прямая соединительная линия 124"/>
          <p:cNvCxnSpPr/>
          <p:nvPr/>
        </p:nvCxnSpPr>
        <p:spPr>
          <a:xfrm>
            <a:off x="7237413" y="3538538"/>
            <a:ext cx="8636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Сложение дробей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 разными знаменателями</a:t>
            </a:r>
          </a:p>
        </p:txBody>
      </p:sp>
      <p:sp>
        <p:nvSpPr>
          <p:cNvPr id="15363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3324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Если нужно сложить</a:t>
            </a:r>
          </a:p>
          <a:p>
            <a:pPr algn="ctr"/>
            <a:r>
              <a:rPr lang="ru-RU" sz="3000" b="1">
                <a:latin typeface="Verdana" pitchFamily="34" charset="0"/>
              </a:rPr>
              <a:t>дроби с разными знаменателями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то их сначала</a:t>
            </a:r>
          </a:p>
          <a:p>
            <a:pPr algn="ctr"/>
            <a:r>
              <a:rPr lang="ru-RU" sz="3000" b="1">
                <a:latin typeface="Verdana" pitchFamily="34" charset="0"/>
              </a:rPr>
              <a:t>приводят к общему знаменателю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а затем складывают</a:t>
            </a:r>
          </a:p>
          <a:p>
            <a:pPr algn="ctr"/>
            <a:r>
              <a:rPr lang="ru-RU" sz="3000" b="1">
                <a:latin typeface="Verdana" pitchFamily="34" charset="0"/>
              </a:rPr>
              <a:t>по правилу сложения дробей</a:t>
            </a:r>
          </a:p>
          <a:p>
            <a:pPr algn="ctr"/>
            <a:r>
              <a:rPr lang="ru-RU" sz="3000" b="1">
                <a:latin typeface="Verdana" pitchFamily="34" charset="0"/>
              </a:rPr>
              <a:t>с одинаковыми знаменателями</a:t>
            </a:r>
            <a:r>
              <a:rPr lang="ru-RU" sz="3000">
                <a:latin typeface="Verdana" pitchFamily="34" charset="0"/>
              </a:rPr>
              <a:t>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15364" name="TextBox 22"/>
          <p:cNvSpPr txBox="1">
            <a:spLocks noChangeArrowheads="1"/>
          </p:cNvSpPr>
          <p:nvPr/>
        </p:nvSpPr>
        <p:spPr bwMode="auto">
          <a:xfrm>
            <a:off x="773113" y="4551363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5365" name="TextBox 24"/>
          <p:cNvSpPr txBox="1">
            <a:spLocks noChangeArrowheads="1"/>
          </p:cNvSpPr>
          <p:nvPr/>
        </p:nvSpPr>
        <p:spPr bwMode="auto">
          <a:xfrm>
            <a:off x="773113" y="563086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0000FF"/>
              </a:solidFill>
              <a:latin typeface="Verdana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74700" y="57753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7" name="TextBox 26"/>
          <p:cNvSpPr txBox="1">
            <a:spLocks noChangeArrowheads="1"/>
          </p:cNvSpPr>
          <p:nvPr/>
        </p:nvSpPr>
        <p:spPr bwMode="auto">
          <a:xfrm>
            <a:off x="34925" y="4508500"/>
            <a:ext cx="216058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3</a:t>
            </a:r>
            <a:r>
              <a:rPr lang="en-US" sz="5000" b="1">
                <a:latin typeface="Verdana" pitchFamily="34" charset="0"/>
              </a:rPr>
              <a:t>/</a:t>
            </a:r>
          </a:p>
        </p:txBody>
      </p:sp>
      <p:sp>
        <p:nvSpPr>
          <p:cNvPr id="15368" name="TextBox 27"/>
          <p:cNvSpPr txBox="1">
            <a:spLocks noChangeArrowheads="1"/>
          </p:cNvSpPr>
          <p:nvPr/>
        </p:nvSpPr>
        <p:spPr bwMode="auto">
          <a:xfrm>
            <a:off x="1709738" y="5056188"/>
            <a:ext cx="11699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46363" y="4551363"/>
            <a:ext cx="15113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70" name="TextBox 35"/>
          <p:cNvSpPr txBox="1">
            <a:spLocks noChangeArrowheads="1"/>
          </p:cNvSpPr>
          <p:nvPr/>
        </p:nvSpPr>
        <p:spPr bwMode="auto">
          <a:xfrm>
            <a:off x="2646363" y="56308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F4D10"/>
                </a:solidFill>
                <a:latin typeface="Verdana" pitchFamily="34" charset="0"/>
              </a:rPr>
              <a:t>9</a:t>
            </a:r>
            <a:endParaRPr lang="en-US" sz="8000" b="1">
              <a:solidFill>
                <a:srgbClr val="0F4D10"/>
              </a:solidFill>
              <a:latin typeface="Verdana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717800" y="5775325"/>
            <a:ext cx="7556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2" name="TextBox 42"/>
          <p:cNvSpPr txBox="1">
            <a:spLocks noChangeArrowheads="1"/>
          </p:cNvSpPr>
          <p:nvPr/>
        </p:nvSpPr>
        <p:spPr bwMode="auto">
          <a:xfrm>
            <a:off x="3509963" y="5053013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5373" name="TextBox 47"/>
          <p:cNvSpPr txBox="1">
            <a:spLocks noChangeArrowheads="1"/>
          </p:cNvSpPr>
          <p:nvPr/>
        </p:nvSpPr>
        <p:spPr bwMode="auto">
          <a:xfrm>
            <a:off x="4535488" y="4551363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6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5374" name="TextBox 48"/>
          <p:cNvSpPr txBox="1">
            <a:spLocks noChangeArrowheads="1"/>
          </p:cNvSpPr>
          <p:nvPr/>
        </p:nvSpPr>
        <p:spPr bwMode="auto">
          <a:xfrm>
            <a:off x="4535488" y="563086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F4D10"/>
                </a:solidFill>
                <a:latin typeface="Verdana" pitchFamily="34" charset="0"/>
              </a:rPr>
              <a:t>9</a:t>
            </a:r>
            <a:endParaRPr lang="en-US" sz="8000" b="1">
              <a:solidFill>
                <a:srgbClr val="0F4D10"/>
              </a:solidFill>
              <a:latin typeface="Verdana" pitchFamily="34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4537075" y="57753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6" name="TextBox 51"/>
          <p:cNvSpPr txBox="1">
            <a:spLocks noChangeArrowheads="1"/>
          </p:cNvSpPr>
          <p:nvPr/>
        </p:nvSpPr>
        <p:spPr bwMode="auto">
          <a:xfrm>
            <a:off x="5472113" y="5056188"/>
            <a:ext cx="11699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08738" y="4551363"/>
            <a:ext cx="15113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78" name="TextBox 53"/>
          <p:cNvSpPr txBox="1">
            <a:spLocks noChangeArrowheads="1"/>
          </p:cNvSpPr>
          <p:nvPr/>
        </p:nvSpPr>
        <p:spPr bwMode="auto">
          <a:xfrm>
            <a:off x="6408738" y="56308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F4D10"/>
                </a:solidFill>
                <a:latin typeface="Verdana" pitchFamily="34" charset="0"/>
              </a:rPr>
              <a:t>9</a:t>
            </a:r>
            <a:endParaRPr lang="en-US" sz="8000" b="1">
              <a:solidFill>
                <a:srgbClr val="0F4D10"/>
              </a:solidFill>
              <a:latin typeface="Verdana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6480175" y="5775325"/>
            <a:ext cx="7556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0" name="TextBox 55"/>
          <p:cNvSpPr txBox="1">
            <a:spLocks noChangeArrowheads="1"/>
          </p:cNvSpPr>
          <p:nvPr/>
        </p:nvSpPr>
        <p:spPr bwMode="auto">
          <a:xfrm>
            <a:off x="7272338" y="5053013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5381" name="TextBox 56"/>
          <p:cNvSpPr txBox="1">
            <a:spLocks noChangeArrowheads="1"/>
          </p:cNvSpPr>
          <p:nvPr/>
        </p:nvSpPr>
        <p:spPr bwMode="auto">
          <a:xfrm>
            <a:off x="8118475" y="4551363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8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5382" name="TextBox 57"/>
          <p:cNvSpPr txBox="1">
            <a:spLocks noChangeArrowheads="1"/>
          </p:cNvSpPr>
          <p:nvPr/>
        </p:nvSpPr>
        <p:spPr bwMode="auto">
          <a:xfrm>
            <a:off x="8118475" y="56308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F4D10"/>
                </a:solidFill>
                <a:latin typeface="Verdana" pitchFamily="34" charset="0"/>
              </a:rPr>
              <a:t>9</a:t>
            </a:r>
            <a:endParaRPr lang="en-US" sz="8000" b="1">
              <a:solidFill>
                <a:srgbClr val="0F4D10"/>
              </a:solidFill>
              <a:latin typeface="Verdana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8191500" y="5775325"/>
            <a:ext cx="7556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4" name="TextBox 29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77"/>
          <p:cNvSpPr txBox="1">
            <a:spLocks noChangeArrowheads="1"/>
          </p:cNvSpPr>
          <p:nvPr/>
        </p:nvSpPr>
        <p:spPr bwMode="auto">
          <a:xfrm>
            <a:off x="8172450" y="4868863"/>
            <a:ext cx="15128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a</a:t>
            </a:r>
          </a:p>
        </p:txBody>
      </p:sp>
      <p:pic>
        <p:nvPicPr>
          <p:cNvPr id="16386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Свойства сложения дробей</a:t>
            </a:r>
          </a:p>
        </p:txBody>
      </p:sp>
      <p:sp>
        <p:nvSpPr>
          <p:cNvPr id="16388" name="TextBox 12"/>
          <p:cNvSpPr txBox="1">
            <a:spLocks noChangeArrowheads="1"/>
          </p:cNvSpPr>
          <p:nvPr/>
        </p:nvSpPr>
        <p:spPr bwMode="auto">
          <a:xfrm>
            <a:off x="250825" y="1254125"/>
            <a:ext cx="8642350" cy="1476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Verdana" pitchFamily="34" charset="0"/>
              </a:rPr>
              <a:t>Для дробей, как и для натуральных чисел, верны </a:t>
            </a:r>
            <a:r>
              <a:rPr lang="ru-RU" sz="3000" b="1">
                <a:latin typeface="Verdana" pitchFamily="34" charset="0"/>
              </a:rPr>
              <a:t>переместительное</a:t>
            </a:r>
          </a:p>
          <a:p>
            <a:r>
              <a:rPr lang="ru-RU" sz="3000">
                <a:latin typeface="Verdana" pitchFamily="34" charset="0"/>
              </a:rPr>
              <a:t>и </a:t>
            </a:r>
            <a:r>
              <a:rPr lang="ru-RU" sz="3000" b="1">
                <a:latin typeface="Verdana" pitchFamily="34" charset="0"/>
              </a:rPr>
              <a:t>сочетательное свойства сложения</a:t>
            </a:r>
            <a:r>
              <a:rPr lang="ru-RU" sz="3000">
                <a:latin typeface="Verdana" pitchFamily="34" charset="0"/>
              </a:rPr>
              <a:t>:</a:t>
            </a:r>
          </a:p>
        </p:txBody>
      </p:sp>
      <p:sp>
        <p:nvSpPr>
          <p:cNvPr id="16389" name="TextBox 22"/>
          <p:cNvSpPr txBox="1">
            <a:spLocks noChangeArrowheads="1"/>
          </p:cNvSpPr>
          <p:nvPr/>
        </p:nvSpPr>
        <p:spPr bwMode="auto">
          <a:xfrm>
            <a:off x="1187450" y="2565400"/>
            <a:ext cx="1512888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m</a:t>
            </a:r>
          </a:p>
        </p:txBody>
      </p:sp>
      <p:sp>
        <p:nvSpPr>
          <p:cNvPr id="16390" name="TextBox 24"/>
          <p:cNvSpPr txBox="1">
            <a:spLocks noChangeArrowheads="1"/>
          </p:cNvSpPr>
          <p:nvPr/>
        </p:nvSpPr>
        <p:spPr bwMode="auto">
          <a:xfrm>
            <a:off x="1331913" y="3644900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314450" y="3789363"/>
            <a:ext cx="1008063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2" name="TextBox 27"/>
          <p:cNvSpPr txBox="1">
            <a:spLocks noChangeArrowheads="1"/>
          </p:cNvSpPr>
          <p:nvPr/>
        </p:nvSpPr>
        <p:spPr bwMode="auto">
          <a:xfrm>
            <a:off x="2249488" y="3068638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86113" y="2565400"/>
            <a:ext cx="1511300" cy="132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186113" y="3644900"/>
            <a:ext cx="2016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3257550" y="3789363"/>
            <a:ext cx="757238" cy="0"/>
          </a:xfrm>
          <a:prstGeom prst="line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6" name="TextBox 42"/>
          <p:cNvSpPr txBox="1">
            <a:spLocks noChangeArrowheads="1"/>
          </p:cNvSpPr>
          <p:nvPr/>
        </p:nvSpPr>
        <p:spPr bwMode="auto">
          <a:xfrm>
            <a:off x="4049713" y="3067050"/>
            <a:ext cx="11715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76825" y="2565400"/>
            <a:ext cx="1511300" cy="132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076825" y="3644900"/>
            <a:ext cx="1169988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5076825" y="3789363"/>
            <a:ext cx="1008063" cy="0"/>
          </a:xfrm>
          <a:prstGeom prst="line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0" name="TextBox 51"/>
          <p:cNvSpPr txBox="1">
            <a:spLocks noChangeArrowheads="1"/>
          </p:cNvSpPr>
          <p:nvPr/>
        </p:nvSpPr>
        <p:spPr bwMode="auto">
          <a:xfrm>
            <a:off x="6011863" y="3068638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6401" name="TextBox 52"/>
          <p:cNvSpPr txBox="1">
            <a:spLocks noChangeArrowheads="1"/>
          </p:cNvSpPr>
          <p:nvPr/>
        </p:nvSpPr>
        <p:spPr bwMode="auto">
          <a:xfrm>
            <a:off x="6948488" y="2565400"/>
            <a:ext cx="15113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m</a:t>
            </a:r>
          </a:p>
        </p:txBody>
      </p:sp>
      <p:sp>
        <p:nvSpPr>
          <p:cNvPr id="16402" name="TextBox 53"/>
          <p:cNvSpPr txBox="1">
            <a:spLocks noChangeArrowheads="1"/>
          </p:cNvSpPr>
          <p:nvPr/>
        </p:nvSpPr>
        <p:spPr bwMode="auto">
          <a:xfrm>
            <a:off x="7164388" y="3644900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7019925" y="3789363"/>
            <a:ext cx="1081088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4" name="TextBox 29"/>
          <p:cNvSpPr txBox="1">
            <a:spLocks noChangeArrowheads="1"/>
          </p:cNvSpPr>
          <p:nvPr/>
        </p:nvSpPr>
        <p:spPr bwMode="auto">
          <a:xfrm>
            <a:off x="160338" y="4797425"/>
            <a:ext cx="15128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m</a:t>
            </a:r>
          </a:p>
        </p:txBody>
      </p:sp>
      <p:sp>
        <p:nvSpPr>
          <p:cNvPr id="16405" name="TextBox 30"/>
          <p:cNvSpPr txBox="1">
            <a:spLocks noChangeArrowheads="1"/>
          </p:cNvSpPr>
          <p:nvPr/>
        </p:nvSpPr>
        <p:spPr bwMode="auto">
          <a:xfrm>
            <a:off x="304800" y="5634038"/>
            <a:ext cx="1171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n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87338" y="5778500"/>
            <a:ext cx="7381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7" name="TextBox 32"/>
          <p:cNvSpPr txBox="1">
            <a:spLocks noChangeArrowheads="1"/>
          </p:cNvSpPr>
          <p:nvPr/>
        </p:nvSpPr>
        <p:spPr bwMode="auto">
          <a:xfrm>
            <a:off x="1025525" y="5229225"/>
            <a:ext cx="1169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+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6408" name="TextBox 38"/>
          <p:cNvSpPr txBox="1">
            <a:spLocks noChangeArrowheads="1"/>
          </p:cNvSpPr>
          <p:nvPr/>
        </p:nvSpPr>
        <p:spPr bwMode="auto">
          <a:xfrm>
            <a:off x="4140200" y="5221288"/>
            <a:ext cx="1169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=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6409" name="TextBox 50"/>
          <p:cNvSpPr txBox="1">
            <a:spLocks noChangeArrowheads="1"/>
          </p:cNvSpPr>
          <p:nvPr/>
        </p:nvSpPr>
        <p:spPr bwMode="auto">
          <a:xfrm>
            <a:off x="1889125" y="4860925"/>
            <a:ext cx="15113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k</a:t>
            </a:r>
          </a:p>
        </p:txBody>
      </p:sp>
      <p:sp>
        <p:nvSpPr>
          <p:cNvPr id="16410" name="TextBox 59"/>
          <p:cNvSpPr txBox="1">
            <a:spLocks noChangeArrowheads="1"/>
          </p:cNvSpPr>
          <p:nvPr/>
        </p:nvSpPr>
        <p:spPr bwMode="auto">
          <a:xfrm>
            <a:off x="1889125" y="5634038"/>
            <a:ext cx="1169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b</a:t>
            </a: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871663" y="5778500"/>
            <a:ext cx="7381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Левая фигурная скобка 4"/>
          <p:cNvSpPr/>
          <p:nvPr/>
        </p:nvSpPr>
        <p:spPr>
          <a:xfrm>
            <a:off x="88900" y="5040313"/>
            <a:ext cx="287338" cy="1484312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ru-RU"/>
              <a:t>(</a:t>
            </a:r>
          </a:p>
        </p:txBody>
      </p:sp>
      <p:sp>
        <p:nvSpPr>
          <p:cNvPr id="62" name="Левая фигурная скобка 61"/>
          <p:cNvSpPr/>
          <p:nvPr/>
        </p:nvSpPr>
        <p:spPr>
          <a:xfrm rot="10800000">
            <a:off x="2536825" y="5040313"/>
            <a:ext cx="288925" cy="1484312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414" name="TextBox 62"/>
          <p:cNvSpPr txBox="1">
            <a:spLocks noChangeArrowheads="1"/>
          </p:cNvSpPr>
          <p:nvPr/>
        </p:nvSpPr>
        <p:spPr bwMode="auto">
          <a:xfrm>
            <a:off x="2806700" y="5229225"/>
            <a:ext cx="1169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+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6415" name="TextBox 63"/>
          <p:cNvSpPr txBox="1">
            <a:spLocks noChangeArrowheads="1"/>
          </p:cNvSpPr>
          <p:nvPr/>
        </p:nvSpPr>
        <p:spPr bwMode="auto">
          <a:xfrm>
            <a:off x="3563938" y="4868863"/>
            <a:ext cx="15128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a</a:t>
            </a:r>
          </a:p>
        </p:txBody>
      </p:sp>
      <p:sp>
        <p:nvSpPr>
          <p:cNvPr id="16416" name="TextBox 64"/>
          <p:cNvSpPr txBox="1">
            <a:spLocks noChangeArrowheads="1"/>
          </p:cNvSpPr>
          <p:nvPr/>
        </p:nvSpPr>
        <p:spPr bwMode="auto">
          <a:xfrm>
            <a:off x="3617913" y="5641975"/>
            <a:ext cx="1169987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z</a:t>
            </a: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flipV="1">
            <a:off x="3635375" y="5783263"/>
            <a:ext cx="6032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8" name="TextBox 66"/>
          <p:cNvSpPr txBox="1">
            <a:spLocks noChangeArrowheads="1"/>
          </p:cNvSpPr>
          <p:nvPr/>
        </p:nvSpPr>
        <p:spPr bwMode="auto">
          <a:xfrm>
            <a:off x="4859338" y="4797425"/>
            <a:ext cx="15128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m</a:t>
            </a:r>
          </a:p>
        </p:txBody>
      </p:sp>
      <p:sp>
        <p:nvSpPr>
          <p:cNvPr id="16419" name="TextBox 67"/>
          <p:cNvSpPr txBox="1">
            <a:spLocks noChangeArrowheads="1"/>
          </p:cNvSpPr>
          <p:nvPr/>
        </p:nvSpPr>
        <p:spPr bwMode="auto">
          <a:xfrm>
            <a:off x="4984750" y="5634038"/>
            <a:ext cx="1171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n</a:t>
            </a: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5003800" y="5778500"/>
            <a:ext cx="7381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21" name="TextBox 69"/>
          <p:cNvSpPr txBox="1">
            <a:spLocks noChangeArrowheads="1"/>
          </p:cNvSpPr>
          <p:nvPr/>
        </p:nvSpPr>
        <p:spPr bwMode="auto">
          <a:xfrm>
            <a:off x="5724525" y="5229225"/>
            <a:ext cx="1169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+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6422" name="TextBox 71"/>
          <p:cNvSpPr txBox="1">
            <a:spLocks noChangeArrowheads="1"/>
          </p:cNvSpPr>
          <p:nvPr/>
        </p:nvSpPr>
        <p:spPr bwMode="auto">
          <a:xfrm>
            <a:off x="6804025" y="4860925"/>
            <a:ext cx="15128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k</a:t>
            </a:r>
          </a:p>
        </p:txBody>
      </p:sp>
      <p:sp>
        <p:nvSpPr>
          <p:cNvPr id="16423" name="TextBox 72"/>
          <p:cNvSpPr txBox="1">
            <a:spLocks noChangeArrowheads="1"/>
          </p:cNvSpPr>
          <p:nvPr/>
        </p:nvSpPr>
        <p:spPr bwMode="auto">
          <a:xfrm>
            <a:off x="6804025" y="5634038"/>
            <a:ext cx="1171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b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6786563" y="5778500"/>
            <a:ext cx="7381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Левая фигурная скобка 74"/>
          <p:cNvSpPr/>
          <p:nvPr/>
        </p:nvSpPr>
        <p:spPr>
          <a:xfrm>
            <a:off x="6516688" y="5040313"/>
            <a:ext cx="287337" cy="1484312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6" name="Левая фигурная скобка 75"/>
          <p:cNvSpPr/>
          <p:nvPr/>
        </p:nvSpPr>
        <p:spPr>
          <a:xfrm rot="10800000">
            <a:off x="8748713" y="5040313"/>
            <a:ext cx="287337" cy="1484312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427" name="TextBox 76"/>
          <p:cNvSpPr txBox="1">
            <a:spLocks noChangeArrowheads="1"/>
          </p:cNvSpPr>
          <p:nvPr/>
        </p:nvSpPr>
        <p:spPr bwMode="auto">
          <a:xfrm>
            <a:off x="7451725" y="5229225"/>
            <a:ext cx="1171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+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6428" name="TextBox 78"/>
          <p:cNvSpPr txBox="1">
            <a:spLocks noChangeArrowheads="1"/>
          </p:cNvSpPr>
          <p:nvPr/>
        </p:nvSpPr>
        <p:spPr bwMode="auto">
          <a:xfrm>
            <a:off x="8226425" y="5641975"/>
            <a:ext cx="1169988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z</a:t>
            </a:r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 flipV="1">
            <a:off x="8243888" y="5783263"/>
            <a:ext cx="6032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30" name="TextBox 55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Сумма смешанных дробей</a:t>
            </a:r>
          </a:p>
        </p:txBody>
      </p:sp>
      <p:sp>
        <p:nvSpPr>
          <p:cNvPr id="17411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Сумму смешанных дробей можно найти, записав их в виде неправильных дробей. </a:t>
            </a:r>
          </a:p>
        </p:txBody>
      </p:sp>
      <p:sp>
        <p:nvSpPr>
          <p:cNvPr id="17412" name="TextBox 36"/>
          <p:cNvSpPr txBox="1">
            <a:spLocks noChangeArrowheads="1"/>
          </p:cNvSpPr>
          <p:nvPr/>
        </p:nvSpPr>
        <p:spPr bwMode="auto">
          <a:xfrm>
            <a:off x="250825" y="24495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При этом мы будем действовать так же,</a:t>
            </a:r>
          </a:p>
          <a:p>
            <a:pPr algn="ctr"/>
            <a:r>
              <a:rPr lang="ru-RU" sz="3000">
                <a:latin typeface="Verdana" pitchFamily="34" charset="0"/>
              </a:rPr>
              <a:t>как при сложении правильных дробей.</a:t>
            </a:r>
          </a:p>
        </p:txBody>
      </p:sp>
      <p:sp>
        <p:nvSpPr>
          <p:cNvPr id="17413" name="TextBox 38"/>
          <p:cNvSpPr txBox="1">
            <a:spLocks noChangeArrowheads="1"/>
          </p:cNvSpPr>
          <p:nvPr/>
        </p:nvSpPr>
        <p:spPr bwMode="auto">
          <a:xfrm>
            <a:off x="250825" y="363696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Однако в этом случае</a:t>
            </a:r>
            <a:r>
              <a:rPr lang="en-US" sz="3000">
                <a:latin typeface="Verdana" pitchFamily="34" charset="0"/>
              </a:rPr>
              <a:t> </a:t>
            </a:r>
            <a:r>
              <a:rPr lang="ru-RU" sz="3000" b="1">
                <a:latin typeface="Verdana" pitchFamily="34" charset="0"/>
              </a:rPr>
              <a:t>вычисления</a:t>
            </a:r>
            <a:endParaRPr lang="en-US" sz="3000" b="1">
              <a:latin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</a:rPr>
              <a:t>могут быть</a:t>
            </a:r>
            <a:r>
              <a:rPr lang="en-US" sz="3000">
                <a:latin typeface="Verdana" pitchFamily="34" charset="0"/>
              </a:rPr>
              <a:t> </a:t>
            </a:r>
            <a:r>
              <a:rPr lang="ru-RU" sz="3000">
                <a:latin typeface="Verdana" pitchFamily="34" charset="0"/>
              </a:rPr>
              <a:t>громоздкими, трудоёмкими.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17414" name="TextBox 39"/>
          <p:cNvSpPr txBox="1">
            <a:spLocks noChangeArrowheads="1"/>
          </p:cNvSpPr>
          <p:nvPr/>
        </p:nvSpPr>
        <p:spPr bwMode="auto">
          <a:xfrm>
            <a:off x="250825" y="4833938"/>
            <a:ext cx="8642350" cy="1938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Поэтому </a:t>
            </a:r>
            <a:r>
              <a:rPr lang="ru-RU" sz="3000" b="1">
                <a:latin typeface="Verdana" pitchFamily="34" charset="0"/>
              </a:rPr>
              <a:t>для удобства вычислений </a:t>
            </a:r>
            <a:r>
              <a:rPr lang="ru-RU" sz="3000">
                <a:latin typeface="Verdana" pitchFamily="34" charset="0"/>
              </a:rPr>
              <a:t>обычно </a:t>
            </a:r>
            <a:r>
              <a:rPr lang="ru-RU" sz="3000" b="1">
                <a:latin typeface="Verdana" pitchFamily="34" charset="0"/>
              </a:rPr>
              <a:t>используют другой способ</a:t>
            </a:r>
            <a:r>
              <a:rPr lang="ru-RU" sz="3000">
                <a:latin typeface="Verdana" pitchFamily="34" charset="0"/>
              </a:rPr>
              <a:t>, основанный на</a:t>
            </a:r>
            <a:endParaRPr lang="en-US" sz="3000">
              <a:latin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</a:rPr>
              <a:t>свойствах действия сложения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sp>
        <p:nvSpPr>
          <p:cNvPr id="17415" name="TextBox 10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Сумма смешанных дробей</a:t>
            </a:r>
          </a:p>
        </p:txBody>
      </p:sp>
      <p:sp>
        <p:nvSpPr>
          <p:cNvPr id="18435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Для дробей справедливы переместительное и сочетательное свойства сложения: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8172450" y="4868863"/>
            <a:ext cx="15128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a</a:t>
            </a:r>
          </a:p>
        </p:txBody>
      </p:sp>
      <p:sp>
        <p:nvSpPr>
          <p:cNvPr id="18437" name="TextBox 10"/>
          <p:cNvSpPr txBox="1">
            <a:spLocks noChangeArrowheads="1"/>
          </p:cNvSpPr>
          <p:nvPr/>
        </p:nvSpPr>
        <p:spPr bwMode="auto">
          <a:xfrm>
            <a:off x="1187450" y="2565400"/>
            <a:ext cx="1512888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m</a:t>
            </a:r>
          </a:p>
        </p:txBody>
      </p:sp>
      <p:sp>
        <p:nvSpPr>
          <p:cNvPr id="18438" name="TextBox 11"/>
          <p:cNvSpPr txBox="1">
            <a:spLocks noChangeArrowheads="1"/>
          </p:cNvSpPr>
          <p:nvPr/>
        </p:nvSpPr>
        <p:spPr bwMode="auto">
          <a:xfrm>
            <a:off x="1331913" y="3644900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314450" y="3789363"/>
            <a:ext cx="1008063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TextBox 13"/>
          <p:cNvSpPr txBox="1">
            <a:spLocks noChangeArrowheads="1"/>
          </p:cNvSpPr>
          <p:nvPr/>
        </p:nvSpPr>
        <p:spPr bwMode="auto">
          <a:xfrm>
            <a:off x="2249488" y="3068638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86113" y="2565400"/>
            <a:ext cx="1511300" cy="132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86113" y="3644900"/>
            <a:ext cx="2016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257550" y="3789363"/>
            <a:ext cx="757238" cy="0"/>
          </a:xfrm>
          <a:prstGeom prst="line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4" name="TextBox 18"/>
          <p:cNvSpPr txBox="1">
            <a:spLocks noChangeArrowheads="1"/>
          </p:cNvSpPr>
          <p:nvPr/>
        </p:nvSpPr>
        <p:spPr bwMode="auto">
          <a:xfrm>
            <a:off x="4049713" y="3067050"/>
            <a:ext cx="11715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76825" y="2565400"/>
            <a:ext cx="1511300" cy="132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76825" y="3644900"/>
            <a:ext cx="1169988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5076825" y="3789363"/>
            <a:ext cx="1008063" cy="0"/>
          </a:xfrm>
          <a:prstGeom prst="line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8" name="TextBox 22"/>
          <p:cNvSpPr txBox="1">
            <a:spLocks noChangeArrowheads="1"/>
          </p:cNvSpPr>
          <p:nvPr/>
        </p:nvSpPr>
        <p:spPr bwMode="auto">
          <a:xfrm>
            <a:off x="6011863" y="3068638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49" name="TextBox 23"/>
          <p:cNvSpPr txBox="1">
            <a:spLocks noChangeArrowheads="1"/>
          </p:cNvSpPr>
          <p:nvPr/>
        </p:nvSpPr>
        <p:spPr bwMode="auto">
          <a:xfrm>
            <a:off x="6948488" y="2565400"/>
            <a:ext cx="15113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m</a:t>
            </a:r>
          </a:p>
        </p:txBody>
      </p:sp>
      <p:sp>
        <p:nvSpPr>
          <p:cNvPr id="18450" name="TextBox 24"/>
          <p:cNvSpPr txBox="1">
            <a:spLocks noChangeArrowheads="1"/>
          </p:cNvSpPr>
          <p:nvPr/>
        </p:nvSpPr>
        <p:spPr bwMode="auto">
          <a:xfrm>
            <a:off x="7164388" y="3644900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019925" y="3789363"/>
            <a:ext cx="1081088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2" name="TextBox 26"/>
          <p:cNvSpPr txBox="1">
            <a:spLocks noChangeArrowheads="1"/>
          </p:cNvSpPr>
          <p:nvPr/>
        </p:nvSpPr>
        <p:spPr bwMode="auto">
          <a:xfrm>
            <a:off x="160338" y="4797425"/>
            <a:ext cx="15128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m</a:t>
            </a:r>
          </a:p>
        </p:txBody>
      </p:sp>
      <p:sp>
        <p:nvSpPr>
          <p:cNvPr id="18453" name="TextBox 27"/>
          <p:cNvSpPr txBox="1">
            <a:spLocks noChangeArrowheads="1"/>
          </p:cNvSpPr>
          <p:nvPr/>
        </p:nvSpPr>
        <p:spPr bwMode="auto">
          <a:xfrm>
            <a:off x="304800" y="5634038"/>
            <a:ext cx="1171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n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287338" y="5778500"/>
            <a:ext cx="7381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5" name="TextBox 29"/>
          <p:cNvSpPr txBox="1">
            <a:spLocks noChangeArrowheads="1"/>
          </p:cNvSpPr>
          <p:nvPr/>
        </p:nvSpPr>
        <p:spPr bwMode="auto">
          <a:xfrm>
            <a:off x="1025525" y="5229225"/>
            <a:ext cx="1169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+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8456" name="TextBox 30"/>
          <p:cNvSpPr txBox="1">
            <a:spLocks noChangeArrowheads="1"/>
          </p:cNvSpPr>
          <p:nvPr/>
        </p:nvSpPr>
        <p:spPr bwMode="auto">
          <a:xfrm>
            <a:off x="4140200" y="5221288"/>
            <a:ext cx="1169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=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8457" name="TextBox 31"/>
          <p:cNvSpPr txBox="1">
            <a:spLocks noChangeArrowheads="1"/>
          </p:cNvSpPr>
          <p:nvPr/>
        </p:nvSpPr>
        <p:spPr bwMode="auto">
          <a:xfrm>
            <a:off x="1889125" y="4860925"/>
            <a:ext cx="15113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k</a:t>
            </a:r>
          </a:p>
        </p:txBody>
      </p:sp>
      <p:sp>
        <p:nvSpPr>
          <p:cNvPr id="18458" name="TextBox 32"/>
          <p:cNvSpPr txBox="1">
            <a:spLocks noChangeArrowheads="1"/>
          </p:cNvSpPr>
          <p:nvPr/>
        </p:nvSpPr>
        <p:spPr bwMode="auto">
          <a:xfrm>
            <a:off x="1889125" y="5634038"/>
            <a:ext cx="6937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b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1871663" y="5778500"/>
            <a:ext cx="7381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60" name="TextBox 37"/>
          <p:cNvSpPr txBox="1">
            <a:spLocks noChangeArrowheads="1"/>
          </p:cNvSpPr>
          <p:nvPr/>
        </p:nvSpPr>
        <p:spPr bwMode="auto">
          <a:xfrm>
            <a:off x="2806700" y="5229225"/>
            <a:ext cx="1169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+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8461" name="TextBox 40"/>
          <p:cNvSpPr txBox="1">
            <a:spLocks noChangeArrowheads="1"/>
          </p:cNvSpPr>
          <p:nvPr/>
        </p:nvSpPr>
        <p:spPr bwMode="auto">
          <a:xfrm>
            <a:off x="3563938" y="4868863"/>
            <a:ext cx="15128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a</a:t>
            </a:r>
          </a:p>
        </p:txBody>
      </p:sp>
      <p:sp>
        <p:nvSpPr>
          <p:cNvPr id="18462" name="TextBox 41"/>
          <p:cNvSpPr txBox="1">
            <a:spLocks noChangeArrowheads="1"/>
          </p:cNvSpPr>
          <p:nvPr/>
        </p:nvSpPr>
        <p:spPr bwMode="auto">
          <a:xfrm>
            <a:off x="3617913" y="5641975"/>
            <a:ext cx="1169987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z</a:t>
            </a: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V="1">
            <a:off x="3635375" y="5783263"/>
            <a:ext cx="6032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64" name="TextBox 43"/>
          <p:cNvSpPr txBox="1">
            <a:spLocks noChangeArrowheads="1"/>
          </p:cNvSpPr>
          <p:nvPr/>
        </p:nvSpPr>
        <p:spPr bwMode="auto">
          <a:xfrm>
            <a:off x="4859338" y="4797425"/>
            <a:ext cx="15128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m</a:t>
            </a:r>
          </a:p>
        </p:txBody>
      </p:sp>
      <p:sp>
        <p:nvSpPr>
          <p:cNvPr id="18465" name="TextBox 44"/>
          <p:cNvSpPr txBox="1">
            <a:spLocks noChangeArrowheads="1"/>
          </p:cNvSpPr>
          <p:nvPr/>
        </p:nvSpPr>
        <p:spPr bwMode="auto">
          <a:xfrm>
            <a:off x="4984750" y="5634038"/>
            <a:ext cx="1171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n</a:t>
            </a: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5003800" y="5778500"/>
            <a:ext cx="7381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67" name="TextBox 46"/>
          <p:cNvSpPr txBox="1">
            <a:spLocks noChangeArrowheads="1"/>
          </p:cNvSpPr>
          <p:nvPr/>
        </p:nvSpPr>
        <p:spPr bwMode="auto">
          <a:xfrm>
            <a:off x="5724525" y="5229225"/>
            <a:ext cx="1169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+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8468" name="TextBox 47"/>
          <p:cNvSpPr txBox="1">
            <a:spLocks noChangeArrowheads="1"/>
          </p:cNvSpPr>
          <p:nvPr/>
        </p:nvSpPr>
        <p:spPr bwMode="auto">
          <a:xfrm>
            <a:off x="6804025" y="4860925"/>
            <a:ext cx="15128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k</a:t>
            </a:r>
          </a:p>
        </p:txBody>
      </p:sp>
      <p:sp>
        <p:nvSpPr>
          <p:cNvPr id="18469" name="TextBox 48"/>
          <p:cNvSpPr txBox="1">
            <a:spLocks noChangeArrowheads="1"/>
          </p:cNvSpPr>
          <p:nvPr/>
        </p:nvSpPr>
        <p:spPr bwMode="auto">
          <a:xfrm>
            <a:off x="6804025" y="5634038"/>
            <a:ext cx="1171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b</a:t>
            </a: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6786563" y="5778500"/>
            <a:ext cx="7381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71" name="TextBox 52"/>
          <p:cNvSpPr txBox="1">
            <a:spLocks noChangeArrowheads="1"/>
          </p:cNvSpPr>
          <p:nvPr/>
        </p:nvSpPr>
        <p:spPr bwMode="auto">
          <a:xfrm>
            <a:off x="7451725" y="5229225"/>
            <a:ext cx="11715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Verdana" pitchFamily="34" charset="0"/>
              </a:rPr>
              <a:t>+</a:t>
            </a:r>
            <a:endParaRPr lang="en-US" sz="6000" b="1">
              <a:latin typeface="Verdana" pitchFamily="34" charset="0"/>
            </a:endParaRPr>
          </a:p>
        </p:txBody>
      </p:sp>
      <p:sp>
        <p:nvSpPr>
          <p:cNvPr id="18472" name="TextBox 53"/>
          <p:cNvSpPr txBox="1">
            <a:spLocks noChangeArrowheads="1"/>
          </p:cNvSpPr>
          <p:nvPr/>
        </p:nvSpPr>
        <p:spPr bwMode="auto">
          <a:xfrm>
            <a:off x="8226425" y="5641975"/>
            <a:ext cx="66675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latin typeface="Verdana" pitchFamily="34" charset="0"/>
              </a:rPr>
              <a:t>z</a:t>
            </a: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V="1">
            <a:off x="8243888" y="5783263"/>
            <a:ext cx="6032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Дуга 55"/>
          <p:cNvSpPr/>
          <p:nvPr/>
        </p:nvSpPr>
        <p:spPr>
          <a:xfrm rot="10800000">
            <a:off x="107950" y="5008563"/>
            <a:ext cx="339725" cy="151606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C00000"/>
              </a:solidFill>
            </a:endParaRPr>
          </a:p>
        </p:txBody>
      </p:sp>
      <p:sp>
        <p:nvSpPr>
          <p:cNvPr id="57" name="Дуга 56"/>
          <p:cNvSpPr/>
          <p:nvPr/>
        </p:nvSpPr>
        <p:spPr>
          <a:xfrm>
            <a:off x="2447925" y="5008563"/>
            <a:ext cx="341313" cy="151606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C00000"/>
              </a:solidFill>
            </a:endParaRPr>
          </a:p>
        </p:txBody>
      </p:sp>
      <p:sp>
        <p:nvSpPr>
          <p:cNvPr id="58" name="Дуга 57"/>
          <p:cNvSpPr/>
          <p:nvPr/>
        </p:nvSpPr>
        <p:spPr>
          <a:xfrm rot="10800000">
            <a:off x="6572250" y="5013325"/>
            <a:ext cx="339725" cy="151765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C00000"/>
              </a:solidFill>
            </a:endParaRPr>
          </a:p>
        </p:txBody>
      </p:sp>
      <p:sp>
        <p:nvSpPr>
          <p:cNvPr id="59" name="Дуга 58"/>
          <p:cNvSpPr/>
          <p:nvPr/>
        </p:nvSpPr>
        <p:spPr>
          <a:xfrm>
            <a:off x="8696325" y="5013325"/>
            <a:ext cx="339725" cy="151765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C00000"/>
              </a:solidFill>
            </a:endParaRPr>
          </a:p>
        </p:txBody>
      </p:sp>
      <p:sp>
        <p:nvSpPr>
          <p:cNvPr id="18478" name="TextBox 50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887538" y="5241925"/>
            <a:ext cx="5348287" cy="1282700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9458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Сумма смешанных дробей</a:t>
            </a:r>
          </a:p>
        </p:txBody>
      </p:sp>
      <p:sp>
        <p:nvSpPr>
          <p:cNvPr id="19460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Вычислим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19461" name="TextBox 55"/>
          <p:cNvSpPr txBox="1">
            <a:spLocks noChangeArrowheads="1"/>
          </p:cNvSpPr>
          <p:nvPr/>
        </p:nvSpPr>
        <p:spPr bwMode="auto">
          <a:xfrm>
            <a:off x="2320925" y="11366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462" name="TextBox 56"/>
          <p:cNvSpPr txBox="1">
            <a:spLocks noChangeArrowheads="1"/>
          </p:cNvSpPr>
          <p:nvPr/>
        </p:nvSpPr>
        <p:spPr bwMode="auto">
          <a:xfrm>
            <a:off x="2268538" y="17129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>
            <a:off x="2320925" y="1822450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4" name="TextBox 58"/>
          <p:cNvSpPr txBox="1">
            <a:spLocks noChangeArrowheads="1"/>
          </p:cNvSpPr>
          <p:nvPr/>
        </p:nvSpPr>
        <p:spPr bwMode="auto">
          <a:xfrm>
            <a:off x="1816100" y="1436688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465" name="TextBox 59"/>
          <p:cNvSpPr txBox="1">
            <a:spLocks noChangeArrowheads="1"/>
          </p:cNvSpPr>
          <p:nvPr/>
        </p:nvSpPr>
        <p:spPr bwMode="auto">
          <a:xfrm>
            <a:off x="2987675" y="144938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466" name="TextBox 60"/>
          <p:cNvSpPr txBox="1">
            <a:spLocks noChangeArrowheads="1"/>
          </p:cNvSpPr>
          <p:nvPr/>
        </p:nvSpPr>
        <p:spPr bwMode="auto">
          <a:xfrm>
            <a:off x="4138613" y="113665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467" name="TextBox 61"/>
          <p:cNvSpPr txBox="1">
            <a:spLocks noChangeArrowheads="1"/>
          </p:cNvSpPr>
          <p:nvPr/>
        </p:nvSpPr>
        <p:spPr bwMode="auto">
          <a:xfrm>
            <a:off x="4084638" y="17129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4138613" y="1822450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9" name="TextBox 63"/>
          <p:cNvSpPr txBox="1">
            <a:spLocks noChangeArrowheads="1"/>
          </p:cNvSpPr>
          <p:nvPr/>
        </p:nvSpPr>
        <p:spPr bwMode="auto">
          <a:xfrm>
            <a:off x="3632200" y="1436688"/>
            <a:ext cx="1065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470" name="TextBox 65"/>
          <p:cNvSpPr txBox="1">
            <a:spLocks noChangeArrowheads="1"/>
          </p:cNvSpPr>
          <p:nvPr/>
        </p:nvSpPr>
        <p:spPr bwMode="auto">
          <a:xfrm>
            <a:off x="612775" y="249237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2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19471" name="TextBox 66"/>
          <p:cNvSpPr txBox="1">
            <a:spLocks noChangeArrowheads="1"/>
          </p:cNvSpPr>
          <p:nvPr/>
        </p:nvSpPr>
        <p:spPr bwMode="auto">
          <a:xfrm>
            <a:off x="558800" y="3068638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13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612775" y="3178175"/>
            <a:ext cx="811213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3" name="TextBox 68"/>
          <p:cNvSpPr txBox="1">
            <a:spLocks noChangeArrowheads="1"/>
          </p:cNvSpPr>
          <p:nvPr/>
        </p:nvSpPr>
        <p:spPr bwMode="auto">
          <a:xfrm>
            <a:off x="107950" y="279241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9474" name="TextBox 69"/>
          <p:cNvSpPr txBox="1">
            <a:spLocks noChangeArrowheads="1"/>
          </p:cNvSpPr>
          <p:nvPr/>
        </p:nvSpPr>
        <p:spPr bwMode="auto">
          <a:xfrm>
            <a:off x="1384300" y="2805113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428875" y="2492375"/>
            <a:ext cx="8128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376488" y="3068638"/>
            <a:ext cx="9715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>
            <a:off x="2430463" y="3178175"/>
            <a:ext cx="809625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8" name="TextBox 73"/>
          <p:cNvSpPr txBox="1">
            <a:spLocks noChangeArrowheads="1"/>
          </p:cNvSpPr>
          <p:nvPr/>
        </p:nvSpPr>
        <p:spPr bwMode="auto">
          <a:xfrm>
            <a:off x="1924050" y="279241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B0F0"/>
                </a:solidFill>
                <a:latin typeface="Verdana" pitchFamily="34" charset="0"/>
              </a:rPr>
              <a:t>3</a:t>
            </a:r>
            <a:endParaRPr lang="en-US" sz="4000" b="1">
              <a:solidFill>
                <a:srgbClr val="00B0F0"/>
              </a:solidFill>
              <a:latin typeface="Verdana" pitchFamily="34" charset="0"/>
            </a:endParaRPr>
          </a:p>
        </p:txBody>
      </p:sp>
      <p:sp>
        <p:nvSpPr>
          <p:cNvPr id="19479" name="TextBox 74"/>
          <p:cNvSpPr txBox="1">
            <a:spLocks noChangeArrowheads="1"/>
          </p:cNvSpPr>
          <p:nvPr/>
        </p:nvSpPr>
        <p:spPr bwMode="auto">
          <a:xfrm>
            <a:off x="3167063" y="2781300"/>
            <a:ext cx="668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76" name="Дуга 75"/>
          <p:cNvSpPr/>
          <p:nvPr/>
        </p:nvSpPr>
        <p:spPr>
          <a:xfrm rot="10800000">
            <a:off x="3743325" y="2673350"/>
            <a:ext cx="341313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81" name="TextBox 76"/>
          <p:cNvSpPr txBox="1">
            <a:spLocks noChangeArrowheads="1"/>
          </p:cNvSpPr>
          <p:nvPr/>
        </p:nvSpPr>
        <p:spPr bwMode="auto">
          <a:xfrm>
            <a:off x="4713288" y="2505075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2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19482" name="TextBox 77"/>
          <p:cNvSpPr txBox="1">
            <a:spLocks noChangeArrowheads="1"/>
          </p:cNvSpPr>
          <p:nvPr/>
        </p:nvSpPr>
        <p:spPr bwMode="auto">
          <a:xfrm>
            <a:off x="4660900" y="30813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13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>
            <a:off x="4714875" y="3190875"/>
            <a:ext cx="809625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84" name="TextBox 79"/>
          <p:cNvSpPr txBox="1">
            <a:spLocks noChangeArrowheads="1"/>
          </p:cNvSpPr>
          <p:nvPr/>
        </p:nvSpPr>
        <p:spPr bwMode="auto">
          <a:xfrm>
            <a:off x="3740150" y="2805113"/>
            <a:ext cx="1065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9485" name="TextBox 80"/>
          <p:cNvSpPr txBox="1">
            <a:spLocks noChangeArrowheads="1"/>
          </p:cNvSpPr>
          <p:nvPr/>
        </p:nvSpPr>
        <p:spPr bwMode="auto">
          <a:xfrm>
            <a:off x="4013200" y="28162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82" name="Дуга 81"/>
          <p:cNvSpPr/>
          <p:nvPr/>
        </p:nvSpPr>
        <p:spPr>
          <a:xfrm>
            <a:off x="5327650" y="2673350"/>
            <a:ext cx="341313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87" name="TextBox 82"/>
          <p:cNvSpPr txBox="1">
            <a:spLocks noChangeArrowheads="1"/>
          </p:cNvSpPr>
          <p:nvPr/>
        </p:nvSpPr>
        <p:spPr bwMode="auto">
          <a:xfrm>
            <a:off x="5580063" y="281622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84" name="Дуга 83"/>
          <p:cNvSpPr/>
          <p:nvPr/>
        </p:nvSpPr>
        <p:spPr>
          <a:xfrm rot="10800000">
            <a:off x="6267450" y="2673350"/>
            <a:ext cx="341313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5" name="TextBox 84"/>
          <p:cNvSpPr txBox="1"/>
          <p:nvPr/>
        </p:nvSpPr>
        <p:spPr>
          <a:xfrm>
            <a:off x="7237413" y="2505075"/>
            <a:ext cx="8112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183438" y="3081338"/>
            <a:ext cx="973137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87" name="Прямая соединительная линия 86"/>
          <p:cNvCxnSpPr/>
          <p:nvPr/>
        </p:nvCxnSpPr>
        <p:spPr>
          <a:xfrm>
            <a:off x="7237413" y="3190875"/>
            <a:ext cx="811212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92" name="TextBox 87"/>
          <p:cNvSpPr txBox="1">
            <a:spLocks noChangeArrowheads="1"/>
          </p:cNvSpPr>
          <p:nvPr/>
        </p:nvSpPr>
        <p:spPr bwMode="auto">
          <a:xfrm>
            <a:off x="6264275" y="280511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B0F0"/>
                </a:solidFill>
                <a:latin typeface="Verdana" pitchFamily="34" charset="0"/>
              </a:rPr>
              <a:t>3</a:t>
            </a:r>
            <a:endParaRPr lang="en-US" sz="4000" b="1">
              <a:solidFill>
                <a:srgbClr val="00B0F0"/>
              </a:solidFill>
              <a:latin typeface="Verdana" pitchFamily="34" charset="0"/>
            </a:endParaRPr>
          </a:p>
        </p:txBody>
      </p:sp>
      <p:sp>
        <p:nvSpPr>
          <p:cNvPr id="19493" name="TextBox 88"/>
          <p:cNvSpPr txBox="1">
            <a:spLocks noChangeArrowheads="1"/>
          </p:cNvSpPr>
          <p:nvPr/>
        </p:nvSpPr>
        <p:spPr bwMode="auto">
          <a:xfrm>
            <a:off x="6535738" y="281622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90" name="Дуга 89"/>
          <p:cNvSpPr/>
          <p:nvPr/>
        </p:nvSpPr>
        <p:spPr>
          <a:xfrm>
            <a:off x="7851775" y="2673350"/>
            <a:ext cx="339725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95" name="TextBox 90"/>
          <p:cNvSpPr txBox="1">
            <a:spLocks noChangeArrowheads="1"/>
          </p:cNvSpPr>
          <p:nvPr/>
        </p:nvSpPr>
        <p:spPr bwMode="auto">
          <a:xfrm>
            <a:off x="8104188" y="281622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496" name="TextBox 91"/>
          <p:cNvSpPr txBox="1">
            <a:spLocks noChangeArrowheads="1"/>
          </p:cNvSpPr>
          <p:nvPr/>
        </p:nvSpPr>
        <p:spPr bwMode="auto">
          <a:xfrm>
            <a:off x="0" y="400526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93" name="Дуга 92"/>
          <p:cNvSpPr/>
          <p:nvPr/>
        </p:nvSpPr>
        <p:spPr>
          <a:xfrm rot="10800000">
            <a:off x="660400" y="3897313"/>
            <a:ext cx="341313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98" name="TextBox 96"/>
          <p:cNvSpPr txBox="1">
            <a:spLocks noChangeArrowheads="1"/>
          </p:cNvSpPr>
          <p:nvPr/>
        </p:nvSpPr>
        <p:spPr bwMode="auto">
          <a:xfrm>
            <a:off x="657225" y="4029075"/>
            <a:ext cx="1065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9499" name="TextBox 97"/>
          <p:cNvSpPr txBox="1">
            <a:spLocks noChangeArrowheads="1"/>
          </p:cNvSpPr>
          <p:nvPr/>
        </p:nvSpPr>
        <p:spPr bwMode="auto">
          <a:xfrm>
            <a:off x="930275" y="4041775"/>
            <a:ext cx="81121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99" name="Дуга 98"/>
          <p:cNvSpPr/>
          <p:nvPr/>
        </p:nvSpPr>
        <p:spPr>
          <a:xfrm>
            <a:off x="1671638" y="3897313"/>
            <a:ext cx="341312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01" name="TextBox 99"/>
          <p:cNvSpPr txBox="1">
            <a:spLocks noChangeArrowheads="1"/>
          </p:cNvSpPr>
          <p:nvPr/>
        </p:nvSpPr>
        <p:spPr bwMode="auto">
          <a:xfrm>
            <a:off x="1927225" y="4041775"/>
            <a:ext cx="81121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1" name="Дуга 100"/>
          <p:cNvSpPr/>
          <p:nvPr/>
        </p:nvSpPr>
        <p:spPr>
          <a:xfrm rot="10800000">
            <a:off x="2611438" y="3897313"/>
            <a:ext cx="339725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" name="TextBox 101"/>
          <p:cNvSpPr txBox="1"/>
          <p:nvPr/>
        </p:nvSpPr>
        <p:spPr>
          <a:xfrm>
            <a:off x="4154488" y="3729038"/>
            <a:ext cx="8112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4102100" y="4305300"/>
            <a:ext cx="9715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4" name="Прямая соединительная линия 103"/>
          <p:cNvCxnSpPr/>
          <p:nvPr/>
        </p:nvCxnSpPr>
        <p:spPr>
          <a:xfrm>
            <a:off x="4154488" y="4414838"/>
            <a:ext cx="811212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06" name="TextBox 104"/>
          <p:cNvSpPr txBox="1">
            <a:spLocks noChangeArrowheads="1"/>
          </p:cNvSpPr>
          <p:nvPr/>
        </p:nvSpPr>
        <p:spPr bwMode="auto">
          <a:xfrm>
            <a:off x="1455738" y="4029075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B0F0"/>
                </a:solidFill>
                <a:latin typeface="Verdana" pitchFamily="34" charset="0"/>
              </a:rPr>
              <a:t>3</a:t>
            </a:r>
            <a:endParaRPr lang="en-US" sz="4000" b="1">
              <a:solidFill>
                <a:srgbClr val="00B0F0"/>
              </a:solidFill>
              <a:latin typeface="Verdana" pitchFamily="34" charset="0"/>
            </a:endParaRPr>
          </a:p>
        </p:txBody>
      </p:sp>
      <p:sp>
        <p:nvSpPr>
          <p:cNvPr id="19507" name="TextBox 105"/>
          <p:cNvSpPr txBox="1">
            <a:spLocks noChangeArrowheads="1"/>
          </p:cNvSpPr>
          <p:nvPr/>
        </p:nvSpPr>
        <p:spPr bwMode="auto">
          <a:xfrm>
            <a:off x="3452813" y="4041775"/>
            <a:ext cx="81121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07" name="Дуга 106"/>
          <p:cNvSpPr/>
          <p:nvPr/>
        </p:nvSpPr>
        <p:spPr>
          <a:xfrm>
            <a:off x="4768850" y="3897313"/>
            <a:ext cx="341313" cy="9509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09" name="TextBox 107"/>
          <p:cNvSpPr txBox="1">
            <a:spLocks noChangeArrowheads="1"/>
          </p:cNvSpPr>
          <p:nvPr/>
        </p:nvSpPr>
        <p:spPr bwMode="auto">
          <a:xfrm>
            <a:off x="5021263" y="4041775"/>
            <a:ext cx="81121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10" name="TextBox 108"/>
          <p:cNvSpPr txBox="1">
            <a:spLocks noChangeArrowheads="1"/>
          </p:cNvSpPr>
          <p:nvPr/>
        </p:nvSpPr>
        <p:spPr bwMode="auto">
          <a:xfrm>
            <a:off x="2789238" y="372903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2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19511" name="TextBox 109"/>
          <p:cNvSpPr txBox="1">
            <a:spLocks noChangeArrowheads="1"/>
          </p:cNvSpPr>
          <p:nvPr/>
        </p:nvSpPr>
        <p:spPr bwMode="auto">
          <a:xfrm>
            <a:off x="2735263" y="4305300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13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cxnSp>
        <p:nvCxnSpPr>
          <p:cNvPr id="111" name="Прямая соединительная линия 110"/>
          <p:cNvCxnSpPr/>
          <p:nvPr/>
        </p:nvCxnSpPr>
        <p:spPr>
          <a:xfrm>
            <a:off x="2789238" y="4414838"/>
            <a:ext cx="8112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13" name="TextBox 116"/>
          <p:cNvSpPr txBox="1">
            <a:spLocks noChangeArrowheads="1"/>
          </p:cNvSpPr>
          <p:nvPr/>
        </p:nvSpPr>
        <p:spPr bwMode="auto">
          <a:xfrm>
            <a:off x="5832475" y="40767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14" name="TextBox 120"/>
          <p:cNvSpPr txBox="1">
            <a:spLocks noChangeArrowheads="1"/>
          </p:cNvSpPr>
          <p:nvPr/>
        </p:nvSpPr>
        <p:spPr bwMode="auto">
          <a:xfrm>
            <a:off x="5561013" y="4076700"/>
            <a:ext cx="531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15" name="TextBox 123"/>
          <p:cNvSpPr txBox="1">
            <a:spLocks noChangeArrowheads="1"/>
          </p:cNvSpPr>
          <p:nvPr/>
        </p:nvSpPr>
        <p:spPr bwMode="auto">
          <a:xfrm>
            <a:off x="7216775" y="407670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16" name="TextBox 124"/>
          <p:cNvSpPr txBox="1">
            <a:spLocks noChangeArrowheads="1"/>
          </p:cNvSpPr>
          <p:nvPr/>
        </p:nvSpPr>
        <p:spPr bwMode="auto">
          <a:xfrm>
            <a:off x="6461125" y="43418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26" name="Прямая соединительная линия 125"/>
          <p:cNvCxnSpPr/>
          <p:nvPr/>
        </p:nvCxnSpPr>
        <p:spPr>
          <a:xfrm>
            <a:off x="6515100" y="4449763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18" name="TextBox 126"/>
          <p:cNvSpPr txBox="1">
            <a:spLocks noChangeArrowheads="1"/>
          </p:cNvSpPr>
          <p:nvPr/>
        </p:nvSpPr>
        <p:spPr bwMode="auto">
          <a:xfrm>
            <a:off x="6513513" y="378936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19" name="TextBox 128"/>
          <p:cNvSpPr txBox="1">
            <a:spLocks noChangeArrowheads="1"/>
          </p:cNvSpPr>
          <p:nvPr/>
        </p:nvSpPr>
        <p:spPr bwMode="auto">
          <a:xfrm>
            <a:off x="7740650" y="4076700"/>
            <a:ext cx="531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20" name="TextBox 130"/>
          <p:cNvSpPr txBox="1">
            <a:spLocks noChangeArrowheads="1"/>
          </p:cNvSpPr>
          <p:nvPr/>
        </p:nvSpPr>
        <p:spPr bwMode="auto">
          <a:xfrm>
            <a:off x="8172450" y="43418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32" name="Прямая соединительная линия 131"/>
          <p:cNvCxnSpPr/>
          <p:nvPr/>
        </p:nvCxnSpPr>
        <p:spPr>
          <a:xfrm>
            <a:off x="8226425" y="4449763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22" name="TextBox 132"/>
          <p:cNvSpPr txBox="1">
            <a:spLocks noChangeArrowheads="1"/>
          </p:cNvSpPr>
          <p:nvPr/>
        </p:nvSpPr>
        <p:spPr bwMode="auto">
          <a:xfrm>
            <a:off x="8224838" y="378936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23" name="TextBox 133"/>
          <p:cNvSpPr txBox="1">
            <a:spLocks noChangeArrowheads="1"/>
          </p:cNvSpPr>
          <p:nvPr/>
        </p:nvSpPr>
        <p:spPr bwMode="auto">
          <a:xfrm>
            <a:off x="2520950" y="52419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24" name="TextBox 134"/>
          <p:cNvSpPr txBox="1">
            <a:spLocks noChangeArrowheads="1"/>
          </p:cNvSpPr>
          <p:nvPr/>
        </p:nvSpPr>
        <p:spPr bwMode="auto">
          <a:xfrm>
            <a:off x="2466975" y="5818188"/>
            <a:ext cx="97313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>
            <a:off x="2520950" y="5926138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26" name="TextBox 136"/>
          <p:cNvSpPr txBox="1">
            <a:spLocks noChangeArrowheads="1"/>
          </p:cNvSpPr>
          <p:nvPr/>
        </p:nvSpPr>
        <p:spPr bwMode="auto">
          <a:xfrm>
            <a:off x="2016125" y="55419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27" name="TextBox 137"/>
          <p:cNvSpPr txBox="1">
            <a:spLocks noChangeArrowheads="1"/>
          </p:cNvSpPr>
          <p:nvPr/>
        </p:nvSpPr>
        <p:spPr bwMode="auto">
          <a:xfrm>
            <a:off x="3187700" y="555307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28" name="TextBox 138"/>
          <p:cNvSpPr txBox="1">
            <a:spLocks noChangeArrowheads="1"/>
          </p:cNvSpPr>
          <p:nvPr/>
        </p:nvSpPr>
        <p:spPr bwMode="auto">
          <a:xfrm>
            <a:off x="4338638" y="524192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29" name="TextBox 139"/>
          <p:cNvSpPr txBox="1">
            <a:spLocks noChangeArrowheads="1"/>
          </p:cNvSpPr>
          <p:nvPr/>
        </p:nvSpPr>
        <p:spPr bwMode="auto">
          <a:xfrm>
            <a:off x="4284663" y="5818188"/>
            <a:ext cx="9715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41" name="Прямая соединительная линия 140"/>
          <p:cNvCxnSpPr/>
          <p:nvPr/>
        </p:nvCxnSpPr>
        <p:spPr>
          <a:xfrm>
            <a:off x="4338638" y="5926138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31" name="TextBox 141"/>
          <p:cNvSpPr txBox="1">
            <a:spLocks noChangeArrowheads="1"/>
          </p:cNvSpPr>
          <p:nvPr/>
        </p:nvSpPr>
        <p:spPr bwMode="auto">
          <a:xfrm>
            <a:off x="3832225" y="55419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32" name="TextBox 142"/>
          <p:cNvSpPr txBox="1">
            <a:spLocks noChangeArrowheads="1"/>
          </p:cNvSpPr>
          <p:nvPr/>
        </p:nvSpPr>
        <p:spPr bwMode="auto">
          <a:xfrm>
            <a:off x="5056188" y="552926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33" name="TextBox 143"/>
          <p:cNvSpPr txBox="1">
            <a:spLocks noChangeArrowheads="1"/>
          </p:cNvSpPr>
          <p:nvPr/>
        </p:nvSpPr>
        <p:spPr bwMode="auto">
          <a:xfrm>
            <a:off x="5688013" y="5553075"/>
            <a:ext cx="531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34" name="TextBox 144"/>
          <p:cNvSpPr txBox="1">
            <a:spLocks noChangeArrowheads="1"/>
          </p:cNvSpPr>
          <p:nvPr/>
        </p:nvSpPr>
        <p:spPr bwMode="auto">
          <a:xfrm>
            <a:off x="6119813" y="5818188"/>
            <a:ext cx="973137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46" name="Прямая соединительная линия 145"/>
          <p:cNvCxnSpPr/>
          <p:nvPr/>
        </p:nvCxnSpPr>
        <p:spPr>
          <a:xfrm>
            <a:off x="6173788" y="5926138"/>
            <a:ext cx="811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36" name="TextBox 146"/>
          <p:cNvSpPr txBox="1">
            <a:spLocks noChangeArrowheads="1"/>
          </p:cNvSpPr>
          <p:nvPr/>
        </p:nvSpPr>
        <p:spPr bwMode="auto">
          <a:xfrm>
            <a:off x="6172200" y="5265738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537" name="TextBox 93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Правило поиска суммы смешанных дробей</a:t>
            </a:r>
          </a:p>
        </p:txBody>
      </p:sp>
      <p:sp>
        <p:nvSpPr>
          <p:cNvPr id="20483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Чтобы сложить смешанные дроби,</a:t>
            </a:r>
          </a:p>
          <a:p>
            <a:pPr algn="ctr"/>
            <a:r>
              <a:rPr lang="ru-RU" sz="3000">
                <a:latin typeface="Verdana" pitchFamily="34" charset="0"/>
              </a:rPr>
              <a:t>можно </a:t>
            </a:r>
            <a:r>
              <a:rPr lang="ru-RU" sz="3000" b="1">
                <a:latin typeface="Verdana" pitchFamily="34" charset="0"/>
              </a:rPr>
              <a:t>сложить отдельно целые</a:t>
            </a:r>
          </a:p>
          <a:p>
            <a:pPr algn="ctr"/>
            <a:r>
              <a:rPr lang="ru-RU" sz="3000">
                <a:latin typeface="Verdana" pitchFamily="34" charset="0"/>
              </a:rPr>
              <a:t>и </a:t>
            </a:r>
            <a:r>
              <a:rPr lang="ru-RU" sz="3000" b="1">
                <a:latin typeface="Verdana" pitchFamily="34" charset="0"/>
              </a:rPr>
              <a:t>отдельно дробные части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sp>
        <p:nvSpPr>
          <p:cNvPr id="20484" name="TextBox 93"/>
          <p:cNvSpPr txBox="1">
            <a:spLocks noChangeArrowheads="1"/>
          </p:cNvSpPr>
          <p:nvPr/>
        </p:nvSpPr>
        <p:spPr bwMode="auto">
          <a:xfrm>
            <a:off x="250825" y="2924175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По этому же правилу складываем</a:t>
            </a:r>
          </a:p>
          <a:p>
            <a:pPr algn="ctr"/>
            <a:r>
              <a:rPr lang="ru-RU" sz="2200">
                <a:latin typeface="Verdana" pitchFamily="34" charset="0"/>
              </a:rPr>
              <a:t>натуральные числа и смешанные дроби,</a:t>
            </a:r>
          </a:p>
          <a:p>
            <a:pPr algn="ctr"/>
            <a:r>
              <a:rPr lang="ru-RU" sz="2200">
                <a:latin typeface="Verdana" pitchFamily="34" charset="0"/>
              </a:rPr>
              <a:t>считая, что </a:t>
            </a:r>
            <a:r>
              <a:rPr lang="ru-RU" sz="2200" b="1">
                <a:latin typeface="Verdana" pitchFamily="34" charset="0"/>
              </a:rPr>
              <a:t>натуральное число</a:t>
            </a:r>
          </a:p>
          <a:p>
            <a:pPr algn="ctr"/>
            <a:r>
              <a:rPr lang="ru-RU" sz="2200" b="1">
                <a:latin typeface="Verdana" pitchFamily="34" charset="0"/>
              </a:rPr>
              <a:t>имеет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дробную часть, равную нулю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1887538" y="4989513"/>
            <a:ext cx="5348287" cy="1284287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6" name="TextBox 113"/>
          <p:cNvSpPr txBox="1">
            <a:spLocks noChangeArrowheads="1"/>
          </p:cNvSpPr>
          <p:nvPr/>
        </p:nvSpPr>
        <p:spPr bwMode="auto">
          <a:xfrm>
            <a:off x="2411413" y="5289550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0487" name="TextBox 114"/>
          <p:cNvSpPr txBox="1">
            <a:spLocks noChangeArrowheads="1"/>
          </p:cNvSpPr>
          <p:nvPr/>
        </p:nvSpPr>
        <p:spPr bwMode="auto">
          <a:xfrm>
            <a:off x="2755900" y="530066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0488" name="TextBox 115"/>
          <p:cNvSpPr txBox="1">
            <a:spLocks noChangeArrowheads="1"/>
          </p:cNvSpPr>
          <p:nvPr/>
        </p:nvSpPr>
        <p:spPr bwMode="auto">
          <a:xfrm>
            <a:off x="3905250" y="498951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0489" name="TextBox 117"/>
          <p:cNvSpPr txBox="1">
            <a:spLocks noChangeArrowheads="1"/>
          </p:cNvSpPr>
          <p:nvPr/>
        </p:nvSpPr>
        <p:spPr bwMode="auto">
          <a:xfrm>
            <a:off x="3852863" y="556577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19" name="Прямая соединительная линия 118"/>
          <p:cNvCxnSpPr/>
          <p:nvPr/>
        </p:nvCxnSpPr>
        <p:spPr>
          <a:xfrm>
            <a:off x="3906838" y="5675313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1" name="TextBox 119"/>
          <p:cNvSpPr txBox="1">
            <a:spLocks noChangeArrowheads="1"/>
          </p:cNvSpPr>
          <p:nvPr/>
        </p:nvSpPr>
        <p:spPr bwMode="auto">
          <a:xfrm>
            <a:off x="3400425" y="5289550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0492" name="TextBox 121"/>
          <p:cNvSpPr txBox="1">
            <a:spLocks noChangeArrowheads="1"/>
          </p:cNvSpPr>
          <p:nvPr/>
        </p:nvSpPr>
        <p:spPr bwMode="auto">
          <a:xfrm>
            <a:off x="4624388" y="527685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0493" name="TextBox 122"/>
          <p:cNvSpPr txBox="1">
            <a:spLocks noChangeArrowheads="1"/>
          </p:cNvSpPr>
          <p:nvPr/>
        </p:nvSpPr>
        <p:spPr bwMode="auto">
          <a:xfrm>
            <a:off x="5256213" y="5300663"/>
            <a:ext cx="531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0494" name="TextBox 127"/>
          <p:cNvSpPr txBox="1">
            <a:spLocks noChangeArrowheads="1"/>
          </p:cNvSpPr>
          <p:nvPr/>
        </p:nvSpPr>
        <p:spPr bwMode="auto">
          <a:xfrm>
            <a:off x="5688013" y="556577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30" name="Прямая соединительная линия 129"/>
          <p:cNvCxnSpPr/>
          <p:nvPr/>
        </p:nvCxnSpPr>
        <p:spPr>
          <a:xfrm>
            <a:off x="5741988" y="5675313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6" name="TextBox 147"/>
          <p:cNvSpPr txBox="1">
            <a:spLocks noChangeArrowheads="1"/>
          </p:cNvSpPr>
          <p:nvPr/>
        </p:nvSpPr>
        <p:spPr bwMode="auto">
          <a:xfrm>
            <a:off x="5740400" y="50133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0497" name="TextBox 1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84"/>
          <p:cNvSpPr txBox="1">
            <a:spLocks noChangeArrowheads="1"/>
          </p:cNvSpPr>
          <p:nvPr/>
        </p:nvSpPr>
        <p:spPr bwMode="auto">
          <a:xfrm>
            <a:off x="520700" y="5589588"/>
            <a:ext cx="919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0000"/>
                </a:solidFill>
                <a:latin typeface="Verdana" pitchFamily="34" charset="0"/>
              </a:rPr>
              <a:t>18</a:t>
            </a:r>
            <a:endParaRPr lang="en-US" sz="4000" b="1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21506" name="TextBox 82"/>
          <p:cNvSpPr txBox="1">
            <a:spLocks noChangeArrowheads="1"/>
          </p:cNvSpPr>
          <p:nvPr/>
        </p:nvSpPr>
        <p:spPr bwMode="auto">
          <a:xfrm>
            <a:off x="539750" y="61420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0000"/>
                </a:solidFill>
                <a:latin typeface="Verdana" pitchFamily="34" charset="0"/>
              </a:rPr>
              <a:t>13</a:t>
            </a:r>
            <a:endParaRPr lang="en-US" sz="4000" b="1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21507" name="TextBox 71"/>
          <p:cNvSpPr txBox="1">
            <a:spLocks noChangeArrowheads="1"/>
          </p:cNvSpPr>
          <p:nvPr/>
        </p:nvSpPr>
        <p:spPr bwMode="auto">
          <a:xfrm>
            <a:off x="4032250" y="3249613"/>
            <a:ext cx="919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18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593725" y="6249988"/>
            <a:ext cx="809625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09" name="TextBox 78"/>
          <p:cNvSpPr txBox="1">
            <a:spLocks noChangeArrowheads="1"/>
          </p:cNvSpPr>
          <p:nvPr/>
        </p:nvSpPr>
        <p:spPr bwMode="auto">
          <a:xfrm>
            <a:off x="1781175" y="4400550"/>
            <a:ext cx="919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5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21510" name="TextBox 90"/>
          <p:cNvSpPr txBox="1">
            <a:spLocks noChangeArrowheads="1"/>
          </p:cNvSpPr>
          <p:nvPr/>
        </p:nvSpPr>
        <p:spPr bwMode="auto">
          <a:xfrm>
            <a:off x="1812925" y="5876925"/>
            <a:ext cx="1174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B0F0"/>
                </a:solidFill>
                <a:latin typeface="Verdana" pitchFamily="34" charset="0"/>
              </a:rPr>
              <a:t>5</a:t>
            </a:r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pic>
        <p:nvPicPr>
          <p:cNvPr id="2151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Особенности поиска суммы смешанных дробей</a:t>
            </a:r>
          </a:p>
        </p:txBody>
      </p:sp>
      <p:sp>
        <p:nvSpPr>
          <p:cNvPr id="21513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При сложении смешанных дробей сумма дробных частей может оказаться неправильной дробью.</a:t>
            </a:r>
          </a:p>
        </p:txBody>
      </p:sp>
      <p:sp>
        <p:nvSpPr>
          <p:cNvPr id="21514" name="TextBox 18"/>
          <p:cNvSpPr txBox="1">
            <a:spLocks noChangeArrowheads="1"/>
          </p:cNvSpPr>
          <p:nvPr/>
        </p:nvSpPr>
        <p:spPr bwMode="auto">
          <a:xfrm>
            <a:off x="250825" y="29257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 этом случае действуем по образцу:</a:t>
            </a:r>
          </a:p>
        </p:txBody>
      </p:sp>
      <p:sp>
        <p:nvSpPr>
          <p:cNvPr id="21515" name="TextBox 19"/>
          <p:cNvSpPr txBox="1">
            <a:spLocks noChangeArrowheads="1"/>
          </p:cNvSpPr>
          <p:nvPr/>
        </p:nvSpPr>
        <p:spPr bwMode="auto">
          <a:xfrm>
            <a:off x="612775" y="324961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16" name="TextBox 20"/>
          <p:cNvSpPr txBox="1">
            <a:spLocks noChangeArrowheads="1"/>
          </p:cNvSpPr>
          <p:nvPr/>
        </p:nvSpPr>
        <p:spPr bwMode="auto">
          <a:xfrm>
            <a:off x="558800" y="3824288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612775" y="3933825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8" name="TextBox 22"/>
          <p:cNvSpPr txBox="1">
            <a:spLocks noChangeArrowheads="1"/>
          </p:cNvSpPr>
          <p:nvPr/>
        </p:nvSpPr>
        <p:spPr bwMode="auto">
          <a:xfrm>
            <a:off x="107950" y="3549650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19" name="TextBox 23"/>
          <p:cNvSpPr txBox="1">
            <a:spLocks noChangeArrowheads="1"/>
          </p:cNvSpPr>
          <p:nvPr/>
        </p:nvSpPr>
        <p:spPr bwMode="auto">
          <a:xfrm>
            <a:off x="1384300" y="3560763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20" name="TextBox 24"/>
          <p:cNvSpPr txBox="1">
            <a:spLocks noChangeArrowheads="1"/>
          </p:cNvSpPr>
          <p:nvPr/>
        </p:nvSpPr>
        <p:spPr bwMode="auto">
          <a:xfrm>
            <a:off x="2357438" y="3249613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21" name="TextBox 25"/>
          <p:cNvSpPr txBox="1">
            <a:spLocks noChangeArrowheads="1"/>
          </p:cNvSpPr>
          <p:nvPr/>
        </p:nvSpPr>
        <p:spPr bwMode="auto">
          <a:xfrm>
            <a:off x="2376488" y="382428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430463" y="3933825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3" name="TextBox 27"/>
          <p:cNvSpPr txBox="1">
            <a:spLocks noChangeArrowheads="1"/>
          </p:cNvSpPr>
          <p:nvPr/>
        </p:nvSpPr>
        <p:spPr bwMode="auto">
          <a:xfrm>
            <a:off x="1924050" y="3549650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24" name="TextBox 64"/>
          <p:cNvSpPr txBox="1">
            <a:spLocks noChangeArrowheads="1"/>
          </p:cNvSpPr>
          <p:nvPr/>
        </p:nvSpPr>
        <p:spPr bwMode="auto">
          <a:xfrm>
            <a:off x="3095625" y="3536950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25" name="TextBox 68"/>
          <p:cNvSpPr txBox="1">
            <a:spLocks noChangeArrowheads="1"/>
          </p:cNvSpPr>
          <p:nvPr/>
        </p:nvSpPr>
        <p:spPr bwMode="auto">
          <a:xfrm>
            <a:off x="3619500" y="3536950"/>
            <a:ext cx="531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B0F0"/>
                </a:solidFill>
                <a:latin typeface="Verdana" pitchFamily="34" charset="0"/>
              </a:rPr>
              <a:t>5</a:t>
            </a:r>
            <a:endParaRPr lang="en-US" sz="4000" b="1">
              <a:solidFill>
                <a:srgbClr val="00B0F0"/>
              </a:solidFill>
              <a:latin typeface="Verdana" pitchFamily="34" charset="0"/>
            </a:endParaRPr>
          </a:p>
        </p:txBody>
      </p:sp>
      <p:sp>
        <p:nvSpPr>
          <p:cNvPr id="21526" name="TextBox 69"/>
          <p:cNvSpPr txBox="1">
            <a:spLocks noChangeArrowheads="1"/>
          </p:cNvSpPr>
          <p:nvPr/>
        </p:nvSpPr>
        <p:spPr bwMode="auto">
          <a:xfrm>
            <a:off x="4051300" y="380047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13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4105275" y="3910013"/>
            <a:ext cx="809625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8" name="TextBox 72"/>
          <p:cNvSpPr txBox="1">
            <a:spLocks noChangeArrowheads="1"/>
          </p:cNvSpPr>
          <p:nvPr/>
        </p:nvSpPr>
        <p:spPr bwMode="auto">
          <a:xfrm>
            <a:off x="90488" y="4953000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13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144463" y="5062538"/>
            <a:ext cx="811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0" name="TextBox 74"/>
          <p:cNvSpPr txBox="1">
            <a:spLocks noChangeArrowheads="1"/>
          </p:cNvSpPr>
          <p:nvPr/>
        </p:nvSpPr>
        <p:spPr bwMode="auto">
          <a:xfrm>
            <a:off x="71438" y="4400550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C00000"/>
                </a:solidFill>
                <a:latin typeface="Verdana" pitchFamily="34" charset="0"/>
              </a:rPr>
              <a:t>18</a:t>
            </a:r>
            <a:endParaRPr lang="en-US" sz="4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1531" name="TextBox 75"/>
          <p:cNvSpPr txBox="1">
            <a:spLocks noChangeArrowheads="1"/>
          </p:cNvSpPr>
          <p:nvPr/>
        </p:nvSpPr>
        <p:spPr bwMode="auto">
          <a:xfrm>
            <a:off x="827088" y="468947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32" name="TextBox 76"/>
          <p:cNvSpPr txBox="1">
            <a:spLocks noChangeArrowheads="1"/>
          </p:cNvSpPr>
          <p:nvPr/>
        </p:nvSpPr>
        <p:spPr bwMode="auto">
          <a:xfrm>
            <a:off x="1800225" y="49530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13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1854200" y="5062538"/>
            <a:ext cx="809625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4" name="TextBox 80"/>
          <p:cNvSpPr txBox="1">
            <a:spLocks noChangeArrowheads="1"/>
          </p:cNvSpPr>
          <p:nvPr/>
        </p:nvSpPr>
        <p:spPr bwMode="auto">
          <a:xfrm>
            <a:off x="1376363" y="4689475"/>
            <a:ext cx="531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1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21535" name="TextBox 81"/>
          <p:cNvSpPr txBox="1">
            <a:spLocks noChangeArrowheads="1"/>
          </p:cNvSpPr>
          <p:nvPr/>
        </p:nvSpPr>
        <p:spPr bwMode="auto">
          <a:xfrm>
            <a:off x="107950" y="5876925"/>
            <a:ext cx="531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B0F0"/>
                </a:solidFill>
                <a:latin typeface="Verdana" pitchFamily="34" charset="0"/>
              </a:rPr>
              <a:t>5</a:t>
            </a:r>
            <a:endParaRPr lang="en-US" sz="4000" b="1">
              <a:solidFill>
                <a:srgbClr val="00B0F0"/>
              </a:solidFill>
              <a:latin typeface="Verdana" pitchFamily="34" charset="0"/>
            </a:endParaRPr>
          </a:p>
        </p:txBody>
      </p:sp>
      <p:sp>
        <p:nvSpPr>
          <p:cNvPr id="21536" name="TextBox 85"/>
          <p:cNvSpPr txBox="1">
            <a:spLocks noChangeArrowheads="1"/>
          </p:cNvSpPr>
          <p:nvPr/>
        </p:nvSpPr>
        <p:spPr bwMode="auto">
          <a:xfrm>
            <a:off x="1276350" y="58626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37" name="TextBox 86"/>
          <p:cNvSpPr txBox="1">
            <a:spLocks noChangeArrowheads="1"/>
          </p:cNvSpPr>
          <p:nvPr/>
        </p:nvSpPr>
        <p:spPr bwMode="auto">
          <a:xfrm>
            <a:off x="2998788" y="6142038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13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>
            <a:off x="3052763" y="6249988"/>
            <a:ext cx="809625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9" name="TextBox 88"/>
          <p:cNvSpPr txBox="1">
            <a:spLocks noChangeArrowheads="1"/>
          </p:cNvSpPr>
          <p:nvPr/>
        </p:nvSpPr>
        <p:spPr bwMode="auto">
          <a:xfrm>
            <a:off x="2979738" y="5589588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5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21540" name="TextBox 89"/>
          <p:cNvSpPr txBox="1">
            <a:spLocks noChangeArrowheads="1"/>
          </p:cNvSpPr>
          <p:nvPr/>
        </p:nvSpPr>
        <p:spPr bwMode="auto">
          <a:xfrm>
            <a:off x="2592388" y="5876925"/>
            <a:ext cx="531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FF00"/>
                </a:solidFill>
                <a:latin typeface="Verdana" pitchFamily="34" charset="0"/>
              </a:rPr>
              <a:t>1</a:t>
            </a:r>
            <a:endParaRPr lang="en-US" sz="4000" b="1">
              <a:solidFill>
                <a:srgbClr val="FFFF00"/>
              </a:solidFill>
              <a:latin typeface="Verdana" pitchFamily="34" charset="0"/>
            </a:endParaRPr>
          </a:p>
        </p:txBody>
      </p:sp>
      <p:sp>
        <p:nvSpPr>
          <p:cNvPr id="21541" name="TextBox 91"/>
          <p:cNvSpPr txBox="1">
            <a:spLocks noChangeArrowheads="1"/>
          </p:cNvSpPr>
          <p:nvPr/>
        </p:nvSpPr>
        <p:spPr bwMode="auto">
          <a:xfrm>
            <a:off x="3760788" y="587692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42" name="TextBox 92"/>
          <p:cNvSpPr txBox="1">
            <a:spLocks noChangeArrowheads="1"/>
          </p:cNvSpPr>
          <p:nvPr/>
        </p:nvSpPr>
        <p:spPr bwMode="auto">
          <a:xfrm>
            <a:off x="4284663" y="5876925"/>
            <a:ext cx="531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43" name="TextBox 95"/>
          <p:cNvSpPr txBox="1">
            <a:spLocks noChangeArrowheads="1"/>
          </p:cNvSpPr>
          <p:nvPr/>
        </p:nvSpPr>
        <p:spPr bwMode="auto">
          <a:xfrm>
            <a:off x="4716463" y="61420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>
            <a:off x="4770438" y="6249988"/>
            <a:ext cx="809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5" name="TextBox 97"/>
          <p:cNvSpPr txBox="1">
            <a:spLocks noChangeArrowheads="1"/>
          </p:cNvSpPr>
          <p:nvPr/>
        </p:nvSpPr>
        <p:spPr bwMode="auto">
          <a:xfrm>
            <a:off x="4697413" y="5589588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250825" y="4437063"/>
            <a:ext cx="864235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flipH="1">
            <a:off x="250825" y="5661025"/>
            <a:ext cx="8642350" cy="0"/>
          </a:xfrm>
          <a:prstGeom prst="lin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8" name="TextBox 104"/>
          <p:cNvSpPr txBox="1">
            <a:spLocks noChangeArrowheads="1"/>
          </p:cNvSpPr>
          <p:nvPr/>
        </p:nvSpPr>
        <p:spPr bwMode="auto">
          <a:xfrm>
            <a:off x="5795963" y="3609975"/>
            <a:ext cx="3097212" cy="585788"/>
          </a:xfrm>
          <a:prstGeom prst="rect">
            <a:avLst/>
          </a:prstGeom>
          <a:solidFill>
            <a:schemeClr val="bg1"/>
          </a:solidFill>
          <a:ln w="25400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Verdana" pitchFamily="34" charset="0"/>
              </a:rPr>
              <a:t>Найдем сумму двух смешанных дробей</a:t>
            </a:r>
            <a:endParaRPr lang="en-US" sz="1600" b="1">
              <a:latin typeface="Verdana" pitchFamily="34" charset="0"/>
            </a:endParaRPr>
          </a:p>
        </p:txBody>
      </p:sp>
      <p:sp>
        <p:nvSpPr>
          <p:cNvPr id="21549" name="TextBox 105"/>
          <p:cNvSpPr txBox="1">
            <a:spLocks noChangeArrowheads="1"/>
          </p:cNvSpPr>
          <p:nvPr/>
        </p:nvSpPr>
        <p:spPr bwMode="auto">
          <a:xfrm>
            <a:off x="5795963" y="4616450"/>
            <a:ext cx="3097212" cy="831850"/>
          </a:xfrm>
          <a:prstGeom prst="rect">
            <a:avLst/>
          </a:prstGeom>
          <a:solidFill>
            <a:schemeClr val="bg1"/>
          </a:solidFill>
          <a:ln w="25400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Verdana" pitchFamily="34" charset="0"/>
              </a:rPr>
              <a:t>Неправильную дробь представим в виде смешанной</a:t>
            </a:r>
            <a:endParaRPr lang="en-US" sz="1600" b="1">
              <a:latin typeface="Verdana" pitchFamily="34" charset="0"/>
            </a:endParaRPr>
          </a:p>
        </p:txBody>
      </p:sp>
      <p:sp>
        <p:nvSpPr>
          <p:cNvPr id="21550" name="TextBox 106"/>
          <p:cNvSpPr txBox="1">
            <a:spLocks noChangeArrowheads="1"/>
          </p:cNvSpPr>
          <p:nvPr/>
        </p:nvSpPr>
        <p:spPr bwMode="auto">
          <a:xfrm>
            <a:off x="5795963" y="5842000"/>
            <a:ext cx="3097212" cy="830263"/>
          </a:xfrm>
          <a:prstGeom prst="rect">
            <a:avLst/>
          </a:prstGeom>
          <a:solidFill>
            <a:schemeClr val="bg1"/>
          </a:solidFill>
          <a:ln w="25400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Verdana" pitchFamily="34" charset="0"/>
              </a:rPr>
              <a:t>Найдем сумму целой части и дробной части в виде смешанной дроби</a:t>
            </a:r>
            <a:endParaRPr lang="en-US" sz="1600" b="1">
              <a:latin typeface="Verdana" pitchFamily="34" charset="0"/>
            </a:endParaRPr>
          </a:p>
        </p:txBody>
      </p:sp>
      <p:sp>
        <p:nvSpPr>
          <p:cNvPr id="21551" name="TextBox 4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 и вычитание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898</Words>
  <Application>Microsoft Office PowerPoint</Application>
  <PresentationFormat>Экран (4:3)</PresentationFormat>
  <Paragraphs>610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90</cp:revision>
  <dcterms:created xsi:type="dcterms:W3CDTF">2012-12-15T11:02:59Z</dcterms:created>
  <dcterms:modified xsi:type="dcterms:W3CDTF">2013-12-11T05:51:35Z</dcterms:modified>
</cp:coreProperties>
</file>