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5" r:id="rId4"/>
    <p:sldId id="272" r:id="rId5"/>
    <p:sldId id="268" r:id="rId6"/>
    <p:sldId id="274" r:id="rId7"/>
    <p:sldId id="269" r:id="rId8"/>
    <p:sldId id="273" r:id="rId9"/>
    <p:sldId id="277" r:id="rId10"/>
    <p:sldId id="270" r:id="rId11"/>
    <p:sldId id="266" r:id="rId12"/>
    <p:sldId id="267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990000"/>
    <a:srgbClr val="0000CC"/>
    <a:srgbClr val="FFDDBF"/>
    <a:srgbClr val="EBBB8A"/>
    <a:srgbClr val="E7B98A"/>
    <a:srgbClr val="050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84022" autoAdjust="0"/>
  </p:normalViewPr>
  <p:slideViewPr>
    <p:cSldViewPr>
      <p:cViewPr varScale="1">
        <p:scale>
          <a:sx n="50" d="100"/>
          <a:sy n="5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44F1F-28B4-46AA-AAD4-4E6795DC194C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27DCAF-9EAD-4617-B4F5-A0C1CBC00BF8}">
      <dgm:prSet phldrT="[Текст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en-US" sz="2400" dirty="0" smtClean="0"/>
            <a:t>VIII </a:t>
          </a:r>
          <a:r>
            <a:rPr lang="ru-RU" sz="2400" dirty="0" smtClean="0"/>
            <a:t>век до н.э. Латинский алфавит на основе греческого</a:t>
          </a:r>
          <a:endParaRPr lang="ru-RU" sz="2400" dirty="0"/>
        </a:p>
      </dgm:t>
    </dgm:pt>
    <dgm:pt modelId="{972C9871-5064-4591-9846-2B14A8EFAF60}" type="parTrans" cxnId="{FEEEE15D-FD81-4183-839F-8BF3DB58D82C}">
      <dgm:prSet/>
      <dgm:spPr/>
      <dgm:t>
        <a:bodyPr/>
        <a:lstStyle/>
        <a:p>
          <a:endParaRPr lang="ru-RU" sz="2400"/>
        </a:p>
      </dgm:t>
    </dgm:pt>
    <dgm:pt modelId="{405C9AB0-6EBF-42CB-AFFC-53D8CA245318}" type="sibTrans" cxnId="{FEEEE15D-FD81-4183-839F-8BF3DB58D82C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/>
        </a:p>
      </dgm:t>
    </dgm:pt>
    <dgm:pt modelId="{0E67C7B4-F5D7-412E-9F9B-9EBB4D0E8280}">
      <dgm:prSet phldrT="[Текст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400" dirty="0" smtClean="0"/>
            <a:t>VIII – III </a:t>
          </a:r>
          <a:r>
            <a:rPr lang="ru-RU" sz="2400" dirty="0" err="1" smtClean="0"/>
            <a:t>в.в</a:t>
          </a:r>
          <a:r>
            <a:rPr lang="ru-RU" sz="2400" dirty="0" smtClean="0"/>
            <a:t>. до н.э.  …</a:t>
          </a:r>
          <a:endParaRPr lang="ru-RU" sz="2400" dirty="0"/>
        </a:p>
      </dgm:t>
    </dgm:pt>
    <dgm:pt modelId="{679945E5-545D-4D21-BBA6-8A327C2557E3}" type="parTrans" cxnId="{0B2EACD1-5918-45FC-8952-AC1470990A9E}">
      <dgm:prSet/>
      <dgm:spPr/>
      <dgm:t>
        <a:bodyPr/>
        <a:lstStyle/>
        <a:p>
          <a:endParaRPr lang="ru-RU" sz="2400"/>
        </a:p>
      </dgm:t>
    </dgm:pt>
    <dgm:pt modelId="{5A8914F5-2347-4A5C-A4B2-52AF9F9A9E9B}" type="sibTrans" cxnId="{0B2EACD1-5918-45FC-8952-AC1470990A9E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/>
        </a:p>
      </dgm:t>
    </dgm:pt>
    <dgm:pt modelId="{C0BC55BC-6808-4162-9EBF-F8CC17366B48}">
      <dgm:prSet phldrT="[Текст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en-US" sz="2400" dirty="0" smtClean="0"/>
            <a:t>II </a:t>
          </a:r>
          <a:r>
            <a:rPr lang="ru-RU" sz="2400" dirty="0" smtClean="0"/>
            <a:t>в. до н.э. Говорят по-гречески </a:t>
          </a:r>
          <a:r>
            <a:rPr lang="ru-RU" sz="2400" smtClean="0"/>
            <a:t>не </a:t>
          </a:r>
          <a:r>
            <a:rPr lang="ru-RU" sz="2400" smtClean="0"/>
            <a:t>реже, </a:t>
          </a:r>
          <a:r>
            <a:rPr lang="ru-RU" sz="2400" dirty="0" smtClean="0"/>
            <a:t>чем на родной латыни</a:t>
          </a:r>
          <a:endParaRPr lang="ru-RU" sz="2400" dirty="0"/>
        </a:p>
      </dgm:t>
    </dgm:pt>
    <dgm:pt modelId="{AB3EF158-7E4F-4D52-9CF4-CAD081C6FCF6}" type="parTrans" cxnId="{3AD2AEDD-0D6D-43E9-B37D-10D169B1B94A}">
      <dgm:prSet/>
      <dgm:spPr/>
      <dgm:t>
        <a:bodyPr/>
        <a:lstStyle/>
        <a:p>
          <a:endParaRPr lang="ru-RU" sz="2400"/>
        </a:p>
      </dgm:t>
    </dgm:pt>
    <dgm:pt modelId="{B8AF6A3E-94E0-4FB0-B438-A71F2E6924D8}" type="sibTrans" cxnId="{3AD2AEDD-0D6D-43E9-B37D-10D169B1B94A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/>
        </a:p>
      </dgm:t>
    </dgm:pt>
    <dgm:pt modelId="{516ACBB2-4859-4C54-80FB-C4433FE37662}">
      <dgm:prSet phldrT="[Текст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</a:gra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400" dirty="0" smtClean="0"/>
            <a:t>II – I </a:t>
          </a:r>
          <a:r>
            <a:rPr lang="ru-RU" sz="2400" dirty="0" err="1" smtClean="0"/>
            <a:t>в.в</a:t>
          </a:r>
          <a:r>
            <a:rPr lang="ru-RU" sz="2400" dirty="0" smtClean="0"/>
            <a:t>. до н.э.  …</a:t>
          </a:r>
          <a:endParaRPr lang="ru-RU" sz="2400" dirty="0"/>
        </a:p>
      </dgm:t>
    </dgm:pt>
    <dgm:pt modelId="{0777DFBB-B298-4E52-85AA-89AB2472CC34}" type="parTrans" cxnId="{C7030A8C-F809-49A5-906C-6E3C27DCBE91}">
      <dgm:prSet/>
      <dgm:spPr/>
      <dgm:t>
        <a:bodyPr/>
        <a:lstStyle/>
        <a:p>
          <a:endParaRPr lang="ru-RU" sz="2400"/>
        </a:p>
      </dgm:t>
    </dgm:pt>
    <dgm:pt modelId="{C65DA138-4BB1-49AE-8C14-7EB7950A27EA}" type="sibTrans" cxnId="{C7030A8C-F809-49A5-906C-6E3C27DCBE91}">
      <dgm:prSet/>
      <dgm:spPr/>
      <dgm:t>
        <a:bodyPr/>
        <a:lstStyle/>
        <a:p>
          <a:endParaRPr lang="ru-RU" sz="2400"/>
        </a:p>
      </dgm:t>
    </dgm:pt>
    <dgm:pt modelId="{F2595327-90A8-4B53-91A7-2C6D500EFC5C}" type="pres">
      <dgm:prSet presAssocID="{11144F1F-28B4-46AA-AAD4-4E6795DC19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1E4B0-2585-4D0E-9450-9E265FACA548}" type="pres">
      <dgm:prSet presAssocID="{11144F1F-28B4-46AA-AAD4-4E6795DC194C}" presName="dummyMaxCanvas" presStyleCnt="0">
        <dgm:presLayoutVars/>
      </dgm:prSet>
      <dgm:spPr/>
    </dgm:pt>
    <dgm:pt modelId="{47CA5023-5A0A-4E60-9D22-A0E25F1559A7}" type="pres">
      <dgm:prSet presAssocID="{11144F1F-28B4-46AA-AAD4-4E6795DC194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40BD4-C4BE-4744-9932-A24B1DE587C1}" type="pres">
      <dgm:prSet presAssocID="{11144F1F-28B4-46AA-AAD4-4E6795DC194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539AB-A8A1-4406-A12E-BBBDCC8CFF4D}" type="pres">
      <dgm:prSet presAssocID="{11144F1F-28B4-46AA-AAD4-4E6795DC194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E8597-1C03-4026-97F3-B36500020C66}" type="pres">
      <dgm:prSet presAssocID="{11144F1F-28B4-46AA-AAD4-4E6795DC194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32464-2ED8-409C-BC9E-51666D4C3BBD}" type="pres">
      <dgm:prSet presAssocID="{11144F1F-28B4-46AA-AAD4-4E6795DC194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942A8-F41B-4A37-91F4-EA6C36484039}" type="pres">
      <dgm:prSet presAssocID="{11144F1F-28B4-46AA-AAD4-4E6795DC194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16BAC-D788-4D2A-911D-142E5A5ADA56}" type="pres">
      <dgm:prSet presAssocID="{11144F1F-28B4-46AA-AAD4-4E6795DC194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3ADA-E865-47C6-BDC9-4F9940588E3F}" type="pres">
      <dgm:prSet presAssocID="{11144F1F-28B4-46AA-AAD4-4E6795DC194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A1150-B84B-4D6D-BC83-AA9CD222730F}" type="pres">
      <dgm:prSet presAssocID="{11144F1F-28B4-46AA-AAD4-4E6795DC194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BD5B-95F2-4BA1-A7D4-C47D7707ACEB}" type="pres">
      <dgm:prSet presAssocID="{11144F1F-28B4-46AA-AAD4-4E6795DC194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FE05E-8512-43FE-9767-D199588D2E5C}" type="pres">
      <dgm:prSet presAssocID="{11144F1F-28B4-46AA-AAD4-4E6795DC194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1CDA7C-0CBE-475B-AB57-7B37954B1DA2}" type="presOf" srcId="{B8AF6A3E-94E0-4FB0-B438-A71F2E6924D8}" destId="{91B16BAC-D788-4D2A-911D-142E5A5ADA56}" srcOrd="0" destOrd="0" presId="urn:microsoft.com/office/officeart/2005/8/layout/vProcess5"/>
    <dgm:cxn modelId="{D93E66BD-AE90-4DAE-8F4F-FFCF22680B49}" type="presOf" srcId="{11144F1F-28B4-46AA-AAD4-4E6795DC194C}" destId="{F2595327-90A8-4B53-91A7-2C6D500EFC5C}" srcOrd="0" destOrd="0" presId="urn:microsoft.com/office/officeart/2005/8/layout/vProcess5"/>
    <dgm:cxn modelId="{C7030A8C-F809-49A5-906C-6E3C27DCBE91}" srcId="{11144F1F-28B4-46AA-AAD4-4E6795DC194C}" destId="{516ACBB2-4859-4C54-80FB-C4433FE37662}" srcOrd="3" destOrd="0" parTransId="{0777DFBB-B298-4E52-85AA-89AB2472CC34}" sibTransId="{C65DA138-4BB1-49AE-8C14-7EB7950A27EA}"/>
    <dgm:cxn modelId="{0B2EACD1-5918-45FC-8952-AC1470990A9E}" srcId="{11144F1F-28B4-46AA-AAD4-4E6795DC194C}" destId="{0E67C7B4-F5D7-412E-9F9B-9EBB4D0E8280}" srcOrd="1" destOrd="0" parTransId="{679945E5-545D-4D21-BBA6-8A327C2557E3}" sibTransId="{5A8914F5-2347-4A5C-A4B2-52AF9F9A9E9B}"/>
    <dgm:cxn modelId="{198AA7D1-B6F0-4F13-A7D8-6B1E30E9A200}" type="presOf" srcId="{C0BC55BC-6808-4162-9EBF-F8CC17366B48}" destId="{F59FBD5B-95F2-4BA1-A7D4-C47D7707ACEB}" srcOrd="1" destOrd="0" presId="urn:microsoft.com/office/officeart/2005/8/layout/vProcess5"/>
    <dgm:cxn modelId="{50408D22-C6A6-4470-983A-FCB856B57B66}" type="presOf" srcId="{5A8914F5-2347-4A5C-A4B2-52AF9F9A9E9B}" destId="{A4C942A8-F41B-4A37-91F4-EA6C36484039}" srcOrd="0" destOrd="0" presId="urn:microsoft.com/office/officeart/2005/8/layout/vProcess5"/>
    <dgm:cxn modelId="{2A7BACA0-10C5-48F9-A299-E9F8B4168F36}" type="presOf" srcId="{9C27DCAF-9EAD-4617-B4F5-A0C1CBC00BF8}" destId="{47CA5023-5A0A-4E60-9D22-A0E25F1559A7}" srcOrd="0" destOrd="0" presId="urn:microsoft.com/office/officeart/2005/8/layout/vProcess5"/>
    <dgm:cxn modelId="{E39C7092-9902-4DE2-8CAA-A73066865BD4}" type="presOf" srcId="{516ACBB2-4859-4C54-80FB-C4433FE37662}" destId="{B88FE05E-8512-43FE-9767-D199588D2E5C}" srcOrd="1" destOrd="0" presId="urn:microsoft.com/office/officeart/2005/8/layout/vProcess5"/>
    <dgm:cxn modelId="{0EFCD314-6CDC-42D6-8FF2-9A2419300202}" type="presOf" srcId="{0E67C7B4-F5D7-412E-9F9B-9EBB4D0E8280}" destId="{D06A1150-B84B-4D6D-BC83-AA9CD222730F}" srcOrd="1" destOrd="0" presId="urn:microsoft.com/office/officeart/2005/8/layout/vProcess5"/>
    <dgm:cxn modelId="{B1D97675-0428-405D-A20F-6DAD873DF113}" type="presOf" srcId="{0E67C7B4-F5D7-412E-9F9B-9EBB4D0E8280}" destId="{FF040BD4-C4BE-4744-9932-A24B1DE587C1}" srcOrd="0" destOrd="0" presId="urn:microsoft.com/office/officeart/2005/8/layout/vProcess5"/>
    <dgm:cxn modelId="{FEEEE15D-FD81-4183-839F-8BF3DB58D82C}" srcId="{11144F1F-28B4-46AA-AAD4-4E6795DC194C}" destId="{9C27DCAF-9EAD-4617-B4F5-A0C1CBC00BF8}" srcOrd="0" destOrd="0" parTransId="{972C9871-5064-4591-9846-2B14A8EFAF60}" sibTransId="{405C9AB0-6EBF-42CB-AFFC-53D8CA245318}"/>
    <dgm:cxn modelId="{DCF6E43A-F113-4377-B2A1-A113467D69F1}" type="presOf" srcId="{516ACBB2-4859-4C54-80FB-C4433FE37662}" destId="{1F9E8597-1C03-4026-97F3-B36500020C66}" srcOrd="0" destOrd="0" presId="urn:microsoft.com/office/officeart/2005/8/layout/vProcess5"/>
    <dgm:cxn modelId="{84F8F091-24B0-4230-A9F4-51F608FC5327}" type="presOf" srcId="{405C9AB0-6EBF-42CB-AFFC-53D8CA245318}" destId="{2A032464-2ED8-409C-BC9E-51666D4C3BBD}" srcOrd="0" destOrd="0" presId="urn:microsoft.com/office/officeart/2005/8/layout/vProcess5"/>
    <dgm:cxn modelId="{DD2D9011-AF51-427B-9062-3E444A9A7A00}" type="presOf" srcId="{9C27DCAF-9EAD-4617-B4F5-A0C1CBC00BF8}" destId="{F5CC3ADA-E865-47C6-BDC9-4F9940588E3F}" srcOrd="1" destOrd="0" presId="urn:microsoft.com/office/officeart/2005/8/layout/vProcess5"/>
    <dgm:cxn modelId="{3AD2AEDD-0D6D-43E9-B37D-10D169B1B94A}" srcId="{11144F1F-28B4-46AA-AAD4-4E6795DC194C}" destId="{C0BC55BC-6808-4162-9EBF-F8CC17366B48}" srcOrd="2" destOrd="0" parTransId="{AB3EF158-7E4F-4D52-9CF4-CAD081C6FCF6}" sibTransId="{B8AF6A3E-94E0-4FB0-B438-A71F2E6924D8}"/>
    <dgm:cxn modelId="{4DBBC1A2-AC6F-4477-9A63-0EB188B26308}" type="presOf" srcId="{C0BC55BC-6808-4162-9EBF-F8CC17366B48}" destId="{361539AB-A8A1-4406-A12E-BBBDCC8CFF4D}" srcOrd="0" destOrd="0" presId="urn:microsoft.com/office/officeart/2005/8/layout/vProcess5"/>
    <dgm:cxn modelId="{3DC6779A-37DE-4B05-831D-35D57617758B}" type="presParOf" srcId="{F2595327-90A8-4B53-91A7-2C6D500EFC5C}" destId="{7D11E4B0-2585-4D0E-9450-9E265FACA548}" srcOrd="0" destOrd="0" presId="urn:microsoft.com/office/officeart/2005/8/layout/vProcess5"/>
    <dgm:cxn modelId="{FDBDBBAB-C5B9-48C1-B269-FA3DDCA711E1}" type="presParOf" srcId="{F2595327-90A8-4B53-91A7-2C6D500EFC5C}" destId="{47CA5023-5A0A-4E60-9D22-A0E25F1559A7}" srcOrd="1" destOrd="0" presId="urn:microsoft.com/office/officeart/2005/8/layout/vProcess5"/>
    <dgm:cxn modelId="{6AC24634-B38E-4664-BBB7-EE4F9F60D566}" type="presParOf" srcId="{F2595327-90A8-4B53-91A7-2C6D500EFC5C}" destId="{FF040BD4-C4BE-4744-9932-A24B1DE587C1}" srcOrd="2" destOrd="0" presId="urn:microsoft.com/office/officeart/2005/8/layout/vProcess5"/>
    <dgm:cxn modelId="{D1D828AB-F5A1-4BBB-A5B3-FC66078B1297}" type="presParOf" srcId="{F2595327-90A8-4B53-91A7-2C6D500EFC5C}" destId="{361539AB-A8A1-4406-A12E-BBBDCC8CFF4D}" srcOrd="3" destOrd="0" presId="urn:microsoft.com/office/officeart/2005/8/layout/vProcess5"/>
    <dgm:cxn modelId="{03BF54CA-0CDB-43FB-9181-860509476E6D}" type="presParOf" srcId="{F2595327-90A8-4B53-91A7-2C6D500EFC5C}" destId="{1F9E8597-1C03-4026-97F3-B36500020C66}" srcOrd="4" destOrd="0" presId="urn:microsoft.com/office/officeart/2005/8/layout/vProcess5"/>
    <dgm:cxn modelId="{80813EC4-E338-4C78-8E09-1F0343859582}" type="presParOf" srcId="{F2595327-90A8-4B53-91A7-2C6D500EFC5C}" destId="{2A032464-2ED8-409C-BC9E-51666D4C3BBD}" srcOrd="5" destOrd="0" presId="urn:microsoft.com/office/officeart/2005/8/layout/vProcess5"/>
    <dgm:cxn modelId="{B9949903-7669-47E5-81BF-E11357D48BFC}" type="presParOf" srcId="{F2595327-90A8-4B53-91A7-2C6D500EFC5C}" destId="{A4C942A8-F41B-4A37-91F4-EA6C36484039}" srcOrd="6" destOrd="0" presId="urn:microsoft.com/office/officeart/2005/8/layout/vProcess5"/>
    <dgm:cxn modelId="{2FA2A97E-841E-485C-BE51-255AB362EB8D}" type="presParOf" srcId="{F2595327-90A8-4B53-91A7-2C6D500EFC5C}" destId="{91B16BAC-D788-4D2A-911D-142E5A5ADA56}" srcOrd="7" destOrd="0" presId="urn:microsoft.com/office/officeart/2005/8/layout/vProcess5"/>
    <dgm:cxn modelId="{5F4E0B7D-2908-4241-A8A6-8752BA44A6E5}" type="presParOf" srcId="{F2595327-90A8-4B53-91A7-2C6D500EFC5C}" destId="{F5CC3ADA-E865-47C6-BDC9-4F9940588E3F}" srcOrd="8" destOrd="0" presId="urn:microsoft.com/office/officeart/2005/8/layout/vProcess5"/>
    <dgm:cxn modelId="{A70DD996-DFF0-401D-BE27-AA5367A2205E}" type="presParOf" srcId="{F2595327-90A8-4B53-91A7-2C6D500EFC5C}" destId="{D06A1150-B84B-4D6D-BC83-AA9CD222730F}" srcOrd="9" destOrd="0" presId="urn:microsoft.com/office/officeart/2005/8/layout/vProcess5"/>
    <dgm:cxn modelId="{62021F54-63C1-46CC-9800-82D2FF4A3B6F}" type="presParOf" srcId="{F2595327-90A8-4B53-91A7-2C6D500EFC5C}" destId="{F59FBD5B-95F2-4BA1-A7D4-C47D7707ACEB}" srcOrd="10" destOrd="0" presId="urn:microsoft.com/office/officeart/2005/8/layout/vProcess5"/>
    <dgm:cxn modelId="{324607F5-CD81-4E00-BC60-41D15FFA77D2}" type="presParOf" srcId="{F2595327-90A8-4B53-91A7-2C6D500EFC5C}" destId="{B88FE05E-8512-43FE-9767-D199588D2E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5023-5A0A-4E60-9D22-A0E25F1559A7}">
      <dsp:nvSpPr>
        <dsp:cNvPr id="0" name=""/>
        <dsp:cNvSpPr/>
      </dsp:nvSpPr>
      <dsp:spPr>
        <a:xfrm>
          <a:off x="0" y="0"/>
          <a:ext cx="6912000" cy="783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VIII </a:t>
          </a:r>
          <a:r>
            <a:rPr lang="ru-RU" sz="2400" kern="1200" dirty="0" smtClean="0"/>
            <a:t>век до н.э. Латинский алфавит на основе греческого</a:t>
          </a:r>
          <a:endParaRPr lang="ru-RU" sz="2400" kern="1200" dirty="0"/>
        </a:p>
      </dsp:txBody>
      <dsp:txXfrm>
        <a:off x="22939" y="22939"/>
        <a:ext cx="6000699" cy="737309"/>
      </dsp:txXfrm>
    </dsp:sp>
    <dsp:sp modelId="{FF040BD4-C4BE-4744-9932-A24B1DE587C1}">
      <dsp:nvSpPr>
        <dsp:cNvPr id="0" name=""/>
        <dsp:cNvSpPr/>
      </dsp:nvSpPr>
      <dsp:spPr>
        <a:xfrm>
          <a:off x="578880" y="925585"/>
          <a:ext cx="6912000" cy="783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VIII – III </a:t>
          </a:r>
          <a:r>
            <a:rPr lang="ru-RU" sz="2400" kern="1200" dirty="0" err="1" smtClean="0"/>
            <a:t>в.в</a:t>
          </a:r>
          <a:r>
            <a:rPr lang="ru-RU" sz="2400" kern="1200" dirty="0" smtClean="0"/>
            <a:t>. до н.э.  …</a:t>
          </a:r>
          <a:endParaRPr lang="ru-RU" sz="2400" kern="1200" dirty="0"/>
        </a:p>
      </dsp:txBody>
      <dsp:txXfrm>
        <a:off x="601819" y="948524"/>
        <a:ext cx="5778170" cy="737309"/>
      </dsp:txXfrm>
    </dsp:sp>
    <dsp:sp modelId="{361539AB-A8A1-4406-A12E-BBBDCC8CFF4D}">
      <dsp:nvSpPr>
        <dsp:cNvPr id="0" name=""/>
        <dsp:cNvSpPr/>
      </dsp:nvSpPr>
      <dsp:spPr>
        <a:xfrm>
          <a:off x="1149120" y="1851170"/>
          <a:ext cx="6912000" cy="783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II </a:t>
          </a:r>
          <a:r>
            <a:rPr lang="ru-RU" sz="2400" kern="1200" dirty="0" smtClean="0"/>
            <a:t>в. до н.э. Говорят по-гречески </a:t>
          </a:r>
          <a:r>
            <a:rPr lang="ru-RU" sz="2400" kern="1200" smtClean="0"/>
            <a:t>не </a:t>
          </a:r>
          <a:r>
            <a:rPr lang="ru-RU" sz="2400" kern="1200" smtClean="0"/>
            <a:t>реже, </a:t>
          </a:r>
          <a:r>
            <a:rPr lang="ru-RU" sz="2400" kern="1200" dirty="0" smtClean="0"/>
            <a:t>чем на родной латыни</a:t>
          </a:r>
          <a:endParaRPr lang="ru-RU" sz="2400" kern="1200" dirty="0"/>
        </a:p>
      </dsp:txBody>
      <dsp:txXfrm>
        <a:off x="1172059" y="1874109"/>
        <a:ext cx="5786810" cy="737309"/>
      </dsp:txXfrm>
    </dsp:sp>
    <dsp:sp modelId="{1F9E8597-1C03-4026-97F3-B36500020C66}">
      <dsp:nvSpPr>
        <dsp:cNvPr id="0" name=""/>
        <dsp:cNvSpPr/>
      </dsp:nvSpPr>
      <dsp:spPr>
        <a:xfrm>
          <a:off x="1728000" y="2776756"/>
          <a:ext cx="6912000" cy="783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II – I </a:t>
          </a:r>
          <a:r>
            <a:rPr lang="ru-RU" sz="2400" kern="1200" dirty="0" err="1" smtClean="0"/>
            <a:t>в.в</a:t>
          </a:r>
          <a:r>
            <a:rPr lang="ru-RU" sz="2400" kern="1200" dirty="0" smtClean="0"/>
            <a:t>. до н.э.  …</a:t>
          </a:r>
          <a:endParaRPr lang="ru-RU" sz="2400" kern="1200" dirty="0"/>
        </a:p>
      </dsp:txBody>
      <dsp:txXfrm>
        <a:off x="1750939" y="2799695"/>
        <a:ext cx="5778170" cy="737309"/>
      </dsp:txXfrm>
    </dsp:sp>
    <dsp:sp modelId="{2A032464-2ED8-409C-BC9E-51666D4C3BBD}">
      <dsp:nvSpPr>
        <dsp:cNvPr id="0" name=""/>
        <dsp:cNvSpPr/>
      </dsp:nvSpPr>
      <dsp:spPr>
        <a:xfrm>
          <a:off x="6402928" y="599850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517469" y="599850"/>
        <a:ext cx="279989" cy="383076"/>
      </dsp:txXfrm>
    </dsp:sp>
    <dsp:sp modelId="{A4C942A8-F41B-4A37-91F4-EA6C36484039}">
      <dsp:nvSpPr>
        <dsp:cNvPr id="0" name=""/>
        <dsp:cNvSpPr/>
      </dsp:nvSpPr>
      <dsp:spPr>
        <a:xfrm>
          <a:off x="6981808" y="1525436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85430"/>
            <a:satOff val="0"/>
            <a:lumOff val="-767"/>
            <a:alphaOff val="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096349" y="1525436"/>
        <a:ext cx="279989" cy="383076"/>
      </dsp:txXfrm>
    </dsp:sp>
    <dsp:sp modelId="{91B16BAC-D788-4D2A-911D-142E5A5ADA56}">
      <dsp:nvSpPr>
        <dsp:cNvPr id="0" name=""/>
        <dsp:cNvSpPr/>
      </dsp:nvSpPr>
      <dsp:spPr>
        <a:xfrm>
          <a:off x="7552048" y="2451021"/>
          <a:ext cx="509071" cy="509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570859"/>
            <a:satOff val="0"/>
            <a:lumOff val="-1535"/>
            <a:alphaOff val="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66589" y="2451021"/>
        <a:ext cx="279989" cy="38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0E3BD3-DDBD-46D2-9BB2-2004A34B77EE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26DFC6-0205-4523-8CD8-C246615D23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18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r.varvar.ru/fayum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Рисунки </a:t>
            </a:r>
            <a:r>
              <a:rPr lang="en-US" smtClean="0">
                <a:hlinkClick r:id="rId3"/>
              </a:rPr>
              <a:t>http://www.uer.varvar.ru/fayum.htm</a:t>
            </a:r>
            <a:r>
              <a:rPr lang="ru-RU" smtClean="0"/>
              <a:t>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12A40-DCB3-4D02-8D60-3279C79FC1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6CAB0-9F3E-4D23-81C8-F34F73DE8F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14D59-BA90-451B-911E-2D0AF51A29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C3818-FAC4-418A-9031-09455F277E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D638C-7D35-4C96-816B-C83DB5175A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FDB76-D8FA-402C-902C-C846BF85CB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16453-4375-45AE-A72B-A0E8CD65B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2C20E-D4AA-4C96-9FB5-FB72CC46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A1BA6-2B13-4C52-9EBE-C8F7426A43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- </a:t>
            </a:r>
            <a:r>
              <a:rPr lang="en-US" smtClean="0"/>
              <a:t>http://upload.wikimedia.org/wikipedia/commons/4/4f/Herkulaneischer_Meister_002b.jpg</a:t>
            </a:r>
            <a:r>
              <a:rPr lang="ru-RU" smtClean="0"/>
              <a:t>   (общественное достояние)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92F5AE-E3A5-4223-A5AF-5E53DD4B14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59329-21B2-4E7D-90D3-DE0B13B965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84B7-31C8-4DF2-A8A5-8EA00E483B2D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27BA-499A-4B23-8C4C-D1C0B6369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B86A-26D9-42FC-9D30-A09561EEB600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1B54-1D94-478B-A019-7C5148F3CD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9C3E-30A3-419F-BD0D-927E4222C170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92EB-185C-4A94-B701-29D0975A8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1DA1-7D4C-42A2-BC0C-F6C44D9BA89D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19EF-5D3E-4BDC-B29D-7BA4375C0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E78-4624-4504-9A20-AB1182761A9D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A789-968E-4349-8E20-0E7F63709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1EE-CC1F-466F-838F-0F5669F658FE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0364-2B42-44F0-84C9-65A41AC9D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CED8-D118-4C0F-AFF1-8773D3446F34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E2AB-D8BC-42AE-8AA1-05D95991F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7E93-A4F4-4032-93F4-6DDA15C5E7DD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6719-2ABB-4A8A-8AB2-97A71FE52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DF46-048F-4270-979E-6B9BBD75D09A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BD6C-C28B-4B06-B4B6-9CFE5C1F5C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01D9-77B2-435A-A5A1-793170BEA5DA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5B81-A11C-46F1-9023-12098DD99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D79-1203-41F4-A7B3-727F2390F290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280E-AA4D-4694-94FE-66603F1AB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973BE9-2CDF-4D51-AD47-BB2350C7501E}" type="datetimeFigureOut">
              <a:rPr lang="ru-RU"/>
              <a:pPr>
                <a:defRPr/>
              </a:pPr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894C9-BF70-4896-9BCE-58CA617B5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321050"/>
            <a:ext cx="22256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РАСЦВЕТ АНТИЧНОЙ КУЛЬТУРЫ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1825" y="3429000"/>
            <a:ext cx="18843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834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© ООО «</a:t>
            </a:r>
            <a:r>
              <a:rPr lang="ru-RU" dirty="0" err="1">
                <a:latin typeface="Comic Sans MS" pitchFamily="66" charset="0"/>
              </a:rPr>
              <a:t>Баласс</a:t>
            </a:r>
            <a:r>
              <a:rPr lang="ru-RU">
                <a:latin typeface="Comic Sans MS" pitchFamily="66" charset="0"/>
              </a:rPr>
              <a:t>», </a:t>
            </a:r>
            <a:r>
              <a:rPr lang="ru-RU" smtClean="0">
                <a:latin typeface="Comic Sans MS" pitchFamily="66" charset="0"/>
              </a:rPr>
              <a:t>2013</a:t>
            </a:r>
            <a:r>
              <a:rPr lang="ru-RU" sz="2400" smtClean="0"/>
              <a:t>.</a:t>
            </a:r>
            <a:endParaRPr lang="ru-RU" sz="24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240463"/>
            <a:ext cx="62277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41.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236301" y="1700808"/>
            <a:ext cx="1390455" cy="194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1520" y="1700808"/>
            <a:ext cx="1800000" cy="1934618"/>
          </a:xfrm>
          <a:prstGeom prst="roundRect">
            <a:avLst>
              <a:gd name="adj" fmla="val 934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277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2797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2793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АНТИЧНОЕ ИСКУССТВО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99690" y="3363278"/>
            <a:ext cx="4920582" cy="578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СОВРЕМЕННАЯ КУЛЬТУРА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69" y="4165783"/>
            <a:ext cx="342000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Достижения   римской литературы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72480" y="4165783"/>
            <a:ext cx="342000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Достижения     римского искусства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3131880" y="3969120"/>
            <a:ext cx="360000" cy="54000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5652160" y="3969120"/>
            <a:ext cx="360000" cy="540000"/>
          </a:xfrm>
          <a:prstGeom prst="upArrow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6700" y="5326063"/>
            <a:ext cx="3419475" cy="1322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5600" y="5326063"/>
            <a:ext cx="3421063" cy="1322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____________________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176656" y="839035"/>
            <a:ext cx="2763496" cy="2435971"/>
          </a:xfrm>
          <a:prstGeom prst="roundRect">
            <a:avLst>
              <a:gd name="adj" fmla="val 824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АНТИЧНОЙ КУЛЬТУРЫ ОБЪЕДИНИЛИ НАРОДЫ СРЕДИЗЕМНОМОРЬЯ В АНТИЧНУЮ ГРЕКО-РИМСКУЮ ЦИВИЛИЗАЦИЮ</a:t>
            </a: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006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7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/>
              <a:t> </a:t>
            </a:r>
            <a:r>
              <a:rPr lang="ru-RU" sz="27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700">
                <a:latin typeface="Comic Sans MS" pitchFamily="66" charset="0"/>
              </a:rPr>
              <a:t>Как ты думаешь, какие особенности античной цивилизации человечество со временем отвергло как безнравственные? Приведи один-два аргумента в подтверждение своей точки зрения.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688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688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6889" name="Group 25"/>
          <p:cNvGraphicFramePr>
            <a:graphicFrameLocks noGrp="1"/>
          </p:cNvGraphicFramePr>
          <p:nvPr/>
        </p:nvGraphicFramePr>
        <p:xfrm>
          <a:off x="252413" y="3716338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но используй дополнительную информацию, не полученную ранее на уроках.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893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893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8937" name="Group 25"/>
          <p:cNvGraphicFramePr>
            <a:graphicFrameLocks noGrp="1"/>
          </p:cNvGraphicFramePr>
          <p:nvPr/>
        </p:nvGraphicFramePr>
        <p:xfrm>
          <a:off x="252413" y="3716338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671887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700" smtClean="0"/>
              <a:t>Я слышал</a:t>
            </a:r>
            <a:r>
              <a:rPr lang="ru-RU" sz="2700" smtClean="0">
                <a:latin typeface="Arial" charset="0"/>
              </a:rPr>
              <a:t>,</a:t>
            </a:r>
            <a:r>
              <a:rPr lang="ru-RU" sz="2700" smtClean="0"/>
              <a:t> что слово «античный» значит «древний». Значит, греков и римлян называют античными, потому что они были в древности?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500" smtClean="0"/>
              <a:t>Конечно, ты прав. Эта древняя культура стала истоком всей западной культуры, и несмотря на древность, она удивительно современна</a:t>
            </a:r>
            <a:r>
              <a:rPr lang="ru-RU" sz="2500" smtClean="0">
                <a:latin typeface="Arial" charset="0"/>
              </a:rPr>
              <a:t>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АНТИЧНАЯ КУЛЬТУРА МОЖЕТ СЧИТАТЬСЯ ДОСТАТОЧНО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СОВРЕМЕННОЙ?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981075"/>
          <a:ext cx="8640762" cy="5577840"/>
        </p:xfrm>
        <a:graphic>
          <a:graphicData uri="http://schemas.openxmlformats.org/drawingml/2006/table">
            <a:tbl>
              <a:tblPr/>
              <a:tblGrid>
                <a:gridCol w="2016125"/>
                <a:gridCol w="1223962"/>
                <a:gridCol w="5400675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Искусство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Познание людьми законов природы и общества с помощью наблюдений.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Творчество людей, создающих художественные образы.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Наука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Представление о мире и божестве.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Всё полезное и красивое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сделанное людьми, а не природой.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19" y="2163794"/>
            <a:ext cx="8640000" cy="2462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</a:t>
            </a:r>
            <a:r>
              <a:rPr lang="ru-RU" sz="2800"/>
              <a:t>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 к имеющемуся определению.</a:t>
            </a:r>
          </a:p>
        </p:txBody>
      </p:sp>
      <p:grpSp>
        <p:nvGrpSpPr>
          <p:cNvPr id="1948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484438" y="1268413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981075"/>
          <a:ext cx="8640000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9920"/>
                <a:gridCol w="5040080"/>
              </a:tblGrid>
              <a:tr h="10762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Названия цивилизаций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Основные достижения культур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37468"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/>
                        <a:t>Древний</a:t>
                      </a:r>
                    </a:p>
                    <a:p>
                      <a:pPr algn="r"/>
                      <a:r>
                        <a:rPr lang="ru-RU" sz="2800" dirty="0" smtClean="0"/>
                        <a:t>Восток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37468"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/>
                        <a:t>Древняя</a:t>
                      </a:r>
                    </a:p>
                    <a:p>
                      <a:pPr algn="r"/>
                      <a:r>
                        <a:rPr lang="ru-RU" sz="2800" dirty="0" smtClean="0"/>
                        <a:t>Греция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37468"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/>
                        <a:t>Эллинизм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 flipH="1">
            <a:off x="612000" y="2133016"/>
            <a:ext cx="946850" cy="1440000"/>
          </a:xfrm>
          <a:prstGeom prst="roundRect">
            <a:avLst>
              <a:gd name="adj" fmla="val 1054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2152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153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153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/>
          </a:blip>
          <a:srcRect l="-4747" r="-5417"/>
          <a:stretch/>
        </p:blipFill>
        <p:spPr bwMode="auto">
          <a:xfrm>
            <a:off x="612000" y="3645024"/>
            <a:ext cx="946850" cy="144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-18962" r="-18962"/>
          <a:stretch/>
        </p:blipFill>
        <p:spPr bwMode="auto">
          <a:xfrm>
            <a:off x="612001" y="5157192"/>
            <a:ext cx="946850" cy="144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2348880"/>
            <a:ext cx="8627811" cy="228147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Вспомни и запиши основные достижения культур Древнего Востока, Древней Греции, </a:t>
            </a:r>
            <a:r>
              <a:rPr lang="ru-RU" sz="3200"/>
              <a:t>э</a:t>
            </a:r>
            <a:r>
              <a:rPr lang="ru-RU" sz="3200">
                <a:latin typeface="Comic Sans MS" pitchFamily="66" charset="0"/>
              </a:rPr>
              <a:t>ллинизма.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728"/>
            <a:ext cx="8627811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Составь логическую цепочку рассуждений: как изменилось отношение римлян к греческой культуре в </a:t>
            </a:r>
            <a:endParaRPr lang="ru-RU" sz="2800" dirty="0"/>
          </a:p>
          <a:p>
            <a:r>
              <a:rPr lang="ru-RU" sz="2800" dirty="0">
                <a:latin typeface="Comic Sans MS" pitchFamily="66" charset="0"/>
              </a:rPr>
              <a:t>VIII–III </a:t>
            </a:r>
            <a:r>
              <a:rPr lang="ru-RU" sz="2800" dirty="0" smtClean="0">
                <a:latin typeface="Comic Sans MS" pitchFamily="66" charset="0"/>
              </a:rPr>
              <a:t>века </a:t>
            </a:r>
            <a:r>
              <a:rPr lang="ru-RU" sz="2800" dirty="0">
                <a:latin typeface="Comic Sans MS" pitchFamily="66" charset="0"/>
              </a:rPr>
              <a:t>до н.э. и в II–I </a:t>
            </a:r>
            <a:r>
              <a:rPr lang="ru-RU" sz="2800" dirty="0" smtClean="0">
                <a:latin typeface="Comic Sans MS" pitchFamily="66" charset="0"/>
              </a:rPr>
              <a:t>века </a:t>
            </a:r>
            <a:r>
              <a:rPr lang="ru-RU" sz="2800" dirty="0">
                <a:latin typeface="Comic Sans MS" pitchFamily="66" charset="0"/>
              </a:rPr>
              <a:t>до н.э.</a:t>
            </a:r>
            <a:r>
              <a:rPr lang="ru-RU" sz="2800" dirty="0"/>
              <a:t>?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356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356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8297586"/>
              </p:ext>
            </p:extLst>
          </p:nvPr>
        </p:nvGraphicFramePr>
        <p:xfrm>
          <a:off x="252000" y="3109416"/>
          <a:ext cx="8640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109574" y="5778915"/>
            <a:ext cx="1246469" cy="978536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 flipH="1">
            <a:off x="7904526" y="3260617"/>
            <a:ext cx="784845" cy="1088656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2816"/>
            <a:ext cx="863999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СЛИЯНИЕ КУЛЬТУР ВОСТОКА И ЗАПАДА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АНТИЧНОЕ 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7830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4013"/>
            <a:r>
              <a:rPr lang="ru-RU" sz="25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500">
                <a:latin typeface="Comic Sans MS" pitchFamily="66" charset="0"/>
              </a:rPr>
              <a:t> Используя текст учебника (§ 41), запиши, какие особенности римских законов, образования, научной и религиозной жизни близки и понятны современным людям.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668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667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0" dirty="0"/>
              <a:t>СЛИЯНИЕ КУЛЬТУР ВОСТОКА И ЗАПАДА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495070" y="4618432"/>
            <a:ext cx="2928715" cy="434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3923"/>
                </a:lnTo>
                <a:lnTo>
                  <a:pt x="2928715" y="343923"/>
                </a:lnTo>
                <a:lnTo>
                  <a:pt x="2928715" y="434450"/>
                </a:lnTo>
              </a:path>
            </a:pathLst>
          </a:cu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4449350" y="4618432"/>
            <a:ext cx="91440" cy="434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34450"/>
                </a:lnTo>
              </a:path>
            </a:pathLst>
          </a:cu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1566354" y="4618432"/>
            <a:ext cx="2928715" cy="434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28715" y="0"/>
                </a:moveTo>
                <a:lnTo>
                  <a:pt x="2928715" y="343923"/>
                </a:lnTo>
                <a:lnTo>
                  <a:pt x="0" y="343923"/>
                </a:lnTo>
                <a:lnTo>
                  <a:pt x="0" y="434450"/>
                </a:lnTo>
              </a:path>
            </a:pathLst>
          </a:cu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4449350" y="3617475"/>
            <a:ext cx="91440" cy="1339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33955"/>
                </a:lnTo>
              </a:path>
            </a:pathLst>
          </a:cu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2626704" y="2996952"/>
            <a:ext cx="3736732" cy="620523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2735282" y="3100101"/>
            <a:ext cx="3736732" cy="620523"/>
          </a:xfrm>
          <a:custGeom>
            <a:avLst/>
            <a:gdLst>
              <a:gd name="connsiteX0" fmla="*/ 0 w 3736732"/>
              <a:gd name="connsiteY0" fmla="*/ 62052 h 620523"/>
              <a:gd name="connsiteX1" fmla="*/ 62052 w 3736732"/>
              <a:gd name="connsiteY1" fmla="*/ 0 h 620523"/>
              <a:gd name="connsiteX2" fmla="*/ 3674680 w 3736732"/>
              <a:gd name="connsiteY2" fmla="*/ 0 h 620523"/>
              <a:gd name="connsiteX3" fmla="*/ 3736732 w 3736732"/>
              <a:gd name="connsiteY3" fmla="*/ 62052 h 620523"/>
              <a:gd name="connsiteX4" fmla="*/ 3736732 w 3736732"/>
              <a:gd name="connsiteY4" fmla="*/ 558471 h 620523"/>
              <a:gd name="connsiteX5" fmla="*/ 3674680 w 3736732"/>
              <a:gd name="connsiteY5" fmla="*/ 620523 h 620523"/>
              <a:gd name="connsiteX6" fmla="*/ 62052 w 3736732"/>
              <a:gd name="connsiteY6" fmla="*/ 620523 h 620523"/>
              <a:gd name="connsiteX7" fmla="*/ 0 w 3736732"/>
              <a:gd name="connsiteY7" fmla="*/ 558471 h 620523"/>
              <a:gd name="connsiteX8" fmla="*/ 0 w 3736732"/>
              <a:gd name="connsiteY8" fmla="*/ 62052 h 62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6732" h="620523">
                <a:moveTo>
                  <a:pt x="0" y="62052"/>
                </a:moveTo>
                <a:cubicBezTo>
                  <a:pt x="0" y="27782"/>
                  <a:pt x="27782" y="0"/>
                  <a:pt x="62052" y="0"/>
                </a:cubicBezTo>
                <a:lnTo>
                  <a:pt x="3674680" y="0"/>
                </a:lnTo>
                <a:cubicBezTo>
                  <a:pt x="3708950" y="0"/>
                  <a:pt x="3736732" y="27782"/>
                  <a:pt x="3736732" y="62052"/>
                </a:cubicBezTo>
                <a:lnTo>
                  <a:pt x="3736732" y="558471"/>
                </a:lnTo>
                <a:cubicBezTo>
                  <a:pt x="3736732" y="592741"/>
                  <a:pt x="3708950" y="620523"/>
                  <a:pt x="3674680" y="620523"/>
                </a:cubicBezTo>
                <a:lnTo>
                  <a:pt x="62052" y="620523"/>
                </a:lnTo>
                <a:cubicBezTo>
                  <a:pt x="27782" y="620523"/>
                  <a:pt x="0" y="592741"/>
                  <a:pt x="0" y="558471"/>
                </a:cubicBezTo>
                <a:lnTo>
                  <a:pt x="0" y="6205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4854" tIns="124854" rIns="124854" bIns="124854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Античная культура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420" y="3751431"/>
            <a:ext cx="7275299" cy="867001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965998" y="3854580"/>
            <a:ext cx="7275299" cy="867001"/>
          </a:xfrm>
          <a:custGeom>
            <a:avLst/>
            <a:gdLst>
              <a:gd name="connsiteX0" fmla="*/ 0 w 7275299"/>
              <a:gd name="connsiteY0" fmla="*/ 86700 h 867001"/>
              <a:gd name="connsiteX1" fmla="*/ 86700 w 7275299"/>
              <a:gd name="connsiteY1" fmla="*/ 0 h 867001"/>
              <a:gd name="connsiteX2" fmla="*/ 7188599 w 7275299"/>
              <a:gd name="connsiteY2" fmla="*/ 0 h 867001"/>
              <a:gd name="connsiteX3" fmla="*/ 7275299 w 7275299"/>
              <a:gd name="connsiteY3" fmla="*/ 86700 h 867001"/>
              <a:gd name="connsiteX4" fmla="*/ 7275299 w 7275299"/>
              <a:gd name="connsiteY4" fmla="*/ 780301 h 867001"/>
              <a:gd name="connsiteX5" fmla="*/ 7188599 w 7275299"/>
              <a:gd name="connsiteY5" fmla="*/ 867001 h 867001"/>
              <a:gd name="connsiteX6" fmla="*/ 86700 w 7275299"/>
              <a:gd name="connsiteY6" fmla="*/ 867001 h 867001"/>
              <a:gd name="connsiteX7" fmla="*/ 0 w 7275299"/>
              <a:gd name="connsiteY7" fmla="*/ 780301 h 867001"/>
              <a:gd name="connsiteX8" fmla="*/ 0 w 7275299"/>
              <a:gd name="connsiteY8" fmla="*/ 86700 h 86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5299" h="867001">
                <a:moveTo>
                  <a:pt x="0" y="86700"/>
                </a:moveTo>
                <a:cubicBezTo>
                  <a:pt x="0" y="38817"/>
                  <a:pt x="38817" y="0"/>
                  <a:pt x="86700" y="0"/>
                </a:cubicBezTo>
                <a:lnTo>
                  <a:pt x="7188599" y="0"/>
                </a:lnTo>
                <a:cubicBezTo>
                  <a:pt x="7236482" y="0"/>
                  <a:pt x="7275299" y="38817"/>
                  <a:pt x="7275299" y="86700"/>
                </a:cubicBezTo>
                <a:lnTo>
                  <a:pt x="7275299" y="780301"/>
                </a:lnTo>
                <a:cubicBezTo>
                  <a:pt x="7275299" y="828184"/>
                  <a:pt x="7236482" y="867001"/>
                  <a:pt x="7188599" y="867001"/>
                </a:cubicBezTo>
                <a:lnTo>
                  <a:pt x="86700" y="867001"/>
                </a:lnTo>
                <a:cubicBezTo>
                  <a:pt x="38817" y="867001"/>
                  <a:pt x="0" y="828184"/>
                  <a:pt x="0" y="780301"/>
                </a:cubicBezTo>
                <a:lnTo>
                  <a:pt x="0" y="867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6834" tIns="116834" rIns="116834" bIns="11683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600" dirty="0"/>
              <a:t>Особенности, близкие и понятные современным людям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0574" y="5052883"/>
            <a:ext cx="2711559" cy="620523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319152" y="5156032"/>
            <a:ext cx="2711559" cy="620523"/>
          </a:xfrm>
          <a:custGeom>
            <a:avLst/>
            <a:gdLst>
              <a:gd name="connsiteX0" fmla="*/ 0 w 2711559"/>
              <a:gd name="connsiteY0" fmla="*/ 62052 h 620523"/>
              <a:gd name="connsiteX1" fmla="*/ 62052 w 2711559"/>
              <a:gd name="connsiteY1" fmla="*/ 0 h 620523"/>
              <a:gd name="connsiteX2" fmla="*/ 2649507 w 2711559"/>
              <a:gd name="connsiteY2" fmla="*/ 0 h 620523"/>
              <a:gd name="connsiteX3" fmla="*/ 2711559 w 2711559"/>
              <a:gd name="connsiteY3" fmla="*/ 62052 h 620523"/>
              <a:gd name="connsiteX4" fmla="*/ 2711559 w 2711559"/>
              <a:gd name="connsiteY4" fmla="*/ 558471 h 620523"/>
              <a:gd name="connsiteX5" fmla="*/ 2649507 w 2711559"/>
              <a:gd name="connsiteY5" fmla="*/ 620523 h 620523"/>
              <a:gd name="connsiteX6" fmla="*/ 62052 w 2711559"/>
              <a:gd name="connsiteY6" fmla="*/ 620523 h 620523"/>
              <a:gd name="connsiteX7" fmla="*/ 0 w 2711559"/>
              <a:gd name="connsiteY7" fmla="*/ 558471 h 620523"/>
              <a:gd name="connsiteX8" fmla="*/ 0 w 2711559"/>
              <a:gd name="connsiteY8" fmla="*/ 62052 h 62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559" h="620523">
                <a:moveTo>
                  <a:pt x="0" y="62052"/>
                </a:moveTo>
                <a:cubicBezTo>
                  <a:pt x="0" y="27782"/>
                  <a:pt x="27782" y="0"/>
                  <a:pt x="62052" y="0"/>
                </a:cubicBezTo>
                <a:lnTo>
                  <a:pt x="2649507" y="0"/>
                </a:lnTo>
                <a:cubicBezTo>
                  <a:pt x="2683777" y="0"/>
                  <a:pt x="2711559" y="27782"/>
                  <a:pt x="2711559" y="62052"/>
                </a:cubicBezTo>
                <a:lnTo>
                  <a:pt x="2711559" y="558471"/>
                </a:lnTo>
                <a:cubicBezTo>
                  <a:pt x="2711559" y="592741"/>
                  <a:pt x="2683777" y="620523"/>
                  <a:pt x="2649507" y="620523"/>
                </a:cubicBezTo>
                <a:lnTo>
                  <a:pt x="62052" y="620523"/>
                </a:lnTo>
                <a:cubicBezTo>
                  <a:pt x="27782" y="620523"/>
                  <a:pt x="0" y="592741"/>
                  <a:pt x="0" y="558471"/>
                </a:cubicBezTo>
                <a:lnTo>
                  <a:pt x="0" y="6205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9614" tIns="109614" rIns="109614" bIns="1096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Римские законы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9290" y="5052883"/>
            <a:ext cx="2711559" cy="620523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олилиния 24"/>
          <p:cNvSpPr/>
          <p:nvPr/>
        </p:nvSpPr>
        <p:spPr>
          <a:xfrm>
            <a:off x="3247868" y="5156032"/>
            <a:ext cx="2711559" cy="620523"/>
          </a:xfrm>
          <a:custGeom>
            <a:avLst/>
            <a:gdLst>
              <a:gd name="connsiteX0" fmla="*/ 0 w 2711559"/>
              <a:gd name="connsiteY0" fmla="*/ 62052 h 620523"/>
              <a:gd name="connsiteX1" fmla="*/ 62052 w 2711559"/>
              <a:gd name="connsiteY1" fmla="*/ 0 h 620523"/>
              <a:gd name="connsiteX2" fmla="*/ 2649507 w 2711559"/>
              <a:gd name="connsiteY2" fmla="*/ 0 h 620523"/>
              <a:gd name="connsiteX3" fmla="*/ 2711559 w 2711559"/>
              <a:gd name="connsiteY3" fmla="*/ 62052 h 620523"/>
              <a:gd name="connsiteX4" fmla="*/ 2711559 w 2711559"/>
              <a:gd name="connsiteY4" fmla="*/ 558471 h 620523"/>
              <a:gd name="connsiteX5" fmla="*/ 2649507 w 2711559"/>
              <a:gd name="connsiteY5" fmla="*/ 620523 h 620523"/>
              <a:gd name="connsiteX6" fmla="*/ 62052 w 2711559"/>
              <a:gd name="connsiteY6" fmla="*/ 620523 h 620523"/>
              <a:gd name="connsiteX7" fmla="*/ 0 w 2711559"/>
              <a:gd name="connsiteY7" fmla="*/ 558471 h 620523"/>
              <a:gd name="connsiteX8" fmla="*/ 0 w 2711559"/>
              <a:gd name="connsiteY8" fmla="*/ 62052 h 62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559" h="620523">
                <a:moveTo>
                  <a:pt x="0" y="62052"/>
                </a:moveTo>
                <a:cubicBezTo>
                  <a:pt x="0" y="27782"/>
                  <a:pt x="27782" y="0"/>
                  <a:pt x="62052" y="0"/>
                </a:cubicBezTo>
                <a:lnTo>
                  <a:pt x="2649507" y="0"/>
                </a:lnTo>
                <a:cubicBezTo>
                  <a:pt x="2683777" y="0"/>
                  <a:pt x="2711559" y="27782"/>
                  <a:pt x="2711559" y="62052"/>
                </a:cubicBezTo>
                <a:lnTo>
                  <a:pt x="2711559" y="558471"/>
                </a:lnTo>
                <a:cubicBezTo>
                  <a:pt x="2711559" y="592741"/>
                  <a:pt x="2683777" y="620523"/>
                  <a:pt x="2649507" y="620523"/>
                </a:cubicBezTo>
                <a:lnTo>
                  <a:pt x="62052" y="620523"/>
                </a:lnTo>
                <a:cubicBezTo>
                  <a:pt x="27782" y="620523"/>
                  <a:pt x="0" y="592741"/>
                  <a:pt x="0" y="558471"/>
                </a:cubicBezTo>
                <a:lnTo>
                  <a:pt x="0" y="6205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9614" tIns="109614" rIns="109614" bIns="109614" spcCol="1270" anchor="ctr"/>
          <a:lstStyle/>
          <a:p>
            <a:pPr algn="ctr" defTabSz="1066800" fontAlgn="auto">
              <a:lnSpc>
                <a:spcPct val="80000"/>
              </a:lnSpc>
              <a:spcAft>
                <a:spcPct val="35000"/>
              </a:spcAft>
              <a:defRPr/>
            </a:pPr>
            <a:r>
              <a:rPr lang="ru-RU" sz="2400"/>
              <a:t>Образование и наука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68006" y="5052883"/>
            <a:ext cx="2711559" cy="620523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 26"/>
          <p:cNvSpPr/>
          <p:nvPr/>
        </p:nvSpPr>
        <p:spPr>
          <a:xfrm>
            <a:off x="6176584" y="5156032"/>
            <a:ext cx="2711559" cy="620523"/>
          </a:xfrm>
          <a:custGeom>
            <a:avLst/>
            <a:gdLst>
              <a:gd name="connsiteX0" fmla="*/ 0 w 2711559"/>
              <a:gd name="connsiteY0" fmla="*/ 62052 h 620523"/>
              <a:gd name="connsiteX1" fmla="*/ 62052 w 2711559"/>
              <a:gd name="connsiteY1" fmla="*/ 0 h 620523"/>
              <a:gd name="connsiteX2" fmla="*/ 2649507 w 2711559"/>
              <a:gd name="connsiteY2" fmla="*/ 0 h 620523"/>
              <a:gd name="connsiteX3" fmla="*/ 2711559 w 2711559"/>
              <a:gd name="connsiteY3" fmla="*/ 62052 h 620523"/>
              <a:gd name="connsiteX4" fmla="*/ 2711559 w 2711559"/>
              <a:gd name="connsiteY4" fmla="*/ 558471 h 620523"/>
              <a:gd name="connsiteX5" fmla="*/ 2649507 w 2711559"/>
              <a:gd name="connsiteY5" fmla="*/ 620523 h 620523"/>
              <a:gd name="connsiteX6" fmla="*/ 62052 w 2711559"/>
              <a:gd name="connsiteY6" fmla="*/ 620523 h 620523"/>
              <a:gd name="connsiteX7" fmla="*/ 0 w 2711559"/>
              <a:gd name="connsiteY7" fmla="*/ 558471 h 620523"/>
              <a:gd name="connsiteX8" fmla="*/ 0 w 2711559"/>
              <a:gd name="connsiteY8" fmla="*/ 62052 h 62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1559" h="620523">
                <a:moveTo>
                  <a:pt x="0" y="62052"/>
                </a:moveTo>
                <a:cubicBezTo>
                  <a:pt x="0" y="27782"/>
                  <a:pt x="27782" y="0"/>
                  <a:pt x="62052" y="0"/>
                </a:cubicBezTo>
                <a:lnTo>
                  <a:pt x="2649507" y="0"/>
                </a:lnTo>
                <a:cubicBezTo>
                  <a:pt x="2683777" y="0"/>
                  <a:pt x="2711559" y="27782"/>
                  <a:pt x="2711559" y="62052"/>
                </a:cubicBezTo>
                <a:lnTo>
                  <a:pt x="2711559" y="558471"/>
                </a:lnTo>
                <a:cubicBezTo>
                  <a:pt x="2711559" y="592741"/>
                  <a:pt x="2683777" y="620523"/>
                  <a:pt x="2649507" y="620523"/>
                </a:cubicBezTo>
                <a:lnTo>
                  <a:pt x="62052" y="620523"/>
                </a:lnTo>
                <a:cubicBezTo>
                  <a:pt x="27782" y="620523"/>
                  <a:pt x="0" y="592741"/>
                  <a:pt x="0" y="558471"/>
                </a:cubicBezTo>
                <a:lnTo>
                  <a:pt x="0" y="6205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9614" tIns="109614" rIns="109614" bIns="1096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/>
              <a:t>Религия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11150" y="5897563"/>
            <a:ext cx="2747963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48025" y="5897563"/>
            <a:ext cx="2749550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6325" y="5897563"/>
            <a:ext cx="2749550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alpha val="43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073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073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АНТИЧНОЕ ИСКУССТВО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987891"/>
            <a:ext cx="8699819" cy="187285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На основе текста учебника (пункт 2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§ 41) определи, какие достижения римской литературы и искусства унаследовала современная культура.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043608" y="2924944"/>
            <a:ext cx="7039395" cy="3362568"/>
          </a:xfrm>
          <a:prstGeom prst="roundRect">
            <a:avLst>
              <a:gd name="adj" fmla="val 834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116013" y="6342063"/>
            <a:ext cx="6838950" cy="4397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Римский Колизей </a:t>
            </a:r>
            <a:r>
              <a:rPr lang="ru-RU" sz="2000"/>
              <a:t>–</a:t>
            </a:r>
            <a:r>
              <a:rPr lang="ru-RU" sz="2000">
                <a:latin typeface="Comic Sans MS" pitchFamily="66" charset="0"/>
              </a:rPr>
              <a:t> амфитеатр на 50 тыс. зрителей.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4261</TotalTime>
  <Words>653</Words>
  <Application>Microsoft Office PowerPoint</Application>
  <PresentationFormat>Экран (4:3)</PresentationFormat>
  <Paragraphs>111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РАСЦВЕТ АНТИЧНОЙ КУЛЬТУРЫ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СЛИЯНИЕ КУЛЬТУР ВОСТОКА И ЗАПАДА</vt:lpstr>
      <vt:lpstr>АНТИЧНОЕ ИСКУССТВО</vt:lpstr>
      <vt:lpstr>АНТИЧНОЕ ИСКУССТВО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РАСЦВЕТ АНТИЧНОЙ КУЛЬТУРЫ</dc:title>
  <dc:creator>Telli</dc:creator>
  <cp:lastModifiedBy>Светлана</cp:lastModifiedBy>
  <cp:revision>240</cp:revision>
  <dcterms:created xsi:type="dcterms:W3CDTF">2012-04-06T18:00:09Z</dcterms:created>
  <dcterms:modified xsi:type="dcterms:W3CDTF">2013-03-03T13:50:04Z</dcterms:modified>
</cp:coreProperties>
</file>